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62" r:id="rId5"/>
    <p:sldId id="349" r:id="rId6"/>
    <p:sldId id="473" r:id="rId7"/>
    <p:sldId id="273" r:id="rId8"/>
    <p:sldId id="1819" r:id="rId9"/>
    <p:sldId id="369" r:id="rId10"/>
    <p:sldId id="485" r:id="rId11"/>
    <p:sldId id="265" r:id="rId12"/>
    <p:sldId id="368" r:id="rId13"/>
    <p:sldId id="272" r:id="rId14"/>
    <p:sldId id="363" r:id="rId15"/>
    <p:sldId id="480" r:id="rId16"/>
    <p:sldId id="274" r:id="rId17"/>
    <p:sldId id="286" r:id="rId18"/>
    <p:sldId id="495" r:id="rId19"/>
    <p:sldId id="491" r:id="rId20"/>
    <p:sldId id="496" r:id="rId21"/>
    <p:sldId id="497" r:id="rId22"/>
    <p:sldId id="483" r:id="rId23"/>
    <p:sldId id="381" r:id="rId24"/>
    <p:sldId id="474" r:id="rId25"/>
    <p:sldId id="269" r:id="rId26"/>
    <p:sldId id="475" r:id="rId27"/>
    <p:sldId id="367" r:id="rId28"/>
    <p:sldId id="499" r:id="rId29"/>
    <p:sldId id="501" r:id="rId30"/>
    <p:sldId id="500" r:id="rId31"/>
    <p:sldId id="486" r:id="rId32"/>
    <p:sldId id="351" r:id="rId33"/>
    <p:sldId id="492" r:id="rId34"/>
    <p:sldId id="1820" r:id="rId35"/>
    <p:sldId id="493" r:id="rId36"/>
    <p:sldId id="476" r:id="rId37"/>
    <p:sldId id="494" r:id="rId38"/>
    <p:sldId id="477" r:id="rId39"/>
    <p:sldId id="498" r:id="rId40"/>
    <p:sldId id="490" r:id="rId41"/>
    <p:sldId id="488" r:id="rId42"/>
    <p:sldId id="478" r:id="rId43"/>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F3333"/>
    <a:srgbClr val="C00000"/>
    <a:srgbClr val="FFA3A3"/>
    <a:srgbClr val="FF65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C1AB44-273A-442B-B542-2DD4972D03A8}" v="6" dt="2026-02-03T21:20:33.54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3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A"/>
          </a:p>
        </p:txBody>
      </p:sp>
      <p:sp>
        <p:nvSpPr>
          <p:cNvPr id="3" name="Espace réservé de la date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5F4FE68-4723-4217-827E-3F3C7E7C034E}" type="datetimeFigureOut">
              <a:rPr lang="fr-CA" smtClean="0"/>
              <a:t>2026-02-19</a:t>
            </a:fld>
            <a:endParaRPr lang="fr-CA"/>
          </a:p>
        </p:txBody>
      </p:sp>
      <p:sp>
        <p:nvSpPr>
          <p:cNvPr id="4" name="Espace réservé de l'image des diapositives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A"/>
          </a:p>
        </p:txBody>
      </p:sp>
      <p:sp>
        <p:nvSpPr>
          <p:cNvPr id="5" name="Espace réservé des note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EB0AA57-BAFA-4476-A029-2363BD89762B}" type="slidenum">
              <a:rPr lang="fr-CA" smtClean="0"/>
              <a:t>‹N°›</a:t>
            </a:fld>
            <a:endParaRPr lang="fr-CA"/>
          </a:p>
        </p:txBody>
      </p:sp>
    </p:spTree>
    <p:extLst>
      <p:ext uri="{BB962C8B-B14F-4D97-AF65-F5344CB8AC3E}">
        <p14:creationId xmlns:p14="http://schemas.microsoft.com/office/powerpoint/2010/main" val="84077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legisquebec.gouv.qc.ca/fr/document/lc/S-6.2?langCont=fr#se:87" TargetMode="External"/><Relationship Id="rId3" Type="http://schemas.openxmlformats.org/officeDocument/2006/relationships/hyperlink" Target="https://www.legisquebec.gouv.qc.ca/fr/document/lc/G-1.021?langCont=fr#sc-nb:2" TargetMode="External"/><Relationship Id="rId7" Type="http://schemas.openxmlformats.org/officeDocument/2006/relationships/hyperlink" Target="https://www.legisquebec.gouv.qc.ca/fr/document/lc/S-6.2?&amp;cible=#se:4_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legisquebec.gouv.qc.ca/fr/document/lc/M-15#se:5" TargetMode="External"/><Relationship Id="rId11" Type="http://schemas.openxmlformats.org/officeDocument/2006/relationships/hyperlink" Target="https://www.legisquebec.gouv.qc.ca/fr/document/lc/S-6.2?langCont=fr#se:22" TargetMode="External"/><Relationship Id="rId5" Type="http://schemas.openxmlformats.org/officeDocument/2006/relationships/hyperlink" Target="https://www.legisquebec.gouv.qc.ca/fr/document/lc/C-29?&amp;cible=" TargetMode="External"/><Relationship Id="rId10" Type="http://schemas.openxmlformats.org/officeDocument/2006/relationships/hyperlink" Target="https://www.legisquebec.gouv.qc.ca/fr/document/lc/S-6.2?langCont=fr#se:90" TargetMode="External"/><Relationship Id="rId4" Type="http://schemas.openxmlformats.org/officeDocument/2006/relationships/hyperlink" Target="https://www.legisquebec.gouv.qc.ca/fr/document/lc/I-13.3?&amp;cible=" TargetMode="External"/><Relationship Id="rId9" Type="http://schemas.openxmlformats.org/officeDocument/2006/relationships/hyperlink" Target="https://www.legisquebec.gouv.qc.ca/fr/document/lc/S-5?&amp;cibl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egisquebec.gouv.qc.ca/fr/document/lc/S-2.1#se:68"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legisquebec.gouv.qc.ca/fr/document/rc/S-2.1,%20r.%207.2#se:3"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legisquebec.gouv.qc.ca/fr/document/lc/s-2.1#se:88"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legisquebec.gouv.qc.ca/fr/document/lc/S-2.1#se:92" TargetMode="External"/><Relationship Id="rId4" Type="http://schemas.openxmlformats.org/officeDocument/2006/relationships/hyperlink" Target="https://www.legisquebec.gouv.qc.ca/fr/document/lc/s-2.1#se:88_1"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egisquebec.gouv.qc.ca/fr/document/lc/s-2.1#se:9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legisquebec.gouv.qc.ca/fr/document/lc/S-2.1#se:58_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Annie</a:t>
            </a:r>
          </a:p>
          <a:p>
            <a:r>
              <a:rPr lang="fr-CA"/>
              <a:t>Présentation et question à la fin si le temps le permets. Question dans le Chat. Enregistré et sera disponible pour réécoute.</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1</a:t>
            </a:fld>
            <a:endParaRPr lang="fr-CA"/>
          </a:p>
        </p:txBody>
      </p:sp>
    </p:spTree>
    <p:extLst>
      <p:ext uri="{BB962C8B-B14F-4D97-AF65-F5344CB8AC3E}">
        <p14:creationId xmlns:p14="http://schemas.microsoft.com/office/powerpoint/2010/main" val="3718937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r>
              <a:rPr lang="fr-CA"/>
              <a:t>On a négocié le règlement en utilisant la méthode de la CNESST, donc en discutant sur la base que c’est l’employeur qui est classé et non l’établissement. Mais le règlement parle de l’Activité principale de l’établissement.</a:t>
            </a:r>
          </a:p>
          <a:p>
            <a:r>
              <a:rPr lang="fr-CA"/>
              <a:t>LA CNESST classe les employeurs selon l’unité de classification et l’Activité de même nature ou non pour un même employeur. Si un établissement à plus qu’une activité qui n’est pas de même niveau, il est possible qu’il y ait des enjeux. Prendre le niveau le plus </a:t>
            </a:r>
            <a:r>
              <a:rPr lang="fr-CA" err="1"/>
              <a:t>élévé</a:t>
            </a:r>
            <a:r>
              <a:rPr lang="fr-CA"/>
              <a:t> par entente pour application.</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10</a:t>
            </a:fld>
            <a:endParaRPr lang="fr-CA"/>
          </a:p>
        </p:txBody>
      </p:sp>
    </p:spTree>
    <p:extLst>
      <p:ext uri="{BB962C8B-B14F-4D97-AF65-F5344CB8AC3E}">
        <p14:creationId xmlns:p14="http://schemas.microsoft.com/office/powerpoint/2010/main" val="204556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SOPHIE</a:t>
            </a:r>
          </a:p>
          <a:p>
            <a:endParaRPr lang="fr-FR" sz="1800" b="1">
              <a:solidFill>
                <a:srgbClr val="000000"/>
              </a:solidFill>
              <a:latin typeface="Segoe UI" panose="020B0502040204020203" pitchFamily="34" charset="0"/>
            </a:endParaRPr>
          </a:p>
          <a:p>
            <a:r>
              <a:rPr lang="fr-FR" sz="1800" b="1">
                <a:solidFill>
                  <a:srgbClr val="000000"/>
                </a:solidFill>
                <a:latin typeface="Segoe UI" panose="020B0502040204020203" pitchFamily="34" charset="0"/>
              </a:rPr>
              <a:t>a mis en forme : </a:t>
            </a:r>
            <a:r>
              <a:rPr lang="fr-FR" sz="1800">
                <a:solidFill>
                  <a:srgbClr val="000000"/>
                </a:solidFill>
                <a:latin typeface="Segoe UI" panose="020B0502040204020203" pitchFamily="34" charset="0"/>
              </a:rPr>
              <a:t>Espace Après : 0 </a:t>
            </a:r>
            <a:r>
              <a:rPr lang="fr-FR" sz="1800" err="1">
                <a:solidFill>
                  <a:srgbClr val="000000"/>
                </a:solidFill>
                <a:latin typeface="Segoe UI" panose="020B0502040204020203" pitchFamily="34" charset="0"/>
              </a:rPr>
              <a:t>pt</a:t>
            </a:r>
            <a:r>
              <a:rPr lang="fr-FR" sz="1800" b="1" err="1">
                <a:solidFill>
                  <a:srgbClr val="000000"/>
                </a:solidFill>
                <a:latin typeface="Segoe UI" panose="020B0502040204020203" pitchFamily="34" charset="0"/>
              </a:rPr>
              <a:t>a</a:t>
            </a:r>
            <a:r>
              <a:rPr lang="fr-FR" sz="1800" b="1">
                <a:solidFill>
                  <a:srgbClr val="000000"/>
                </a:solidFill>
                <a:latin typeface="Segoe UI" panose="020B0502040204020203" pitchFamily="34" charset="0"/>
              </a:rPr>
              <a:t> mis en forme : </a:t>
            </a:r>
            <a:r>
              <a:rPr lang="fr-FR" sz="1800">
                <a:solidFill>
                  <a:srgbClr val="000000"/>
                </a:solidFill>
                <a:latin typeface="Segoe UI" panose="020B0502040204020203" pitchFamily="34" charset="0"/>
              </a:rPr>
              <a:t>Police :Gras, Non </a:t>
            </a:r>
            <a:r>
              <a:rPr lang="fr-FR" sz="1800" err="1">
                <a:solidFill>
                  <a:srgbClr val="000000"/>
                </a:solidFill>
                <a:latin typeface="Segoe UI" panose="020B0502040204020203" pitchFamily="34" charset="0"/>
              </a:rPr>
              <a:t>Italique</a:t>
            </a:r>
            <a:r>
              <a:rPr lang="fr-FR" sz="1800" err="1">
                <a:solidFill>
                  <a:srgbClr val="000000"/>
                </a:solidFill>
                <a:latin typeface="Arial" panose="020B0604020202020204" pitchFamily="34" charset="0"/>
              </a:rPr>
              <a:t>Code</a:t>
            </a:r>
            <a:r>
              <a:rPr lang="fr-FR" sz="1800">
                <a:solidFill>
                  <a:srgbClr val="000000"/>
                </a:solidFill>
                <a:latin typeface="Arial" panose="020B0604020202020204" pitchFamily="34" charset="0"/>
              </a:rPr>
              <a:t> SCIAN 2012 </a:t>
            </a:r>
            <a:r>
              <a:rPr lang="fr-FR" sz="1800">
                <a:solidFill>
                  <a:srgbClr val="000000"/>
                </a:solidFill>
                <a:latin typeface="Segoe UI" panose="020B0502040204020203" pitchFamily="34" charset="0"/>
              </a:rPr>
              <a:t>	</a:t>
            </a:r>
            <a:r>
              <a:rPr lang="fr-FR" sz="1800">
                <a:solidFill>
                  <a:srgbClr val="000000"/>
                </a:solidFill>
                <a:latin typeface="Arial" panose="020B0604020202020204" pitchFamily="34" charset="0"/>
              </a:rPr>
              <a:t>Groupe d’activités 	Niveau 	</a:t>
            </a:r>
          </a:p>
          <a:p>
            <a:r>
              <a:rPr lang="fr-CA" sz="1800">
                <a:solidFill>
                  <a:srgbClr val="000000"/>
                </a:solidFill>
                <a:latin typeface="Arial" panose="020B0604020202020204" pitchFamily="34" charset="0"/>
              </a:rPr>
              <a:t>111 	Cultures agricoles 	3 	</a:t>
            </a:r>
          </a:p>
          <a:p>
            <a:r>
              <a:rPr lang="fr-FR" sz="1800">
                <a:solidFill>
                  <a:srgbClr val="000000"/>
                </a:solidFill>
                <a:latin typeface="Arial" panose="020B0604020202020204" pitchFamily="34" charset="0"/>
              </a:rPr>
              <a:t>112 	Élevage et aquaculture </a:t>
            </a:r>
            <a:r>
              <a:rPr lang="fr-FR" sz="1800">
                <a:solidFill>
                  <a:srgbClr val="000000"/>
                </a:solidFill>
                <a:latin typeface="Segoe UI" panose="020B0502040204020203" pitchFamily="34" charset="0"/>
              </a:rPr>
              <a:t>	</a:t>
            </a:r>
            <a:r>
              <a:rPr lang="fr-FR" sz="1800">
                <a:solidFill>
                  <a:srgbClr val="000000"/>
                </a:solidFill>
                <a:latin typeface="Arial" panose="020B0604020202020204" pitchFamily="34" charset="0"/>
              </a:rPr>
              <a:t>3 	</a:t>
            </a:r>
          </a:p>
          <a:p>
            <a:r>
              <a:rPr lang="fr-FR" sz="1800">
                <a:solidFill>
                  <a:srgbClr val="000000"/>
                </a:solidFill>
                <a:latin typeface="Arial" panose="020B0604020202020204" pitchFamily="34" charset="0"/>
              </a:rPr>
              <a:t>113 	Foresterie et exploitation forestière 	4 	</a:t>
            </a:r>
          </a:p>
          <a:p>
            <a:r>
              <a:rPr lang="fr-FR" sz="1800">
                <a:solidFill>
                  <a:srgbClr val="000000"/>
                </a:solidFill>
                <a:latin typeface="Arial" panose="020B0604020202020204" pitchFamily="34" charset="0"/>
              </a:rPr>
              <a:t>114 	Pêche, chasse et piégeage 	3 	</a:t>
            </a:r>
          </a:p>
          <a:p>
            <a:r>
              <a:rPr lang="fr-FR" sz="1800">
                <a:solidFill>
                  <a:srgbClr val="000000"/>
                </a:solidFill>
                <a:latin typeface="Arial" panose="020B0604020202020204" pitchFamily="34" charset="0"/>
              </a:rPr>
              <a:t>115 	Activités de soutien à l'agriculture et à la foresterie 	4 	</a:t>
            </a:r>
          </a:p>
          <a:p>
            <a:r>
              <a:rPr lang="fr-FR" sz="1800">
                <a:solidFill>
                  <a:srgbClr val="000000"/>
                </a:solidFill>
                <a:latin typeface="Arial" panose="020B0604020202020204" pitchFamily="34" charset="0"/>
              </a:rPr>
              <a:t>211 	Extraction de pétrole et de gaz 	2 	</a:t>
            </a:r>
          </a:p>
          <a:p>
            <a:r>
              <a:rPr lang="fr-FR" sz="1800">
                <a:solidFill>
                  <a:srgbClr val="000000"/>
                </a:solidFill>
                <a:latin typeface="Arial" panose="020B0604020202020204" pitchFamily="34" charset="0"/>
              </a:rPr>
              <a:t>212 	Extraction minière et exploitation en carrière (sauf l'extraction de pétrole et de gaz) </a:t>
            </a:r>
            <a:r>
              <a:rPr lang="fr-FR" sz="1800">
                <a:solidFill>
                  <a:srgbClr val="000000"/>
                </a:solidFill>
                <a:latin typeface="Segoe UI" panose="020B0502040204020203" pitchFamily="34" charset="0"/>
              </a:rPr>
              <a:t>	</a:t>
            </a:r>
            <a:r>
              <a:rPr lang="fr-FR" sz="1800">
                <a:solidFill>
                  <a:srgbClr val="000000"/>
                </a:solidFill>
                <a:latin typeface="Arial" panose="020B0604020202020204" pitchFamily="34" charset="0"/>
              </a:rPr>
              <a:t>4 	</a:t>
            </a:r>
          </a:p>
          <a:p>
            <a:r>
              <a:rPr lang="fr-FR" sz="1800">
                <a:solidFill>
                  <a:srgbClr val="000000"/>
                </a:solidFill>
                <a:latin typeface="Arial" panose="020B0604020202020204" pitchFamily="34" charset="0"/>
              </a:rPr>
              <a:t>213 	Activités de soutien à l'extraction minière, pétrolière et gazière </a:t>
            </a:r>
            <a:r>
              <a:rPr lang="fr-FR" sz="1800">
                <a:solidFill>
                  <a:srgbClr val="000000"/>
                </a:solidFill>
                <a:latin typeface="Segoe UI" panose="020B0502040204020203" pitchFamily="34" charset="0"/>
              </a:rPr>
              <a:t>	</a:t>
            </a:r>
            <a:r>
              <a:rPr lang="fr-FR" sz="1800">
                <a:solidFill>
                  <a:srgbClr val="000000"/>
                </a:solidFill>
                <a:latin typeface="Arial" panose="020B0604020202020204" pitchFamily="34" charset="0"/>
              </a:rPr>
              <a:t>4 	</a:t>
            </a:r>
          </a:p>
          <a:p>
            <a:r>
              <a:rPr lang="fr-CA" sz="1800">
                <a:solidFill>
                  <a:srgbClr val="000000"/>
                </a:solidFill>
                <a:latin typeface="Arial" panose="020B0604020202020204" pitchFamily="34" charset="0"/>
              </a:rPr>
              <a:t>221 	Services publics 	1 	</a:t>
            </a:r>
          </a:p>
          <a:p>
            <a:r>
              <a:rPr lang="fr-FR" sz="1800">
                <a:solidFill>
                  <a:srgbClr val="000000"/>
                </a:solidFill>
                <a:latin typeface="Arial" panose="020B0604020202020204" pitchFamily="34" charset="0"/>
              </a:rPr>
              <a:t>236 	Construction de bâtiments 	1 	</a:t>
            </a:r>
          </a:p>
          <a:p>
            <a:r>
              <a:rPr lang="fr-FR" sz="1800">
                <a:solidFill>
                  <a:srgbClr val="000000"/>
                </a:solidFill>
                <a:latin typeface="Arial" panose="020B0604020202020204" pitchFamily="34" charset="0"/>
              </a:rPr>
              <a:t>237 	Travaux de génie civil 	1 	</a:t>
            </a:r>
          </a:p>
          <a:p>
            <a:r>
              <a:rPr lang="fr-CA" sz="1800">
                <a:solidFill>
                  <a:srgbClr val="000000"/>
                </a:solidFill>
                <a:latin typeface="Arial" panose="020B0604020202020204" pitchFamily="34" charset="0"/>
              </a:rPr>
              <a:t>238 	Entrepreneurs spécialisés 	1 	</a:t>
            </a:r>
          </a:p>
          <a:p>
            <a:r>
              <a:rPr lang="fr-CA" sz="1800">
                <a:solidFill>
                  <a:srgbClr val="000000"/>
                </a:solidFill>
                <a:latin typeface="Arial" panose="020B0604020202020204" pitchFamily="34" charset="0"/>
              </a:rPr>
              <a:t>311 	Fabrication d'aliments 	4 	</a:t>
            </a:r>
          </a:p>
          <a:p>
            <a:r>
              <a:rPr lang="fr-FR" sz="1800">
                <a:solidFill>
                  <a:srgbClr val="000000"/>
                </a:solidFill>
                <a:latin typeface="Arial" panose="020B0604020202020204" pitchFamily="34" charset="0"/>
              </a:rPr>
              <a:t>312 	Fabrication de boissons et de produits du tabac 	4 	</a:t>
            </a:r>
          </a:p>
          <a:p>
            <a:r>
              <a:rPr lang="fr-FR" sz="1800">
                <a:solidFill>
                  <a:srgbClr val="000000"/>
                </a:solidFill>
                <a:latin typeface="Arial" panose="020B0604020202020204" pitchFamily="34" charset="0"/>
              </a:rPr>
              <a:t>313 	Usines de textiles 	4 	</a:t>
            </a:r>
          </a:p>
          <a:p>
            <a:r>
              <a:rPr lang="fr-FR" sz="1800">
                <a:solidFill>
                  <a:srgbClr val="000000"/>
                </a:solidFill>
                <a:latin typeface="Arial" panose="020B0604020202020204" pitchFamily="34" charset="0"/>
              </a:rPr>
              <a:t>314 	Usines de produits textiles 	4 	</a:t>
            </a:r>
          </a:p>
          <a:p>
            <a:r>
              <a:rPr lang="fr-FR" sz="1800">
                <a:solidFill>
                  <a:srgbClr val="000000"/>
                </a:solidFill>
                <a:latin typeface="Arial" panose="020B0604020202020204" pitchFamily="34" charset="0"/>
              </a:rPr>
              <a:t>315 	Fabrication de vêtements 	2 	</a:t>
            </a:r>
          </a:p>
          <a:p>
            <a:r>
              <a:rPr lang="fr-FR" sz="1800">
                <a:solidFill>
                  <a:srgbClr val="000000"/>
                </a:solidFill>
                <a:latin typeface="Arial" panose="020B0604020202020204" pitchFamily="34" charset="0"/>
              </a:rPr>
              <a:t>316 	Fabrication de produits en cuir et de produits analogues 	3 	</a:t>
            </a:r>
          </a:p>
          <a:p>
            <a:r>
              <a:rPr lang="fr-FR" sz="1800">
                <a:solidFill>
                  <a:srgbClr val="000000"/>
                </a:solidFill>
                <a:latin typeface="Arial" panose="020B0604020202020204" pitchFamily="34" charset="0"/>
              </a:rPr>
              <a:t>321 	Fabrication de produits en bois 	4 	</a:t>
            </a:r>
          </a:p>
          <a:p>
            <a:r>
              <a:rPr lang="fr-FR" sz="1800">
                <a:solidFill>
                  <a:srgbClr val="000000"/>
                </a:solidFill>
                <a:latin typeface="Arial" panose="020B0604020202020204" pitchFamily="34" charset="0"/>
              </a:rPr>
              <a:t>322 	Fabrication du papier 	2 	</a:t>
            </a:r>
          </a:p>
          <a:p>
            <a:r>
              <a:rPr lang="fr-FR" sz="1800">
                <a:solidFill>
                  <a:srgbClr val="000000"/>
                </a:solidFill>
                <a:latin typeface="Arial" panose="020B0604020202020204" pitchFamily="34" charset="0"/>
              </a:rPr>
              <a:t>323 	Impression et activités connexes de soutien 	1 	</a:t>
            </a:r>
          </a:p>
          <a:p>
            <a:r>
              <a:rPr lang="fr-FR" sz="1800">
                <a:solidFill>
                  <a:srgbClr val="000000"/>
                </a:solidFill>
                <a:latin typeface="Arial" panose="020B0604020202020204" pitchFamily="34" charset="0"/>
              </a:rPr>
              <a:t>324 	Fabrication de produits du pétrole et du charbon 	1 	</a:t>
            </a:r>
          </a:p>
          <a:p>
            <a:r>
              <a:rPr lang="fr-FR" sz="1800">
                <a:solidFill>
                  <a:srgbClr val="000000"/>
                </a:solidFill>
                <a:latin typeface="Arial" panose="020B0604020202020204" pitchFamily="34" charset="0"/>
              </a:rPr>
              <a:t>325 	Fabrication de produits chimiques 	4 	</a:t>
            </a:r>
          </a:p>
          <a:p>
            <a:r>
              <a:rPr lang="fr-FR" sz="1800">
                <a:solidFill>
                  <a:srgbClr val="000000"/>
                </a:solidFill>
                <a:latin typeface="Arial" panose="020B0604020202020204" pitchFamily="34" charset="0"/>
              </a:rPr>
              <a:t>326 	Fabrication de produits en plastique et en caoutchouc </a:t>
            </a:r>
            <a:r>
              <a:rPr lang="fr-FR" sz="1800">
                <a:solidFill>
                  <a:srgbClr val="000000"/>
                </a:solidFill>
                <a:latin typeface="Segoe UI" panose="020B0502040204020203" pitchFamily="34" charset="0"/>
              </a:rPr>
              <a:t>	</a:t>
            </a:r>
            <a:r>
              <a:rPr lang="fr-FR" sz="1800">
                <a:solidFill>
                  <a:srgbClr val="000000"/>
                </a:solidFill>
                <a:latin typeface="Arial" panose="020B0604020202020204" pitchFamily="34" charset="0"/>
              </a:rPr>
              <a:t>4 	</a:t>
            </a:r>
          </a:p>
          <a:p>
            <a:r>
              <a:rPr lang="fr-FR" sz="1800">
                <a:solidFill>
                  <a:srgbClr val="000000"/>
                </a:solidFill>
                <a:latin typeface="Arial" panose="020B0604020202020204" pitchFamily="34" charset="0"/>
              </a:rPr>
              <a:t>327 	Fabrication de produits minéraux non métalliques 	4 	</a:t>
            </a:r>
          </a:p>
          <a:p>
            <a:r>
              <a:rPr lang="fr-FR" sz="1800">
                <a:solidFill>
                  <a:srgbClr val="000000"/>
                </a:solidFill>
                <a:latin typeface="Arial" panose="020B0604020202020204" pitchFamily="34" charset="0"/>
              </a:rPr>
              <a:t>331 	Première transformation des métaux 	4 	</a:t>
            </a:r>
          </a:p>
          <a:p>
            <a:r>
              <a:rPr lang="fr-FR" sz="1800">
                <a:solidFill>
                  <a:srgbClr val="000000"/>
                </a:solidFill>
                <a:latin typeface="Arial" panose="020B0604020202020204" pitchFamily="34" charset="0"/>
              </a:rPr>
              <a:t>332 	Fabrication de produits métalliques 	4 	</a:t>
            </a:r>
          </a:p>
          <a:p>
            <a:r>
              <a:rPr lang="fr-FR" sz="1800">
                <a:solidFill>
                  <a:srgbClr val="000000"/>
                </a:solidFill>
                <a:latin typeface="Arial" panose="020B0604020202020204" pitchFamily="34" charset="0"/>
              </a:rPr>
              <a:t>333 	Fabrication de machines 	4 	</a:t>
            </a:r>
          </a:p>
          <a:p>
            <a:r>
              <a:rPr lang="fr-FR" sz="1800">
                <a:solidFill>
                  <a:srgbClr val="000000"/>
                </a:solidFill>
                <a:latin typeface="Arial" panose="020B0604020202020204" pitchFamily="34" charset="0"/>
              </a:rPr>
              <a:t>334 	Fabrication de produits informatiques et électroniques </a:t>
            </a:r>
            <a:r>
              <a:rPr lang="fr-FR" sz="1800">
                <a:solidFill>
                  <a:srgbClr val="000000"/>
                </a:solidFill>
                <a:latin typeface="Segoe UI" panose="020B0502040204020203" pitchFamily="34" charset="0"/>
              </a:rPr>
              <a:t>	</a:t>
            </a:r>
            <a:r>
              <a:rPr lang="fr-FR" sz="1800">
                <a:solidFill>
                  <a:srgbClr val="000000"/>
                </a:solidFill>
                <a:latin typeface="Arial" panose="020B0604020202020204" pitchFamily="34" charset="0"/>
              </a:rPr>
              <a:t>3 	</a:t>
            </a:r>
          </a:p>
          <a:p>
            <a:r>
              <a:rPr lang="fr-FR" sz="1800">
                <a:solidFill>
                  <a:srgbClr val="000000"/>
                </a:solidFill>
                <a:latin typeface="Arial" panose="020B0604020202020204" pitchFamily="34" charset="0"/>
              </a:rPr>
              <a:t>335 	Fabrication de matériel, d'appareils et de composants électriques 	4 	</a:t>
            </a:r>
          </a:p>
          <a:p>
            <a:r>
              <a:rPr lang="fr-FR" sz="1800">
                <a:solidFill>
                  <a:srgbClr val="000000"/>
                </a:solidFill>
                <a:latin typeface="Arial" panose="020B0604020202020204" pitchFamily="34" charset="0"/>
              </a:rPr>
              <a:t>336 	Fabrication de matériel de transport 	4 	</a:t>
            </a:r>
          </a:p>
          <a:p>
            <a:r>
              <a:rPr lang="fr-FR" sz="1800">
                <a:solidFill>
                  <a:srgbClr val="000000"/>
                </a:solidFill>
                <a:latin typeface="Arial" panose="020B0604020202020204" pitchFamily="34" charset="0"/>
              </a:rPr>
              <a:t>337 	Fabrication de meubles et de produits connexes 	4 	</a:t>
            </a:r>
          </a:p>
          <a:p>
            <a:r>
              <a:rPr lang="fr-FR" sz="1800">
                <a:solidFill>
                  <a:srgbClr val="000000"/>
                </a:solidFill>
                <a:latin typeface="Arial" panose="020B0604020202020204" pitchFamily="34" charset="0"/>
              </a:rPr>
              <a:t>339 	Activités diverses de fabrication 	1 	</a:t>
            </a:r>
          </a:p>
          <a:p>
            <a:r>
              <a:rPr lang="fr-FR" sz="1800">
                <a:solidFill>
                  <a:srgbClr val="000000"/>
                </a:solidFill>
                <a:latin typeface="Arial" panose="020B0604020202020204" pitchFamily="34" charset="0"/>
              </a:rPr>
              <a:t>411 	Grossistes-marchands de produits agricoles 	1 	</a:t>
            </a:r>
          </a:p>
          <a:p>
            <a:r>
              <a:rPr lang="fr-FR" sz="1800">
                <a:solidFill>
                  <a:srgbClr val="000000"/>
                </a:solidFill>
                <a:latin typeface="Arial" panose="020B0604020202020204" pitchFamily="34" charset="0"/>
              </a:rPr>
              <a:t>412 	Grossistes-marchands de pétrole et de produits pétroliers 	4 	</a:t>
            </a:r>
          </a:p>
          <a:p>
            <a:r>
              <a:rPr lang="fr-FR" sz="1800">
                <a:solidFill>
                  <a:srgbClr val="000000"/>
                </a:solidFill>
                <a:latin typeface="Arial" panose="020B0604020202020204" pitchFamily="34" charset="0"/>
              </a:rPr>
              <a:t>413 	Grossistes-marchands de produits alimentaires, de boissons et de tabac 	4 	</a:t>
            </a:r>
          </a:p>
          <a:p>
            <a:r>
              <a:rPr lang="fr-FR" sz="1800">
                <a:solidFill>
                  <a:srgbClr val="000000"/>
                </a:solidFill>
                <a:latin typeface="Arial" panose="020B0604020202020204" pitchFamily="34" charset="0"/>
              </a:rPr>
              <a:t>414 	Grossistes-marchands d'articles personnels et ménagers 	1 	</a:t>
            </a:r>
          </a:p>
          <a:p>
            <a:r>
              <a:rPr lang="fr-FR" sz="1800">
                <a:solidFill>
                  <a:srgbClr val="000000"/>
                </a:solidFill>
                <a:latin typeface="Arial" panose="020B0604020202020204" pitchFamily="34" charset="0"/>
              </a:rPr>
              <a:t>415 	Grossistes-marchands de véhicules automobiles, et de pièces et d’accessoires de véhicules automobiles 	1 	</a:t>
            </a:r>
          </a:p>
          <a:p>
            <a:r>
              <a:rPr lang="fr-FR" sz="1800">
                <a:solidFill>
                  <a:srgbClr val="000000"/>
                </a:solidFill>
                <a:latin typeface="Arial" panose="020B0604020202020204" pitchFamily="34" charset="0"/>
              </a:rPr>
              <a:t>416 	Grossistes-marchands de matériaux et fournitures de construction 	1 	</a:t>
            </a:r>
          </a:p>
          <a:p>
            <a:r>
              <a:rPr lang="fr-FR" sz="1800">
                <a:solidFill>
                  <a:srgbClr val="000000"/>
                </a:solidFill>
                <a:latin typeface="Arial" panose="020B0604020202020204" pitchFamily="34" charset="0"/>
              </a:rPr>
              <a:t>417 	Grossistes-marchands de machines, de matériel et de fournitures 	1 	</a:t>
            </a:r>
          </a:p>
          <a:p>
            <a:r>
              <a:rPr lang="fr-FR" sz="1800">
                <a:solidFill>
                  <a:srgbClr val="000000"/>
                </a:solidFill>
                <a:latin typeface="Arial" panose="020B0604020202020204" pitchFamily="34" charset="0"/>
              </a:rPr>
              <a:t>418 	Grossistes-marchands de produits divers 	1 	</a:t>
            </a:r>
          </a:p>
          <a:p>
            <a:r>
              <a:rPr lang="fr-FR" sz="1800">
                <a:solidFill>
                  <a:srgbClr val="000000"/>
                </a:solidFill>
                <a:latin typeface="Arial" panose="020B0604020202020204" pitchFamily="34" charset="0"/>
              </a:rPr>
              <a:t>419 	Commerce électronique de gros entre entreprises, et agents et courtiers 	2 	</a:t>
            </a:r>
          </a:p>
          <a:p>
            <a:r>
              <a:rPr lang="fr-FR" sz="1800">
                <a:solidFill>
                  <a:srgbClr val="000000"/>
                </a:solidFill>
                <a:latin typeface="Arial" panose="020B0604020202020204" pitchFamily="34" charset="0"/>
              </a:rPr>
              <a:t>441 	Concessionnaires de véhicules et de pièces automobiles 	1 	</a:t>
            </a:r>
          </a:p>
          <a:p>
            <a:r>
              <a:rPr lang="fr-FR" sz="1800">
                <a:solidFill>
                  <a:srgbClr val="000000"/>
                </a:solidFill>
                <a:latin typeface="Arial" panose="020B0604020202020204" pitchFamily="34" charset="0"/>
              </a:rPr>
              <a:t>442 	Magasins de meubles et d'accessoires de maison 	4 	</a:t>
            </a:r>
          </a:p>
          <a:p>
            <a:r>
              <a:rPr lang="fr-FR" sz="1800">
                <a:solidFill>
                  <a:srgbClr val="000000"/>
                </a:solidFill>
                <a:latin typeface="Arial" panose="020B0604020202020204" pitchFamily="34" charset="0"/>
              </a:rPr>
              <a:t>443 	Magasins d'appareils électroniques et ménagers 	1 	</a:t>
            </a:r>
          </a:p>
          <a:p>
            <a:r>
              <a:rPr lang="fr-FR" sz="1800">
                <a:solidFill>
                  <a:srgbClr val="000000"/>
                </a:solidFill>
                <a:latin typeface="Arial" panose="020B0604020202020204" pitchFamily="34" charset="0"/>
              </a:rPr>
              <a:t>444 	Marchands de matériaux de construction et de matériel et fournitures de jardinage 	2 	</a:t>
            </a:r>
          </a:p>
          <a:p>
            <a:r>
              <a:rPr lang="fr-CA" sz="1800">
                <a:solidFill>
                  <a:srgbClr val="000000"/>
                </a:solidFill>
                <a:latin typeface="Arial" panose="020B0604020202020204" pitchFamily="34" charset="0"/>
              </a:rPr>
              <a:t>445 	Magasins d'alimentation 	2 	</a:t>
            </a:r>
          </a:p>
          <a:p>
            <a:r>
              <a:rPr lang="fr-FR" sz="1800">
                <a:solidFill>
                  <a:srgbClr val="000000"/>
                </a:solidFill>
                <a:latin typeface="Arial" panose="020B0604020202020204" pitchFamily="34" charset="0"/>
              </a:rPr>
              <a:t>446 	Magasins de produits de santé et de soins personnels 	1 	</a:t>
            </a:r>
          </a:p>
          <a:p>
            <a:r>
              <a:rPr lang="fr-CA" sz="1800">
                <a:solidFill>
                  <a:srgbClr val="000000"/>
                </a:solidFill>
                <a:latin typeface="Arial" panose="020B0604020202020204" pitchFamily="34" charset="0"/>
              </a:rPr>
              <a:t>447 	Stations-service 	2 	</a:t>
            </a:r>
          </a:p>
          <a:p>
            <a:r>
              <a:rPr lang="fr-FR" sz="1800">
                <a:solidFill>
                  <a:srgbClr val="000000"/>
                </a:solidFill>
                <a:latin typeface="Arial" panose="020B0604020202020204" pitchFamily="34" charset="0"/>
              </a:rPr>
              <a:t>448 	Magasins de vêtements et d'accessoires vestimentaires 	1 	</a:t>
            </a:r>
          </a:p>
          <a:p>
            <a:r>
              <a:rPr lang="fr-FR" sz="1800">
                <a:solidFill>
                  <a:srgbClr val="000000"/>
                </a:solidFill>
                <a:latin typeface="Arial" panose="020B0604020202020204" pitchFamily="34" charset="0"/>
              </a:rPr>
              <a:t>451 	Magasins d'articles de sport, d'articles de passe-temps, d'articles de musique et de livres 	1 	</a:t>
            </a:r>
          </a:p>
          <a:p>
            <a:r>
              <a:rPr lang="fr-FR" sz="1800">
                <a:solidFill>
                  <a:srgbClr val="000000"/>
                </a:solidFill>
                <a:latin typeface="Arial" panose="020B0604020202020204" pitchFamily="34" charset="0"/>
              </a:rPr>
              <a:t>452 	Magasins de marchandises diverses 	4 	</a:t>
            </a:r>
          </a:p>
          <a:p>
            <a:r>
              <a:rPr lang="fr-FR" sz="1800">
                <a:solidFill>
                  <a:srgbClr val="000000"/>
                </a:solidFill>
                <a:latin typeface="Arial" panose="020B0604020202020204" pitchFamily="34" charset="0"/>
              </a:rPr>
              <a:t>453 	Magasins de détail divers 	1 	</a:t>
            </a:r>
          </a:p>
          <a:p>
            <a:r>
              <a:rPr lang="fr-FR" sz="1800">
                <a:solidFill>
                  <a:srgbClr val="000000"/>
                </a:solidFill>
                <a:latin typeface="Arial" panose="020B0604020202020204" pitchFamily="34" charset="0"/>
              </a:rPr>
              <a:t>454 	Détaillants hors magasin 	1 	</a:t>
            </a:r>
          </a:p>
          <a:p>
            <a:r>
              <a:rPr lang="fr-CA" sz="1800">
                <a:solidFill>
                  <a:srgbClr val="000000"/>
                </a:solidFill>
                <a:latin typeface="Arial" panose="020B0604020202020204" pitchFamily="34" charset="0"/>
              </a:rPr>
              <a:t>481 	Transport aérien 	1 	</a:t>
            </a:r>
          </a:p>
          <a:p>
            <a:r>
              <a:rPr lang="fr-CA" sz="1800">
                <a:solidFill>
                  <a:srgbClr val="000000"/>
                </a:solidFill>
                <a:latin typeface="Arial" panose="020B0604020202020204" pitchFamily="34" charset="0"/>
              </a:rPr>
              <a:t>482 	Transport ferroviaire 	2 	</a:t>
            </a:r>
          </a:p>
          <a:p>
            <a:r>
              <a:rPr lang="fr-FR" sz="1800">
                <a:solidFill>
                  <a:srgbClr val="000000"/>
                </a:solidFill>
                <a:latin typeface="Arial" panose="020B0604020202020204" pitchFamily="34" charset="0"/>
              </a:rPr>
              <a:t>483 	Transport par eau 	2 	</a:t>
            </a:r>
          </a:p>
          <a:p>
            <a:r>
              <a:rPr lang="fr-FR" sz="1800">
                <a:solidFill>
                  <a:srgbClr val="000000"/>
                </a:solidFill>
                <a:latin typeface="Arial" panose="020B0604020202020204" pitchFamily="34" charset="0"/>
              </a:rPr>
              <a:t>484 	Transport par camion 	4 	</a:t>
            </a:r>
          </a:p>
          <a:p>
            <a:r>
              <a:rPr lang="fr-FR" sz="1800">
                <a:solidFill>
                  <a:srgbClr val="000000"/>
                </a:solidFill>
                <a:latin typeface="Arial" panose="020B0604020202020204" pitchFamily="34" charset="0"/>
              </a:rPr>
              <a:t>485 	Transport en commun et transport terrestre de voyageurs 	4 	</a:t>
            </a:r>
          </a:p>
          <a:p>
            <a:r>
              <a:rPr lang="fr-FR" sz="1800">
                <a:solidFill>
                  <a:srgbClr val="000000"/>
                </a:solidFill>
                <a:latin typeface="Arial" panose="020B0604020202020204" pitchFamily="34" charset="0"/>
              </a:rPr>
              <a:t>486 	Transport par pipeline 	2 	</a:t>
            </a:r>
          </a:p>
          <a:p>
            <a:r>
              <a:rPr lang="fr-FR" sz="1800">
                <a:solidFill>
                  <a:srgbClr val="000000"/>
                </a:solidFill>
                <a:latin typeface="Arial" panose="020B0604020202020204" pitchFamily="34" charset="0"/>
              </a:rPr>
              <a:t>487 	Transport de tourisme et d'agrément 	2 	</a:t>
            </a:r>
          </a:p>
          <a:p>
            <a:r>
              <a:rPr lang="fr-FR" sz="1800">
                <a:solidFill>
                  <a:srgbClr val="000000"/>
                </a:solidFill>
                <a:latin typeface="Arial" panose="020B0604020202020204" pitchFamily="34" charset="0"/>
              </a:rPr>
              <a:t>488 	Activités de soutien au transport 	2 	</a:t>
            </a:r>
          </a:p>
          <a:p>
            <a:r>
              <a:rPr lang="fr-CA" sz="1800">
                <a:solidFill>
                  <a:srgbClr val="000000"/>
                </a:solidFill>
                <a:latin typeface="Arial" panose="020B0604020202020204" pitchFamily="34" charset="0"/>
              </a:rPr>
              <a:t>491 	Services postaux 	2 	</a:t>
            </a:r>
          </a:p>
          <a:p>
            <a:pPr marL="349964" indent="-349964">
              <a:buAutoNum type="arabicPlain" startAt="492"/>
            </a:pPr>
            <a:r>
              <a:rPr lang="fr-FR" sz="1800">
                <a:solidFill>
                  <a:srgbClr val="000000"/>
                </a:solidFill>
                <a:latin typeface="Arial" panose="020B0604020202020204" pitchFamily="34" charset="0"/>
              </a:rPr>
              <a:t>Messageries et services de messagers 	4 	</a:t>
            </a:r>
          </a:p>
          <a:p>
            <a:r>
              <a:rPr lang="fr-CA" sz="1800">
                <a:solidFill>
                  <a:srgbClr val="000000"/>
                </a:solidFill>
                <a:latin typeface="Arial" panose="020B0604020202020204" pitchFamily="34" charset="0"/>
              </a:rPr>
              <a:t>493 	Entreposage 	4 	</a:t>
            </a:r>
          </a:p>
          <a:p>
            <a:r>
              <a:rPr lang="fr-FR" sz="1800">
                <a:solidFill>
                  <a:srgbClr val="000000"/>
                </a:solidFill>
                <a:latin typeface="Arial" panose="020B0604020202020204" pitchFamily="34" charset="0"/>
              </a:rPr>
              <a:t>511 	Édition (sauf par Internet) 	1 	</a:t>
            </a:r>
          </a:p>
          <a:p>
            <a:r>
              <a:rPr lang="fr-FR" sz="1800">
                <a:solidFill>
                  <a:srgbClr val="000000"/>
                </a:solidFill>
                <a:latin typeface="Arial" panose="020B0604020202020204" pitchFamily="34" charset="0"/>
              </a:rPr>
              <a:t>512 	Industries du film et de l'enregistrement sonore 	1 	</a:t>
            </a:r>
          </a:p>
          <a:p>
            <a:r>
              <a:rPr lang="fr-FR" sz="1800">
                <a:solidFill>
                  <a:srgbClr val="000000"/>
                </a:solidFill>
                <a:latin typeface="Arial" panose="020B0604020202020204" pitchFamily="34" charset="0"/>
              </a:rPr>
              <a:t>515 	Radiotélévision (sauf par Internet) 	1 	</a:t>
            </a:r>
          </a:p>
          <a:p>
            <a:r>
              <a:rPr lang="fr-CA" sz="1800">
                <a:solidFill>
                  <a:srgbClr val="000000"/>
                </a:solidFill>
                <a:latin typeface="Arial" panose="020B0604020202020204" pitchFamily="34" charset="0"/>
              </a:rPr>
              <a:t>517 	Télécommunications 	1 	</a:t>
            </a:r>
          </a:p>
          <a:p>
            <a:r>
              <a:rPr lang="fr-FR" sz="1800">
                <a:solidFill>
                  <a:srgbClr val="000000"/>
                </a:solidFill>
                <a:latin typeface="Arial" panose="020B0604020202020204" pitchFamily="34" charset="0"/>
              </a:rPr>
              <a:t>518 	Traitement de données, hébergement de données et services connexes 	1 	</a:t>
            </a:r>
          </a:p>
          <a:p>
            <a:r>
              <a:rPr lang="fr-FR" sz="1800">
                <a:solidFill>
                  <a:srgbClr val="000000"/>
                </a:solidFill>
                <a:latin typeface="Arial" panose="020B0604020202020204" pitchFamily="34" charset="0"/>
              </a:rPr>
              <a:t>519 	Autres services d'information 	1 	</a:t>
            </a:r>
          </a:p>
          <a:p>
            <a:r>
              <a:rPr lang="fr-FR" sz="1800">
                <a:solidFill>
                  <a:srgbClr val="000000"/>
                </a:solidFill>
                <a:latin typeface="Arial" panose="020B0604020202020204" pitchFamily="34" charset="0"/>
              </a:rPr>
              <a:t>521 	Autorités monétaires - banque centrale 	2 	</a:t>
            </a:r>
          </a:p>
          <a:p>
            <a:r>
              <a:rPr lang="fr-FR" sz="1800">
                <a:solidFill>
                  <a:srgbClr val="000000"/>
                </a:solidFill>
                <a:latin typeface="Arial" panose="020B0604020202020204" pitchFamily="34" charset="0"/>
              </a:rPr>
              <a:t>522 	Intermédiation financière et activités connexes 	1 	</a:t>
            </a:r>
          </a:p>
          <a:p>
            <a:r>
              <a:rPr lang="fr-FR" sz="1800">
                <a:solidFill>
                  <a:srgbClr val="000000"/>
                </a:solidFill>
                <a:latin typeface="Arial" panose="020B0604020202020204" pitchFamily="34" charset="0"/>
              </a:rPr>
              <a:t>523 	Valeurs mobilières, contrats de marchandises et autres activités d'investissement financier connexes 	1 	</a:t>
            </a:r>
          </a:p>
          <a:p>
            <a:r>
              <a:rPr lang="fr-FR" sz="1800">
                <a:solidFill>
                  <a:srgbClr val="000000"/>
                </a:solidFill>
                <a:latin typeface="Arial" panose="020B0604020202020204" pitchFamily="34" charset="0"/>
              </a:rPr>
              <a:t>524 	Sociétés d'assurance et activités connexes 	1 	</a:t>
            </a:r>
          </a:p>
          <a:p>
            <a:r>
              <a:rPr lang="fr-FR" sz="1800">
                <a:solidFill>
                  <a:srgbClr val="000000"/>
                </a:solidFill>
                <a:latin typeface="Arial" panose="020B0604020202020204" pitchFamily="34" charset="0"/>
              </a:rPr>
              <a:t>526 	Fonds et autres instruments financiers 	1 	</a:t>
            </a:r>
          </a:p>
          <a:p>
            <a:r>
              <a:rPr lang="fr-CA" sz="1800">
                <a:solidFill>
                  <a:srgbClr val="000000"/>
                </a:solidFill>
                <a:latin typeface="Arial" panose="020B0604020202020204" pitchFamily="34" charset="0"/>
              </a:rPr>
              <a:t>531 	Services immobiliers 	2 	</a:t>
            </a:r>
          </a:p>
          <a:p>
            <a:r>
              <a:rPr lang="fr-FR" sz="1800">
                <a:solidFill>
                  <a:srgbClr val="000000"/>
                </a:solidFill>
                <a:latin typeface="Arial" panose="020B0604020202020204" pitchFamily="34" charset="0"/>
              </a:rPr>
              <a:t>532 	Services de location et de location à bail 	2 	</a:t>
            </a:r>
          </a:p>
          <a:p>
            <a:r>
              <a:rPr lang="fr-FR" sz="1800">
                <a:solidFill>
                  <a:srgbClr val="000000"/>
                </a:solidFill>
                <a:latin typeface="Arial" panose="020B0604020202020204" pitchFamily="34" charset="0"/>
              </a:rPr>
              <a:t>533 	Bailleurs de biens incorporels non financiers (sauf les </a:t>
            </a:r>
            <a:r>
              <a:rPr lang="fr-FR" sz="1800" err="1">
                <a:solidFill>
                  <a:srgbClr val="000000"/>
                </a:solidFill>
                <a:latin typeface="Arial" panose="020B0604020202020204" pitchFamily="34" charset="0"/>
              </a:rPr>
              <a:t>oeuvres</a:t>
            </a:r>
            <a:r>
              <a:rPr lang="fr-FR" sz="1800">
                <a:solidFill>
                  <a:srgbClr val="000000"/>
                </a:solidFill>
                <a:latin typeface="Arial" panose="020B0604020202020204" pitchFamily="34" charset="0"/>
              </a:rPr>
              <a:t> protégées par le droit d'auteur) 	2 	</a:t>
            </a:r>
          </a:p>
          <a:p>
            <a:r>
              <a:rPr lang="fr-FR" sz="1800">
                <a:solidFill>
                  <a:srgbClr val="000000"/>
                </a:solidFill>
                <a:latin typeface="Arial" panose="020B0604020202020204" pitchFamily="34" charset="0"/>
              </a:rPr>
              <a:t>541 	Services professionnels, scientifiques et techniques 	1 	</a:t>
            </a:r>
          </a:p>
          <a:p>
            <a:r>
              <a:rPr lang="fr-FR" sz="1800">
                <a:solidFill>
                  <a:srgbClr val="000000"/>
                </a:solidFill>
                <a:latin typeface="Arial" panose="020B0604020202020204" pitchFamily="34" charset="0"/>
              </a:rPr>
              <a:t>551 	Gestion de sociétés et d'entreprises 	1 	</a:t>
            </a:r>
          </a:p>
          <a:p>
            <a:r>
              <a:rPr lang="fr-FR" sz="1800">
                <a:solidFill>
                  <a:srgbClr val="000000"/>
                </a:solidFill>
                <a:latin typeface="Arial" panose="020B0604020202020204" pitchFamily="34" charset="0"/>
              </a:rPr>
              <a:t>561 	Services administratifs et services de soutien 	3 	</a:t>
            </a:r>
          </a:p>
          <a:p>
            <a:r>
              <a:rPr lang="fr-FR" sz="1800">
                <a:solidFill>
                  <a:srgbClr val="000000"/>
                </a:solidFill>
                <a:latin typeface="Arial" panose="020B0604020202020204" pitchFamily="34" charset="0"/>
              </a:rPr>
              <a:t>562 	Services de gestion des déchets et d'assainissement 	4 	</a:t>
            </a:r>
          </a:p>
          <a:p>
            <a:r>
              <a:rPr lang="fr-CA" sz="1800">
                <a:solidFill>
                  <a:srgbClr val="000000"/>
                </a:solidFill>
                <a:latin typeface="Arial" panose="020B0604020202020204" pitchFamily="34" charset="0"/>
              </a:rPr>
              <a:t>611 	Services d'enseignement 	2 	</a:t>
            </a:r>
          </a:p>
          <a:p>
            <a:r>
              <a:rPr lang="fr-FR" sz="1800">
                <a:solidFill>
                  <a:srgbClr val="000000"/>
                </a:solidFill>
                <a:latin typeface="Arial" panose="020B0604020202020204" pitchFamily="34" charset="0"/>
              </a:rPr>
              <a:t>621 	Services de soins de santé ambulatoires 	4 	</a:t>
            </a:r>
          </a:p>
          <a:p>
            <a:r>
              <a:rPr lang="fr-CA" sz="1800">
                <a:solidFill>
                  <a:srgbClr val="000000"/>
                </a:solidFill>
                <a:latin typeface="Arial" panose="020B0604020202020204" pitchFamily="34" charset="0"/>
              </a:rPr>
              <a:t>622 	Hôpitaux 	4 	</a:t>
            </a:r>
          </a:p>
          <a:p>
            <a:r>
              <a:rPr lang="fr-FR" sz="1800">
                <a:solidFill>
                  <a:srgbClr val="000000"/>
                </a:solidFill>
                <a:latin typeface="Arial" panose="020B0604020202020204" pitchFamily="34" charset="0"/>
              </a:rPr>
              <a:t>623 	Établissements de soins infirmiers et de soins pour bénéficiaires internes 	4 	</a:t>
            </a:r>
          </a:p>
          <a:p>
            <a:r>
              <a:rPr lang="fr-CA" sz="1800">
                <a:solidFill>
                  <a:srgbClr val="000000"/>
                </a:solidFill>
                <a:latin typeface="Arial" panose="020B0604020202020204" pitchFamily="34" charset="0"/>
              </a:rPr>
              <a:t>624 	Assistance sociale 	3 	</a:t>
            </a:r>
          </a:p>
          <a:p>
            <a:r>
              <a:rPr lang="fr-FR" sz="1800">
                <a:solidFill>
                  <a:srgbClr val="000000"/>
                </a:solidFill>
                <a:latin typeface="Arial" panose="020B0604020202020204" pitchFamily="34" charset="0"/>
              </a:rPr>
              <a:t>711 	Arts d'interprétation, sports-spectacles et activités connexes 	1 	</a:t>
            </a:r>
          </a:p>
          <a:p>
            <a:r>
              <a:rPr lang="fr-FR" sz="1800">
                <a:solidFill>
                  <a:srgbClr val="000000"/>
                </a:solidFill>
                <a:latin typeface="Arial" panose="020B0604020202020204" pitchFamily="34" charset="0"/>
              </a:rPr>
              <a:t>712 	Établissements du patrimoine 	1 	</a:t>
            </a:r>
          </a:p>
          <a:p>
            <a:r>
              <a:rPr lang="fr-FR" sz="1800">
                <a:solidFill>
                  <a:srgbClr val="000000"/>
                </a:solidFill>
                <a:latin typeface="Arial" panose="020B0604020202020204" pitchFamily="34" charset="0"/>
              </a:rPr>
              <a:t>713 	Divertissement, loisirs, jeux de hasard et loteries 	1 	</a:t>
            </a:r>
          </a:p>
          <a:p>
            <a:r>
              <a:rPr lang="fr-CA" sz="1800">
                <a:solidFill>
                  <a:srgbClr val="000000"/>
                </a:solidFill>
                <a:latin typeface="Arial" panose="020B0604020202020204" pitchFamily="34" charset="0"/>
              </a:rPr>
              <a:t>721 	Services d'hébergement 	4 	</a:t>
            </a:r>
          </a:p>
          <a:p>
            <a:r>
              <a:rPr lang="fr-FR" sz="1800">
                <a:solidFill>
                  <a:srgbClr val="000000"/>
                </a:solidFill>
                <a:latin typeface="Arial" panose="020B0604020202020204" pitchFamily="34" charset="0"/>
              </a:rPr>
              <a:t>722 	Services de restauration et débits de boissons 	2 	</a:t>
            </a:r>
          </a:p>
          <a:p>
            <a:r>
              <a:rPr lang="fr-FR" sz="1800">
                <a:solidFill>
                  <a:srgbClr val="000000"/>
                </a:solidFill>
                <a:latin typeface="Arial" panose="020B0604020202020204" pitchFamily="34" charset="0"/>
              </a:rPr>
              <a:t>811 	Réparation et entretien 	4 	</a:t>
            </a:r>
          </a:p>
          <a:p>
            <a:r>
              <a:rPr lang="fr-FR" sz="1800">
                <a:solidFill>
                  <a:srgbClr val="000000"/>
                </a:solidFill>
                <a:latin typeface="Arial" panose="020B0604020202020204" pitchFamily="34" charset="0"/>
              </a:rPr>
              <a:t>812 	Services personnels et services de blanchissage 	2 	</a:t>
            </a:r>
          </a:p>
          <a:p>
            <a:r>
              <a:rPr lang="fr-FR" sz="1800">
                <a:solidFill>
                  <a:srgbClr val="000000"/>
                </a:solidFill>
                <a:latin typeface="Arial" panose="020B0604020202020204" pitchFamily="34" charset="0"/>
              </a:rPr>
              <a:t>813 	Organismes religieux, fondations, groupes de citoyens et organisations professionnelles et similaires 	2 	</a:t>
            </a:r>
          </a:p>
          <a:p>
            <a:r>
              <a:rPr lang="fr-CA" sz="1800">
                <a:solidFill>
                  <a:srgbClr val="000000"/>
                </a:solidFill>
                <a:latin typeface="Arial" panose="020B0604020202020204" pitchFamily="34" charset="0"/>
              </a:rPr>
              <a:t>814 	Ménages privés 	2 	</a:t>
            </a:r>
          </a:p>
          <a:p>
            <a:r>
              <a:rPr lang="fr-FR" sz="1800">
                <a:solidFill>
                  <a:srgbClr val="000000"/>
                </a:solidFill>
                <a:latin typeface="Arial" panose="020B0604020202020204" pitchFamily="34" charset="0"/>
              </a:rPr>
              <a:t>911 	Administration publique fédérale 	2 	</a:t>
            </a:r>
          </a:p>
          <a:p>
            <a:r>
              <a:rPr lang="fr-FR" sz="1800">
                <a:solidFill>
                  <a:srgbClr val="000000"/>
                </a:solidFill>
                <a:latin typeface="Arial" panose="020B0604020202020204" pitchFamily="34" charset="0"/>
              </a:rPr>
              <a:t>912 	Administrations publiques provinciales et territoriales 	1 	</a:t>
            </a:r>
          </a:p>
          <a:p>
            <a:r>
              <a:rPr lang="fr-FR" sz="1800">
                <a:solidFill>
                  <a:srgbClr val="000000"/>
                </a:solidFill>
                <a:latin typeface="Arial" panose="020B0604020202020204" pitchFamily="34" charset="0"/>
              </a:rPr>
              <a:t>913 	Administrations publiques locales, municipales et régionales 	3 	</a:t>
            </a:r>
          </a:p>
          <a:p>
            <a:r>
              <a:rPr lang="fr-FR" sz="1800">
                <a:solidFill>
                  <a:srgbClr val="000000"/>
                </a:solidFill>
                <a:latin typeface="Arial" panose="020B0604020202020204" pitchFamily="34" charset="0"/>
              </a:rPr>
              <a:t>914 	Administrations publiques autochtones 	3 	</a:t>
            </a:r>
          </a:p>
          <a:p>
            <a:r>
              <a:rPr lang="fr-FR" sz="1800">
                <a:solidFill>
                  <a:srgbClr val="000000"/>
                </a:solidFill>
                <a:latin typeface="Arial" panose="020B0604020202020204" pitchFamily="34" charset="0"/>
              </a:rPr>
              <a:t>919 	Organismes publics internationaux et autres organismes publics </a:t>
            </a:r>
            <a:r>
              <a:rPr lang="fr-FR" sz="1800" err="1">
                <a:solidFill>
                  <a:srgbClr val="000000"/>
                </a:solidFill>
                <a:latin typeface="Arial" panose="020B0604020202020204" pitchFamily="34" charset="0"/>
              </a:rPr>
              <a:t>extra-territoriaux</a:t>
            </a:r>
            <a:r>
              <a:rPr lang="fr-FR" sz="1800">
                <a:solidFill>
                  <a:srgbClr val="000000"/>
                </a:solidFill>
                <a:latin typeface="Arial" panose="020B0604020202020204" pitchFamily="34" charset="0"/>
              </a:rPr>
              <a:t> 	2 	</a:t>
            </a:r>
          </a:p>
          <a:p>
            <a:pPr marL="349964" indent="-349964">
              <a:buAutoNum type="arabicPlain" startAt="492"/>
            </a:pPr>
            <a:endParaRPr lang="fr-FR" sz="1800">
              <a:solidFill>
                <a:srgbClr val="000000"/>
              </a:solidFill>
              <a:latin typeface="Arial" panose="020B0604020202020204" pitchFamily="34" charset="0"/>
            </a:endParaRPr>
          </a:p>
          <a:p>
            <a:endParaRPr lang="fr-CA" sz="1800">
              <a:solidFill>
                <a:srgbClr val="000000"/>
              </a:solidFill>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11</a:t>
            </a:fld>
            <a:endParaRPr lang="fr-CA"/>
          </a:p>
        </p:txBody>
      </p:sp>
    </p:spTree>
    <p:extLst>
      <p:ext uri="{BB962C8B-B14F-4D97-AF65-F5344CB8AC3E}">
        <p14:creationId xmlns:p14="http://schemas.microsoft.com/office/powerpoint/2010/main" val="1664262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C6E9D-9A4B-A0B1-31D8-B34B2644C5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0F6261-0FE8-9631-2C3D-B225549EC02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616EF4-E2A4-7BD8-630C-7EA6BA7424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endParaRPr lang="fr-FR"/>
          </a:p>
          <a:p>
            <a:r>
              <a:rPr lang="fr-FR"/>
              <a:t>Le SCIAN Canada 2012 comporte 20 secteurs, 102 sous-secteurs, 323 groupes, 711 classes et 922 classes canadiennes</a:t>
            </a:r>
          </a:p>
          <a:p>
            <a:endParaRPr lang="fr-FR"/>
          </a:p>
          <a:p>
            <a:r>
              <a:rPr lang="fr-FR"/>
              <a:t>https://www.statcan.gc.ca/fr/sujets/norme/scian/2012/introduction#a12</a:t>
            </a:r>
          </a:p>
          <a:p>
            <a:endParaRPr lang="fr-FR"/>
          </a:p>
          <a:p>
            <a:r>
              <a:rPr lang="fr-FR" b="1"/>
              <a:t>335.1. Le présent chapitre prévoit des règles particulières qui ajoutent ou dérogent à celles de la présente loi et qui prévalent sur toute autre disposition incompatible de celle-ci. Il s’applique :</a:t>
            </a:r>
          </a:p>
          <a:p>
            <a:endParaRPr lang="fr-FR" b="1"/>
          </a:p>
          <a:p>
            <a:r>
              <a:rPr lang="fr-CA" b="1"/>
              <a:t>1° à Santé Québec; selon </a:t>
            </a:r>
            <a:r>
              <a:rPr lang="fr-FR" b="1"/>
              <a:t>Loi sur la gouvernance du système de santé et de services sociaux :</a:t>
            </a:r>
            <a:endParaRPr lang="fr-CA" b="1"/>
          </a:p>
          <a:p>
            <a:r>
              <a:rPr lang="fr-CA"/>
              <a:t>	</a:t>
            </a:r>
            <a:r>
              <a:rPr lang="fr-FR"/>
              <a:t>1°  les services communautaires locaux : «centre local de services communautaires»;</a:t>
            </a:r>
          </a:p>
          <a:p>
            <a:r>
              <a:rPr lang="fr-FR"/>
              <a:t>	2°  les services hospitaliers : «centre hospitalier»;</a:t>
            </a:r>
          </a:p>
          <a:p>
            <a:r>
              <a:rPr lang="fr-FR"/>
              <a:t>	3°  les services d’hébergement et de soins de longue durée : «centre d’hébergement et de soins de longue durée»;</a:t>
            </a:r>
          </a:p>
          <a:p>
            <a:r>
              <a:rPr lang="fr-FR"/>
              <a:t>	4°  les services de protection de la jeunesse : «centre de protection de l’enfance et de la jeunesse»;</a:t>
            </a:r>
          </a:p>
          <a:p>
            <a:r>
              <a:rPr lang="fr-FR"/>
              <a:t>	5°  les services de réadaptation : «centre de réadaptation».</a:t>
            </a:r>
          </a:p>
          <a:p>
            <a:endParaRPr lang="fr-CA"/>
          </a:p>
          <a:p>
            <a:r>
              <a:rPr lang="fr-FR" b="1"/>
              <a:t>2° à un établissement privé conventionné visé au chapitre I du titre I de la partie V de la Loi sur la gouvernance du système de santé et de services sociaux (chapitre G-1.021); </a:t>
            </a:r>
          </a:p>
          <a:p>
            <a:r>
              <a:rPr lang="fr-FR"/>
              <a:t>	</a:t>
            </a:r>
            <a:r>
              <a:rPr lang="fr-FR" i="1"/>
              <a:t>même service que Santé Québec, mais établissement privé avec une convention de signé.</a:t>
            </a:r>
          </a:p>
          <a:p>
            <a:endParaRPr lang="fr-FR"/>
          </a:p>
          <a:p>
            <a:r>
              <a:rPr lang="fr-FR" b="1"/>
              <a:t>3° à un établissement regroupé visé à l’annexe II de la Loi sur la gouvernance du système de santé et de services sociaux;</a:t>
            </a:r>
          </a:p>
          <a:p>
            <a:r>
              <a:rPr lang="fr-FR"/>
              <a:t>	</a:t>
            </a:r>
            <a:br>
              <a:rPr lang="fr-FR" b="1" cap="all">
                <a:hlinkClick r:id="rId3"/>
              </a:rPr>
            </a:br>
            <a:r>
              <a:rPr lang="fr-FR" b="1" cap="all">
                <a:hlinkClick r:id="rId3"/>
              </a:rPr>
              <a:t>ANNEXE II</a:t>
            </a:r>
            <a:endParaRPr lang="fr-FR"/>
          </a:p>
          <a:p>
            <a:r>
              <a:rPr lang="fr-FR" i="1"/>
              <a:t>(Article 328)</a:t>
            </a:r>
          </a:p>
          <a:p>
            <a:r>
              <a:rPr lang="fr-FR"/>
              <a:t>1° HÔPITAL JEFFERY HALE – SAINT BRIGID’S;</a:t>
            </a:r>
          </a:p>
          <a:p>
            <a:r>
              <a:rPr lang="fr-FR"/>
              <a:t>2° CENTRE DE RÉADAPTATION EN DÉFICIENCE INTELLECTUELLE ET EN TROUBLES ENVAHISSANTS DU DÉVELOPPEMENT DE L’ESTRIE;</a:t>
            </a:r>
          </a:p>
          <a:p>
            <a:r>
              <a:rPr lang="fr-FR"/>
              <a:t>3° CENTRE DE SANTÉ ET DE SERVICES SOCIAUX – INSTITUT UNIVERSITAIRE DE GÉRIATRIE DE SHERBROOKE;</a:t>
            </a:r>
          </a:p>
          <a:p>
            <a:r>
              <a:rPr lang="fr-FR"/>
              <a:t>4° INSTITUT UNIVERSITAIRE EN SANTÉ MENTALE DOUGLAS;</a:t>
            </a:r>
          </a:p>
          <a:p>
            <a:r>
              <a:rPr lang="fr-FR"/>
              <a:t>5° CENTRE DE SOINS PROLONGÉS GRACE DART;</a:t>
            </a:r>
          </a:p>
          <a:p>
            <a:r>
              <a:rPr lang="fr-FR"/>
              <a:t>6° CENTRE HOSPITALIER DE ST. MARY;</a:t>
            </a:r>
          </a:p>
          <a:p>
            <a:r>
              <a:rPr lang="fr-FR"/>
              <a:t>7° L’HÔPITAL GÉNÉRAL JUIF SIR MORTIMER B. DAVIS;</a:t>
            </a:r>
          </a:p>
          <a:p>
            <a:r>
              <a:rPr lang="fr-FR"/>
              <a:t>8° CENTRE MIRIAM;</a:t>
            </a:r>
          </a:p>
          <a:p>
            <a:r>
              <a:rPr lang="fr-FR"/>
              <a:t>9° CHSLD JUIF DE MONTRÉAL;</a:t>
            </a:r>
          </a:p>
          <a:p>
            <a:r>
              <a:rPr lang="fr-FR"/>
              <a:t>10° HÔPITAL MONT‑SINAÏ;</a:t>
            </a:r>
          </a:p>
          <a:p>
            <a:r>
              <a:rPr lang="fr-FR"/>
              <a:t>11° LA CORPORATION DU CENTRE HOSPITALIER GÉRIATRIQUE MAIMONIDES;</a:t>
            </a:r>
          </a:p>
          <a:p>
            <a:r>
              <a:rPr lang="fr-FR"/>
              <a:t>12° CENTRE DE RÉADAPTATION LETHBRIDGE-LAYTON-MACKAY;</a:t>
            </a:r>
          </a:p>
          <a:p>
            <a:r>
              <a:rPr lang="fr-FR"/>
              <a:t>13° L’HÔPITAL CHINOIS DE MONTRÉAL (1963);</a:t>
            </a:r>
          </a:p>
          <a:p>
            <a:r>
              <a:rPr lang="fr-FR"/>
              <a:t>14° HÔPITAL SANTA CABRINI;</a:t>
            </a:r>
          </a:p>
          <a:p>
            <a:r>
              <a:rPr lang="fr-FR"/>
              <a:t>15° HÔPITAL JUIF DE RÉADAPTATION;</a:t>
            </a:r>
          </a:p>
          <a:p>
            <a:r>
              <a:rPr lang="fr-FR"/>
              <a:t>16° LA RÉSIDENCE DE LACHUTE;</a:t>
            </a:r>
          </a:p>
          <a:p>
            <a:r>
              <a:rPr lang="fr-FR"/>
              <a:t>17° CENTRE DE SANTÉ ET DE SERVICES SOCIAUX DU HAUT‑SAINT‑LAURENT.</a:t>
            </a:r>
          </a:p>
          <a:p>
            <a:endParaRPr lang="fr-FR"/>
          </a:p>
          <a:p>
            <a:r>
              <a:rPr lang="fr-FR" b="1"/>
              <a:t>4° à la Régie régionale de la santé et des services sociaux du Nunavik;</a:t>
            </a:r>
          </a:p>
          <a:p>
            <a:endParaRPr lang="fr-FR"/>
          </a:p>
          <a:p>
            <a:r>
              <a:rPr lang="fr-FR" b="1"/>
              <a:t>5° à un établissement d’enseignement privé régi par la Loi sur l’enseignement privé (chapitre E-9.1);</a:t>
            </a:r>
          </a:p>
          <a:p>
            <a:r>
              <a:rPr lang="fr-FR"/>
              <a:t>	La présente loi s’applique à tout établissement d’enseignement privé dispensant tout ou partie des services éducatifs appartenant à une ou plusieurs des catégories suivantes:</a:t>
            </a:r>
          </a:p>
          <a:p>
            <a:r>
              <a:rPr lang="fr-FR"/>
              <a:t>1°  les services de l’éducation préscolaire;</a:t>
            </a:r>
          </a:p>
          <a:p>
            <a:r>
              <a:rPr lang="fr-FR"/>
              <a:t>2°  les services d’enseignement au primaire;</a:t>
            </a:r>
          </a:p>
          <a:p>
            <a:r>
              <a:rPr lang="fr-FR"/>
              <a:t>3°  les services d’enseignement en formation générale au secondaire;</a:t>
            </a:r>
          </a:p>
          <a:p>
            <a:r>
              <a:rPr lang="fr-FR"/>
              <a:t>4°  les services d’enseignement en formation professionnelle au secondaire dans les spécialités professionnelles apparaissant à la liste établie par le ministre de l’Éducation, du Loisir et du Sport en application de l’article 463 de la Loi sur l’instruction publique (</a:t>
            </a:r>
            <a:r>
              <a:rPr lang="fr-FR" u="sng">
                <a:hlinkClick r:id="rId4"/>
              </a:rPr>
              <a:t>chapitre I‐13.3</a:t>
            </a:r>
            <a:r>
              <a:rPr lang="fr-FR"/>
              <a:t>) et qui ont pour but de conduire à un diplôme, certificat ou autre attestation officielle décerné par le ministre;</a:t>
            </a:r>
          </a:p>
          <a:p>
            <a:r>
              <a:rPr lang="fr-FR"/>
              <a:t>5°  les services éducatifs pour les adultes de formation secondaire générale;</a:t>
            </a:r>
          </a:p>
          <a:p>
            <a:r>
              <a:rPr lang="fr-FR"/>
              <a:t>6°  </a:t>
            </a:r>
            <a:r>
              <a:rPr lang="fr-FR" i="1"/>
              <a:t>(paragraphe abrogé);</a:t>
            </a:r>
            <a:endParaRPr lang="fr-FR"/>
          </a:p>
          <a:p>
            <a:r>
              <a:rPr lang="fr-FR"/>
              <a:t>7°  les services d’enseignement général au collégial;</a:t>
            </a:r>
          </a:p>
          <a:p>
            <a:r>
              <a:rPr lang="fr-FR"/>
              <a:t>8°  les services d’enseignement professionnel au collégial qui ont pour but de conduire à un diplôme ou attestation décernés en application du régime des études collégiales pris en vertu de l’article 18 de la Loi sur les collèges d’enseignement général et professionnel (</a:t>
            </a:r>
            <a:r>
              <a:rPr lang="fr-FR">
                <a:hlinkClick r:id="rId5"/>
              </a:rPr>
              <a:t>chapitre C‐29</a:t>
            </a:r>
            <a:r>
              <a:rPr lang="fr-FR"/>
              <a:t>);</a:t>
            </a:r>
          </a:p>
          <a:p>
            <a:r>
              <a:rPr lang="fr-FR"/>
              <a:t>9°  la formation professionnelle d’appoint, soit la formation professionnelle dans les domaines apparaissant à la liste établie à cette fin par règlement du gouvernement, et qui n’a pas pour but de conduire à un diplôme, certificat ou autre attestation visés aux paragraphes 4° ou 8°.</a:t>
            </a:r>
          </a:p>
          <a:p>
            <a:endParaRPr lang="fr-FR"/>
          </a:p>
          <a:p>
            <a:r>
              <a:rPr lang="fr-FR" b="1"/>
              <a:t>6° à un centre de services scolaire institué par la Loi sur l’instruction publique (chapitre I-13.3); </a:t>
            </a:r>
          </a:p>
          <a:p>
            <a:r>
              <a:rPr lang="fr-FR" b="1"/>
              <a:t>	</a:t>
            </a:r>
            <a:r>
              <a:rPr lang="fr-FR" i="1"/>
              <a:t>Pour le moment ne s’applique pas aux commissions scolaire anglophone. QC conteste la décision de la cour d’appel rendue en avril 2025</a:t>
            </a:r>
          </a:p>
          <a:p>
            <a:endParaRPr lang="fr-FR" b="1"/>
          </a:p>
          <a:p>
            <a:r>
              <a:rPr lang="fr-FR" b="1"/>
              <a:t>7° à une commission scolaire visée par la Loi sur l’instruction publique pour les autochtones cris, inuit et naskapis (chapitre I-14);</a:t>
            </a:r>
          </a:p>
          <a:p>
            <a:endParaRPr lang="fr-FR" b="1"/>
          </a:p>
          <a:p>
            <a:r>
              <a:rPr lang="fr-FR" b="1"/>
              <a:t>8° à un établissement d’enseignement organisé, administré et exploité conformément au premier alinéa de l’article 5 de la Loi sur le ministère de l’Éducation, du Loisir et du Sport (chapitre M-15);</a:t>
            </a:r>
          </a:p>
          <a:p>
            <a:r>
              <a:rPr lang="fr-FR" b="1"/>
              <a:t>	</a:t>
            </a:r>
            <a:br>
              <a:rPr lang="fr-FR" b="1">
                <a:hlinkClick r:id="rId6"/>
              </a:rPr>
            </a:br>
            <a:r>
              <a:rPr lang="fr-FR" b="1">
                <a:hlinkClick r:id="rId6"/>
              </a:rPr>
              <a:t>5.</a:t>
            </a:r>
            <a:r>
              <a:rPr lang="fr-FR"/>
              <a:t> Le gouvernement peut, aux conditions qu’il détermine, autoriser le ministre à organiser, administrer et exploiter, seul ou avec d’autres, des établissements d’enseignement dans les domaines de sa compétence.</a:t>
            </a:r>
          </a:p>
          <a:p>
            <a:endParaRPr lang="fr-FR" b="1"/>
          </a:p>
          <a:p>
            <a:r>
              <a:rPr lang="fr-FR" b="1"/>
              <a:t>9° à un établissement public ou privé conventionné visé par la Loi sur les services de santé et les services sociaux pour les Inuit et les Naskapis (chapitre S-4.2);</a:t>
            </a:r>
          </a:p>
          <a:p>
            <a:endParaRPr lang="fr-FR" b="1"/>
          </a:p>
          <a:p>
            <a:r>
              <a:rPr lang="fr-FR" b="1"/>
              <a:t>10° au Conseil cri de la santé et des services sociaux de la Baie James;</a:t>
            </a:r>
          </a:p>
          <a:p>
            <a:endParaRPr lang="fr-FR" b="1"/>
          </a:p>
          <a:p>
            <a:r>
              <a:rPr lang="fr-CA" b="1"/>
              <a:t>11° à Urgences-santé;</a:t>
            </a:r>
          </a:p>
          <a:p>
            <a:r>
              <a:rPr lang="fr-CA" b="1"/>
              <a:t>	</a:t>
            </a:r>
            <a:r>
              <a:rPr lang="fr-FR" b="1" cap="all"/>
              <a:t>Loi sur les services préhospitaliers d’urgence</a:t>
            </a:r>
            <a:br>
              <a:rPr lang="fr-FR" b="1">
                <a:hlinkClick r:id="rId7"/>
              </a:rPr>
            </a:br>
            <a:r>
              <a:rPr lang="fr-FR" b="1">
                <a:hlinkClick r:id="rId7"/>
              </a:rPr>
              <a:t>4.1.</a:t>
            </a:r>
            <a:r>
              <a:rPr lang="fr-FR"/>
              <a:t> Santé Québec est responsable de coordonner l’offre de services préhospitaliers d’urgence dans les régions </a:t>
            </a:r>
            <a:r>
              <a:rPr lang="fr-FR" err="1"/>
              <a:t>sociosanitaires</a:t>
            </a:r>
            <a:r>
              <a:rPr lang="fr-FR"/>
              <a:t>, sous réserve des responsabilités confiées à Urgences-santé pour les régions </a:t>
            </a:r>
            <a:r>
              <a:rPr lang="fr-FR" err="1"/>
              <a:t>sociosanitaires</a:t>
            </a:r>
            <a:r>
              <a:rPr lang="fr-FR"/>
              <a:t> de Montréal et de Laval par les dispositions du titre II.</a:t>
            </a:r>
          </a:p>
          <a:p>
            <a:br>
              <a:rPr lang="fr-FR" b="1">
                <a:hlinkClick r:id="rId8"/>
              </a:rPr>
            </a:br>
            <a:r>
              <a:rPr lang="fr-FR" b="1">
                <a:hlinkClick r:id="rId8"/>
              </a:rPr>
              <a:t>87.</a:t>
            </a:r>
            <a:r>
              <a:rPr lang="fr-FR"/>
              <a:t> La «Corporation d’urgences-santé de la région de Montréal Métropolitain», personne morale constituée en vertu de l’article 149.1 de la Loi sur les services de santé et les services sociaux pour les autochtones cris (</a:t>
            </a:r>
            <a:r>
              <a:rPr lang="fr-FR">
                <a:hlinkClick r:id="rId9"/>
              </a:rPr>
              <a:t>chapitre S-5</a:t>
            </a:r>
            <a:r>
              <a:rPr lang="fr-FR"/>
              <a:t>), continue d’exister sous le nom de «Urgences-santé» et exerce ses activités pour les régions </a:t>
            </a:r>
            <a:r>
              <a:rPr lang="fr-FR" err="1"/>
              <a:t>sociosanitaires</a:t>
            </a:r>
            <a:r>
              <a:rPr lang="fr-FR"/>
              <a:t> de Montréal et de Laval.</a:t>
            </a:r>
          </a:p>
          <a:p>
            <a:r>
              <a:rPr lang="fr-FR" b="1">
                <a:hlinkClick r:id="rId10"/>
              </a:rPr>
              <a:t>90.</a:t>
            </a:r>
            <a:r>
              <a:rPr lang="fr-FR"/>
              <a:t> Sous la responsabilité de Santé Québec, Urgences-santé a pour fonctions de planifier, d’organiser et de coordonner l’organisation des services préhospitaliers d’urgence, y compris la mise en place d’un service de premiers répondants, pour les régions </a:t>
            </a:r>
            <a:r>
              <a:rPr lang="fr-FR" err="1"/>
              <a:t>sociosanitaires</a:t>
            </a:r>
            <a:r>
              <a:rPr lang="fr-FR"/>
              <a:t> de Montréal et de Laval. À ces fins, sont assumées par Urgences-santé les fonctions et responsabilités confiées:</a:t>
            </a:r>
          </a:p>
          <a:p>
            <a:r>
              <a:rPr lang="fr-FR"/>
              <a:t>1°  à un centre de communication santé par les articles 22 et 24;</a:t>
            </a:r>
          </a:p>
          <a:p>
            <a:r>
              <a:rPr lang="fr-FR"/>
              <a:t>2°  à un service de premiers répondants par l’article 39 et par le paragraphe 2° de l’article 40;</a:t>
            </a:r>
          </a:p>
          <a:p>
            <a:r>
              <a:rPr lang="fr-FR"/>
              <a:t>3°  à un service ambulancier par l’article 44, par les paragraphes 1°, 2° et 5° du premier alinéa de l’article 60 et par l’article 62.</a:t>
            </a:r>
          </a:p>
          <a:p>
            <a:endParaRPr lang="fr-FR"/>
          </a:p>
          <a:p>
            <a:endParaRPr lang="fr-CA" b="1"/>
          </a:p>
          <a:p>
            <a:r>
              <a:rPr lang="fr-FR" b="1"/>
              <a:t>12° à un centre de communication santé ou à un titulaire d’un permis d’exploitation d’un service ambulancier visé par la Loi sur les services préhospitaliers d’urgence (chapitre S-6.2);</a:t>
            </a:r>
          </a:p>
          <a:p>
            <a:r>
              <a:rPr lang="fr-CA"/>
              <a:t>	</a:t>
            </a:r>
            <a:br>
              <a:rPr lang="fr-FR" b="1">
                <a:hlinkClick r:id="rId11"/>
              </a:rPr>
            </a:br>
            <a:r>
              <a:rPr lang="fr-FR" b="1">
                <a:hlinkClick r:id="rId11"/>
              </a:rPr>
              <a:t>22.</a:t>
            </a:r>
            <a:r>
              <a:rPr lang="fr-FR"/>
              <a:t> Dans le respect des orientations nationales et régionales, un centre de communication santé a pour fonctions:</a:t>
            </a:r>
          </a:p>
          <a:p>
            <a:r>
              <a:rPr lang="fr-FR"/>
              <a:t>1°  de recevoir les appels en provenance d’un centre d’urgence 9-1-1, d’une personne ou d’un établissement qui demande l’intervention des services préhospitaliers d’urgence</a:t>
            </a:r>
          </a:p>
          <a:p>
            <a:r>
              <a:rPr lang="fr-CA"/>
              <a:t> […]</a:t>
            </a:r>
          </a:p>
          <a:p>
            <a:r>
              <a:rPr lang="fr-FR" b="1"/>
              <a:t>13° au Centre de services scolaire du Littoral constitué par la Loi sur le Centre de services scolaire du Littoral (1966-1967, chapitre 125).</a:t>
            </a:r>
          </a:p>
          <a:p>
            <a:r>
              <a:rPr lang="fr-FR" b="1"/>
              <a:t>	</a:t>
            </a:r>
            <a:r>
              <a:rPr lang="fr-FR" i="1"/>
              <a:t>Pour la région de la Basse-Côte-Nord et l’île d’Anticosti. Centre administratif à Sept-Îles et </a:t>
            </a:r>
            <a:r>
              <a:rPr lang="fr-FR" i="1" err="1"/>
              <a:t>Chevery</a:t>
            </a:r>
            <a:endParaRPr lang="fr-FR" b="1"/>
          </a:p>
          <a:p>
            <a:endParaRPr lang="fr-FR"/>
          </a:p>
          <a:p>
            <a:r>
              <a:rPr lang="fr-FR"/>
              <a:t>Le présent chapitre s’applique à l’établissement d’un employeur visé au premier alinéa lorsque cet établissement en est un au sens de la présente loi.</a:t>
            </a:r>
          </a:p>
          <a:p>
            <a:pPr algn="l"/>
            <a:endParaRPr lang="fr-CA"/>
          </a:p>
        </p:txBody>
      </p:sp>
      <p:sp>
        <p:nvSpPr>
          <p:cNvPr id="4" name="Espace réservé du numéro de diapositive 3">
            <a:extLst>
              <a:ext uri="{FF2B5EF4-FFF2-40B4-BE49-F238E27FC236}">
                <a16:creationId xmlns:a16="http://schemas.microsoft.com/office/drawing/2014/main" id="{665AB332-E754-BBD5-9F51-F1EAA3A229C4}"/>
              </a:ext>
            </a:extLst>
          </p:cNvPr>
          <p:cNvSpPr>
            <a:spLocks noGrp="1"/>
          </p:cNvSpPr>
          <p:nvPr>
            <p:ph type="sldNum" sz="quarter" idx="5"/>
          </p:nvPr>
        </p:nvSpPr>
        <p:spPr/>
        <p:txBody>
          <a:bodyPr/>
          <a:lstStyle/>
          <a:p>
            <a:fld id="{EEB0AA57-BAFA-4476-A029-2363BD89762B}" type="slidenum">
              <a:rPr lang="fr-CA" smtClean="0"/>
              <a:t>12</a:t>
            </a:fld>
            <a:endParaRPr lang="fr-CA"/>
          </a:p>
        </p:txBody>
      </p:sp>
    </p:spTree>
    <p:extLst>
      <p:ext uri="{BB962C8B-B14F-4D97-AF65-F5344CB8AC3E}">
        <p14:creationId xmlns:p14="http://schemas.microsoft.com/office/powerpoint/2010/main" val="246088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SOPHIE</a:t>
            </a:r>
          </a:p>
          <a:p>
            <a:pPr algn="l"/>
            <a:endParaRPr lang="fr-CA" sz="1800">
              <a:solidFill>
                <a:srgbClr val="000000"/>
              </a:solidFill>
              <a:latin typeface="Arial" panose="020B0604020202020204" pitchFamily="34" charset="0"/>
            </a:endParaRPr>
          </a:p>
          <a:p>
            <a:r>
              <a:rPr lang="fr-CA" sz="1800">
                <a:solidFill>
                  <a:srgbClr val="000000"/>
                </a:solidFill>
                <a:latin typeface="Arial" panose="020B0604020202020204" pitchFamily="34" charset="0"/>
              </a:rPr>
              <a:t> </a:t>
            </a:r>
            <a:r>
              <a:rPr lang="fr-CA" sz="1800" b="1">
                <a:solidFill>
                  <a:srgbClr val="000000"/>
                </a:solidFill>
                <a:latin typeface="Arial" panose="020B0604020202020204" pitchFamily="34" charset="0"/>
              </a:rPr>
              <a:t>CHAPITRE II </a:t>
            </a:r>
            <a:endParaRPr lang="fr-CA" sz="1800">
              <a:solidFill>
                <a:srgbClr val="000000"/>
              </a:solidFill>
              <a:latin typeface="Arial" panose="020B0604020202020204" pitchFamily="34" charset="0"/>
            </a:endParaRPr>
          </a:p>
          <a:p>
            <a:r>
              <a:rPr lang="fr-FR" sz="1800">
                <a:solidFill>
                  <a:srgbClr val="000000"/>
                </a:solidFill>
                <a:latin typeface="Arial" panose="020B0604020202020204" pitchFamily="34" charset="0"/>
              </a:rPr>
              <a:t>PROGRAMME DE PRÉVENTION ET PLAN D’ACTION </a:t>
            </a:r>
          </a:p>
          <a:p>
            <a:r>
              <a:rPr lang="fr-FR" sz="1800" b="1">
                <a:solidFill>
                  <a:srgbClr val="000000"/>
                </a:solidFill>
                <a:latin typeface="Arial" panose="020B0604020202020204" pitchFamily="34" charset="0"/>
              </a:rPr>
              <a:t>4. </a:t>
            </a:r>
            <a:r>
              <a:rPr lang="fr-FR" sz="1800">
                <a:solidFill>
                  <a:srgbClr val="000000"/>
                </a:solidFill>
                <a:latin typeface="Arial" panose="020B0604020202020204" pitchFamily="34" charset="0"/>
              </a:rPr>
              <a:t>Un employeur dispose d’un délai d’un an pour élaborer et mettre en application un programme de prévention ou un plan d’action à compter du moment où il devient assujetti à cette obligation conformément à la Loi. </a:t>
            </a:r>
          </a:p>
          <a:p>
            <a:endParaRPr lang="fr-FR" sz="1800">
              <a:solidFill>
                <a:srgbClr val="000000"/>
              </a:solidFill>
              <a:latin typeface="Arial" panose="020B0604020202020204" pitchFamily="34" charset="0"/>
            </a:endParaRPr>
          </a:p>
          <a:p>
            <a:r>
              <a:rPr lang="fr-FR" sz="1800">
                <a:solidFill>
                  <a:srgbClr val="000000"/>
                </a:solidFill>
                <a:latin typeface="Arial" panose="020B0604020202020204" pitchFamily="34" charset="0"/>
              </a:rPr>
              <a:t>Toutefois, ce délai ne s’applique pas à l’employeur qui a déjà ou doit avoir en application un programme de prévention dans son établissement et qui devient assujetti à l’obligation </a:t>
            </a:r>
          </a:p>
          <a:p>
            <a:r>
              <a:rPr lang="fr-FR" sz="1800">
                <a:solidFill>
                  <a:srgbClr val="000000"/>
                </a:solidFill>
                <a:latin typeface="Arial" panose="020B0604020202020204" pitchFamily="34" charset="0"/>
              </a:rPr>
              <a:t>d’élaborer et de mettre en application un plan d’action. Dans ce cas, l’élaboration et la mise en application de son plan d’action doivent se faire sans délai. </a:t>
            </a:r>
          </a:p>
          <a:p>
            <a:endParaRPr lang="fr-FR" sz="1800">
              <a:solidFill>
                <a:srgbClr val="000000"/>
              </a:solidFill>
              <a:latin typeface="Arial" panose="020B0604020202020204" pitchFamily="34" charset="0"/>
            </a:endParaRPr>
          </a:p>
          <a:p>
            <a:r>
              <a:rPr lang="fr-FR" sz="1800">
                <a:solidFill>
                  <a:srgbClr val="000000"/>
                </a:solidFill>
                <a:latin typeface="Arial" panose="020B0604020202020204" pitchFamily="34" charset="0"/>
              </a:rPr>
              <a:t>Dans le cas où un employeur devient assujetti à l’obligation d’élaborer et de mettre en application un programme de prévention alors qu’il a déjà en application un plan d’action dans son établissement, le délai prévu au premier alinéa s’applique dans la mesure où il maintient son plan d’action jusqu’à ce qu’il mette en application un tel programme. </a:t>
            </a:r>
            <a:r>
              <a:rPr lang="fr-FR" sz="1800">
                <a:solidFill>
                  <a:srgbClr val="6C5600"/>
                </a:solidFill>
                <a:latin typeface="Arial" panose="020B0604020202020204" pitchFamily="34" charset="0"/>
              </a:rPr>
              <a:t>À défaut du maintien du plan d’</a:t>
            </a:r>
            <a:r>
              <a:rPr lang="fr-FR" sz="1800" err="1">
                <a:solidFill>
                  <a:srgbClr val="6C5600"/>
                </a:solidFill>
                <a:latin typeface="Arial" panose="020B0604020202020204" pitchFamily="34" charset="0"/>
              </a:rPr>
              <a:t>actionDans</a:t>
            </a:r>
            <a:r>
              <a:rPr lang="fr-FR" sz="1800">
                <a:solidFill>
                  <a:srgbClr val="6C5600"/>
                </a:solidFill>
                <a:latin typeface="Arial" panose="020B0604020202020204" pitchFamily="34" charset="0"/>
              </a:rPr>
              <a:t> le cas contraire</a:t>
            </a:r>
            <a:r>
              <a:rPr lang="fr-FR" sz="1800">
                <a:solidFill>
                  <a:srgbClr val="000000"/>
                </a:solidFill>
                <a:latin typeface="Arial" panose="020B0604020202020204" pitchFamily="34" charset="0"/>
              </a:rPr>
              <a:t>, l’élaboration et la mise en application d</a:t>
            </a:r>
            <a:r>
              <a:rPr lang="fr-FR" sz="1800">
                <a:solidFill>
                  <a:srgbClr val="6C5600"/>
                </a:solidFill>
                <a:latin typeface="Arial" panose="020B0604020202020204" pitchFamily="34" charset="0"/>
              </a:rPr>
              <a:t>u e son </a:t>
            </a:r>
            <a:r>
              <a:rPr lang="fr-FR" sz="1800">
                <a:solidFill>
                  <a:srgbClr val="000000"/>
                </a:solidFill>
                <a:latin typeface="Arial" panose="020B0604020202020204" pitchFamily="34" charset="0"/>
              </a:rPr>
              <a:t>programme de prévention </a:t>
            </a:r>
            <a:r>
              <a:rPr lang="fr-FR" sz="1800">
                <a:solidFill>
                  <a:srgbClr val="6C5600"/>
                </a:solidFill>
                <a:latin typeface="Arial" panose="020B0604020202020204" pitchFamily="34" charset="0"/>
              </a:rPr>
              <a:t>de l’employeur </a:t>
            </a:r>
            <a:r>
              <a:rPr lang="fr-FR" sz="1800">
                <a:solidFill>
                  <a:srgbClr val="000000"/>
                </a:solidFill>
                <a:latin typeface="Arial" panose="020B0604020202020204" pitchFamily="34" charset="0"/>
              </a:rPr>
              <a:t>doivent se faire sans délai. </a:t>
            </a:r>
          </a:p>
          <a:p>
            <a:endParaRPr lang="fr-FR" sz="1800">
              <a:solidFill>
                <a:srgbClr val="000000"/>
              </a:solidFill>
              <a:latin typeface="Arial" panose="020B0604020202020204" pitchFamily="34" charset="0"/>
            </a:endParaRPr>
          </a:p>
          <a:p>
            <a:r>
              <a:rPr lang="fr-FR" sz="1800" b="1">
                <a:solidFill>
                  <a:srgbClr val="000000"/>
                </a:solidFill>
                <a:latin typeface="Arial" panose="020B0604020202020204" pitchFamily="34" charset="0"/>
              </a:rPr>
              <a:t>5. </a:t>
            </a:r>
            <a:r>
              <a:rPr lang="fr-FR" sz="1800">
                <a:solidFill>
                  <a:srgbClr val="000000"/>
                </a:solidFill>
                <a:latin typeface="Arial" panose="020B0604020202020204" pitchFamily="34" charset="0"/>
              </a:rPr>
              <a:t>L’employeur doit mettre à jour annuellement son programme de prévention ou son plan d’action. </a:t>
            </a:r>
          </a:p>
          <a:p>
            <a:endParaRPr lang="fr-FR" sz="1800">
              <a:solidFill>
                <a:srgbClr val="000000"/>
              </a:solidFill>
              <a:latin typeface="Arial" panose="020B0604020202020204" pitchFamily="34" charset="0"/>
            </a:endParaRPr>
          </a:p>
          <a:p>
            <a:r>
              <a:rPr lang="fr-FR" sz="1800" b="1">
                <a:solidFill>
                  <a:srgbClr val="000000"/>
                </a:solidFill>
                <a:latin typeface="Arial" panose="020B0604020202020204" pitchFamily="34" charset="0"/>
              </a:rPr>
              <a:t>6. </a:t>
            </a:r>
            <a:r>
              <a:rPr lang="fr-FR" sz="1800">
                <a:solidFill>
                  <a:srgbClr val="000000"/>
                </a:solidFill>
                <a:latin typeface="Arial" panose="020B0604020202020204" pitchFamily="34" charset="0"/>
              </a:rPr>
              <a:t>Les mesures et les priorités d’action permettant d’éliminer ou, à défaut, de contrôler les risques identifiés doivent être prévues par l’employeur dans son programme de prévention ou son plan d’action en privilégiant la hiérarchie des mesures de prévention suivante : </a:t>
            </a:r>
          </a:p>
          <a:p>
            <a:r>
              <a:rPr lang="fr-FR" sz="1800">
                <a:solidFill>
                  <a:srgbClr val="000000"/>
                </a:solidFill>
                <a:latin typeface="Arial" panose="020B0604020202020204" pitchFamily="34" charset="0"/>
              </a:rPr>
              <a:t>1° l’élimination du risque à la source; </a:t>
            </a:r>
          </a:p>
          <a:p>
            <a:r>
              <a:rPr lang="fr-FR" sz="1800">
                <a:solidFill>
                  <a:srgbClr val="000000"/>
                </a:solidFill>
                <a:latin typeface="Arial" panose="020B0604020202020204" pitchFamily="34" charset="0"/>
              </a:rPr>
              <a:t>2° le remplacement de matériaux, de processus ou d’équipements afin de réduire le risque; </a:t>
            </a:r>
          </a:p>
          <a:p>
            <a:r>
              <a:rPr lang="fr-FR" sz="1800">
                <a:solidFill>
                  <a:srgbClr val="000000"/>
                </a:solidFill>
                <a:latin typeface="Arial" panose="020B0604020202020204" pitchFamily="34" charset="0"/>
              </a:rPr>
              <a:t>3° la mise en place de mesures de contrôle technique du risque lié à l’environnement de travail et aux équipements, telles que l’installation d’un système de ventilation et l’ajout d’un protecteur sur une machine; </a:t>
            </a:r>
          </a:p>
          <a:p>
            <a:r>
              <a:rPr lang="fr-FR" sz="1800">
                <a:solidFill>
                  <a:srgbClr val="000000"/>
                </a:solidFill>
                <a:latin typeface="Arial" panose="020B0604020202020204" pitchFamily="34" charset="0"/>
              </a:rPr>
              <a:t>4° la mise en place de signaux permettant de mettre en évidence le risque, tels qu’une alarme sonore et une lampe témoin; </a:t>
            </a:r>
          </a:p>
          <a:p>
            <a:r>
              <a:rPr lang="fr-FR" sz="1800">
                <a:solidFill>
                  <a:srgbClr val="000000"/>
                </a:solidFill>
                <a:latin typeface="Arial" panose="020B0604020202020204" pitchFamily="34" charset="0"/>
              </a:rPr>
              <a:t>5° la mise en place de mesures de contrôle administratif du risque, telles que la formation des travailleurs et l’utilisation de méthodes et de techniques de travail sécuritaires; </a:t>
            </a:r>
          </a:p>
          <a:p>
            <a:r>
              <a:rPr lang="fr-FR" sz="1800">
                <a:solidFill>
                  <a:srgbClr val="000000"/>
                </a:solidFill>
                <a:latin typeface="Arial" panose="020B0604020202020204" pitchFamily="34" charset="0"/>
              </a:rPr>
              <a:t>6° la mise à la disposition des travailleurs de moyens et d’équipements de protection individuels ou collectifs ainsi que la mise en place de mesures pour en assurer leur utilisation et leur entretien adéquats. </a:t>
            </a:r>
          </a:p>
          <a:p>
            <a:r>
              <a:rPr lang="fr-FR" sz="1800">
                <a:solidFill>
                  <a:srgbClr val="000000"/>
                </a:solidFill>
                <a:latin typeface="Arial" panose="020B0604020202020204" pitchFamily="34" charset="0"/>
              </a:rPr>
              <a:t>À défaut d’éliminer les risques, l'employeur doit les contrôler par une combinaison de ces mesures de prévention. </a:t>
            </a:r>
          </a:p>
          <a:p>
            <a:endParaRPr lang="fr-FR" sz="1800">
              <a:solidFill>
                <a:srgbClr val="000000"/>
              </a:solidFill>
              <a:latin typeface="Arial" panose="020B0604020202020204" pitchFamily="34" charset="0"/>
            </a:endParaRPr>
          </a:p>
          <a:p>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13</a:t>
            </a:fld>
            <a:endParaRPr lang="fr-CA"/>
          </a:p>
        </p:txBody>
      </p:sp>
    </p:spTree>
    <p:extLst>
      <p:ext uri="{BB962C8B-B14F-4D97-AF65-F5344CB8AC3E}">
        <p14:creationId xmlns:p14="http://schemas.microsoft.com/office/powerpoint/2010/main" val="3493314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endParaRPr lang="fr-CA"/>
          </a:p>
          <a:p>
            <a:r>
              <a:rPr lang="fr-CA"/>
              <a:t>Obligation de l’employeur, mais CSS ont un pouvoir d’influence</a:t>
            </a:r>
          </a:p>
          <a:p>
            <a:endParaRPr lang="fr-CA"/>
          </a:p>
          <a:p>
            <a:r>
              <a:rPr lang="fr-CA"/>
              <a:t>Fonction du CSS régime particulier:</a:t>
            </a:r>
          </a:p>
          <a:p>
            <a:r>
              <a:rPr lang="fr-FR" strike="sngStrike"/>
              <a:t>3°  de déterminer, au sein du programme de prévention, les programmes de formation et d’information en matière de santé et de sécurité du travail;</a:t>
            </a:r>
          </a:p>
          <a:p>
            <a:r>
              <a:rPr lang="fr-FR" strike="sngStrike"/>
              <a:t>4°  de choisir les moyens et équipements de protection individuels qui, tout en étant conformes aux règlements, sont les mieux adaptés aux besoins des travailleurs de l’établissement;</a:t>
            </a:r>
          </a:p>
          <a:p>
            <a:r>
              <a:rPr lang="fr-FR"/>
              <a:t>5°  de prendre connaissance des autres éléments du programme de prévention de collaborer à son élaboration, à sa mise à jour et à son suivi et de faire des recommandations à l’employeur;</a:t>
            </a:r>
            <a:endParaRPr lang="fr-CA"/>
          </a:p>
          <a:p>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14</a:t>
            </a:fld>
            <a:endParaRPr lang="fr-CA"/>
          </a:p>
        </p:txBody>
      </p:sp>
    </p:spTree>
    <p:extLst>
      <p:ext uri="{BB962C8B-B14F-4D97-AF65-F5344CB8AC3E}">
        <p14:creationId xmlns:p14="http://schemas.microsoft.com/office/powerpoint/2010/main" val="362453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A0971-430C-3697-A444-61C0680B012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EE30BB-DB0B-7827-E4D9-0B7812E3B2C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66B928-BBEB-7F00-86DD-2FA5743CEB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endParaRPr lang="fr-CA"/>
          </a:p>
          <a:p>
            <a:r>
              <a:rPr lang="fr-CA"/>
              <a:t>Fonction du CSS régime particulier:</a:t>
            </a:r>
          </a:p>
          <a:p>
            <a:r>
              <a:rPr lang="fr-CA"/>
              <a:t>Fonction du CSS:</a:t>
            </a:r>
          </a:p>
          <a:p>
            <a:r>
              <a:rPr lang="fr-FR" b="1">
                <a:highlight>
                  <a:srgbClr val="002060"/>
                </a:highlight>
              </a:rPr>
              <a:t>5.1° de faire des recommandations à l’employeur quant à l’opportunité de demander la collaboration d’un intervenant en santé au travail dans l’élaboration des éléments de santé de son programme de prévention;</a:t>
            </a:r>
          </a:p>
          <a:p>
            <a:r>
              <a:rPr lang="fr-FR"/>
              <a:t>6°  de participer à l’identification et à l’analyse des risques pouvant affecter la santé et la sécurité des travailleurs de l’établissement et à l’identification des contaminants et des matières dangereuses présents sur les lieux de travail;</a:t>
            </a:r>
          </a:p>
          <a:p>
            <a:r>
              <a:rPr lang="fr-FR" strike="sngStrike"/>
              <a:t>7°  de tenir des registres des accidents du travail, des maladies professionnelles et des événements qui auraient pu en causer;</a:t>
            </a:r>
          </a:p>
          <a:p>
            <a:endParaRPr lang="fr-FR"/>
          </a:p>
          <a:p>
            <a:r>
              <a:rPr lang="fr-FR"/>
              <a:t>Donc Limitation de la participation des T dans PP pour régime particulier. Moyen action: plainte directe CNESST si PP n’est pas adéquat et que E refuse de modifier.</a:t>
            </a:r>
            <a:endParaRPr lang="fr-CA"/>
          </a:p>
          <a:p>
            <a:endParaRPr lang="fr-CA"/>
          </a:p>
        </p:txBody>
      </p:sp>
      <p:sp>
        <p:nvSpPr>
          <p:cNvPr id="4" name="Espace réservé du numéro de diapositive 3">
            <a:extLst>
              <a:ext uri="{FF2B5EF4-FFF2-40B4-BE49-F238E27FC236}">
                <a16:creationId xmlns:a16="http://schemas.microsoft.com/office/drawing/2014/main" id="{A2DA14BA-F576-A196-25CD-123C24690754}"/>
              </a:ext>
            </a:extLst>
          </p:cNvPr>
          <p:cNvSpPr>
            <a:spLocks noGrp="1"/>
          </p:cNvSpPr>
          <p:nvPr>
            <p:ph type="sldNum" sz="quarter" idx="5"/>
          </p:nvPr>
        </p:nvSpPr>
        <p:spPr/>
        <p:txBody>
          <a:bodyPr/>
          <a:lstStyle/>
          <a:p>
            <a:fld id="{EEB0AA57-BAFA-4476-A029-2363BD89762B}" type="slidenum">
              <a:rPr lang="fr-CA" smtClean="0"/>
              <a:t>15</a:t>
            </a:fld>
            <a:endParaRPr lang="fr-CA"/>
          </a:p>
        </p:txBody>
      </p:sp>
    </p:spTree>
    <p:extLst>
      <p:ext uri="{BB962C8B-B14F-4D97-AF65-F5344CB8AC3E}">
        <p14:creationId xmlns:p14="http://schemas.microsoft.com/office/powerpoint/2010/main" val="2636574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A447C-1FE9-F985-1A7A-769DAA7B54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3CD50B-77B8-058F-8D92-B1C32E7C01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20016BA-3506-42B7-CEBD-38F1F3073E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endParaRPr lang="fr-CA"/>
          </a:p>
          <a:p>
            <a:r>
              <a:rPr lang="fr-CA"/>
              <a:t>Fonction du CSS régime particulier:</a:t>
            </a:r>
          </a:p>
          <a:p>
            <a:r>
              <a:rPr lang="fr-CA"/>
              <a:t>Fonction du CSS:</a:t>
            </a:r>
          </a:p>
          <a:p>
            <a:r>
              <a:rPr lang="fr-FR" strike="sngStrike"/>
              <a:t>8°  de confier, en prévoyant le temps nécessaire à leur accomplissement, des mandats spécifiques à des membres du comité, notamment au représentant en santé et en sécurité, afin que ce dernier exerce des fonctions additionnelles à celles prévues à l’article 90;</a:t>
            </a:r>
          </a:p>
          <a:p>
            <a:r>
              <a:rPr lang="fr-FR" strike="sngStrike"/>
              <a:t>9°  de recevoir copie des avis d’accidents et d’enquêter sur les événements qui ont causé ou qui auraient été susceptibles de causer un accident du travail ou une maladie professionnelle et soumettre les recommandations appropriées à l’employeur et à la Commission;</a:t>
            </a:r>
          </a:p>
          <a:p>
            <a:endParaRPr lang="fr-FR"/>
          </a:p>
          <a:p>
            <a:r>
              <a:rPr lang="fr-FR"/>
              <a:t>Donc Limitation de la participation des T dans PP pour régime particulier. Moyen action: plainte directe CNESST si PP n’est pas adéquat et que E refuse de modifier.</a:t>
            </a:r>
            <a:endParaRPr lang="fr-CA"/>
          </a:p>
          <a:p>
            <a:endParaRPr lang="fr-CA"/>
          </a:p>
        </p:txBody>
      </p:sp>
      <p:sp>
        <p:nvSpPr>
          <p:cNvPr id="4" name="Espace réservé du numéro de diapositive 3">
            <a:extLst>
              <a:ext uri="{FF2B5EF4-FFF2-40B4-BE49-F238E27FC236}">
                <a16:creationId xmlns:a16="http://schemas.microsoft.com/office/drawing/2014/main" id="{530CF5E6-E965-66BD-8385-CE595B9C6FB1}"/>
              </a:ext>
            </a:extLst>
          </p:cNvPr>
          <p:cNvSpPr>
            <a:spLocks noGrp="1"/>
          </p:cNvSpPr>
          <p:nvPr>
            <p:ph type="sldNum" sz="quarter" idx="5"/>
          </p:nvPr>
        </p:nvSpPr>
        <p:spPr/>
        <p:txBody>
          <a:bodyPr/>
          <a:lstStyle/>
          <a:p>
            <a:fld id="{EEB0AA57-BAFA-4476-A029-2363BD89762B}" type="slidenum">
              <a:rPr lang="fr-CA" smtClean="0"/>
              <a:t>16</a:t>
            </a:fld>
            <a:endParaRPr lang="fr-CA"/>
          </a:p>
        </p:txBody>
      </p:sp>
    </p:spTree>
    <p:extLst>
      <p:ext uri="{BB962C8B-B14F-4D97-AF65-F5344CB8AC3E}">
        <p14:creationId xmlns:p14="http://schemas.microsoft.com/office/powerpoint/2010/main" val="2282183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DC66-6DA9-B83B-7F69-FD240565E8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F9B1316-EA2C-2038-B2E3-BB5711D362E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BE93493-BB7F-4491-C382-55AD712E0E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endParaRPr lang="fr-CA"/>
          </a:p>
          <a:p>
            <a:r>
              <a:rPr lang="fr-CA"/>
              <a:t>Fonction du CSS régime particulier:</a:t>
            </a:r>
          </a:p>
          <a:p>
            <a:r>
              <a:rPr lang="fr-CA"/>
              <a:t>Fonction du CSS:</a:t>
            </a:r>
          </a:p>
          <a:p>
            <a:r>
              <a:rPr lang="fr-FR" strike="sngStrike"/>
              <a:t>10°  de recevoir les suggestions et les plaintes des travailleurs, de l’association accréditée et de l’employeur relatives à la santé et à la sécurité du travail, les prendre en considération, les conserver et y répondre;</a:t>
            </a:r>
          </a:p>
          <a:p>
            <a:r>
              <a:rPr lang="fr-FR"/>
              <a:t>10.1°  de recevoir et prendre en considération les recommandations du représentant en santé et en sécurité;</a:t>
            </a:r>
          </a:p>
          <a:p>
            <a:r>
              <a:rPr lang="fr-FR"/>
              <a:t>11°  de recevoir et d’étudier les rapports d’inspections effectuées concernant l’établissement;</a:t>
            </a:r>
          </a:p>
          <a:p>
            <a:r>
              <a:rPr lang="fr-FR"/>
              <a:t>Dans le cadre des fonctions qu’il exerce en vertu du paragraphe 5° du premier alinéa, le comité peut consulter un intervenant en santé au travail.</a:t>
            </a:r>
          </a:p>
          <a:p>
            <a:endParaRPr lang="fr-FR"/>
          </a:p>
          <a:p>
            <a:r>
              <a:rPr lang="fr-FR"/>
              <a:t>Donc Limitation de la participation des T dans PP pour régime particulier. Moyen action: plainte directe CNESST si PP n’est pas adéquat et que E refuse de modifier.</a:t>
            </a:r>
            <a:endParaRPr lang="fr-CA"/>
          </a:p>
          <a:p>
            <a:endParaRPr lang="fr-CA"/>
          </a:p>
        </p:txBody>
      </p:sp>
      <p:sp>
        <p:nvSpPr>
          <p:cNvPr id="4" name="Espace réservé du numéro de diapositive 3">
            <a:extLst>
              <a:ext uri="{FF2B5EF4-FFF2-40B4-BE49-F238E27FC236}">
                <a16:creationId xmlns:a16="http://schemas.microsoft.com/office/drawing/2014/main" id="{D4C51E02-D1D4-02A1-5833-98639491AC29}"/>
              </a:ext>
            </a:extLst>
          </p:cNvPr>
          <p:cNvSpPr>
            <a:spLocks noGrp="1"/>
          </p:cNvSpPr>
          <p:nvPr>
            <p:ph type="sldNum" sz="quarter" idx="5"/>
          </p:nvPr>
        </p:nvSpPr>
        <p:spPr/>
        <p:txBody>
          <a:bodyPr/>
          <a:lstStyle/>
          <a:p>
            <a:fld id="{EEB0AA57-BAFA-4476-A029-2363BD89762B}" type="slidenum">
              <a:rPr lang="fr-CA" smtClean="0"/>
              <a:t>17</a:t>
            </a:fld>
            <a:endParaRPr lang="fr-CA"/>
          </a:p>
        </p:txBody>
      </p:sp>
    </p:spTree>
    <p:extLst>
      <p:ext uri="{BB962C8B-B14F-4D97-AF65-F5344CB8AC3E}">
        <p14:creationId xmlns:p14="http://schemas.microsoft.com/office/powerpoint/2010/main" val="3162073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42E9B-A497-265C-7E5D-DB14CDD112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BB8CEE0-96C8-F1F1-ED0F-AEF43D72752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018EB2-4DB3-B362-3E90-12C0C0C6BF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SOPHIE</a:t>
            </a:r>
          </a:p>
          <a:p>
            <a:endParaRPr lang="fr-CA"/>
          </a:p>
          <a:p>
            <a:r>
              <a:rPr lang="fr-CA"/>
              <a:t>Fonction du CSS régime particulier:</a:t>
            </a:r>
          </a:p>
          <a:p>
            <a:r>
              <a:rPr lang="fr-CA"/>
              <a:t>Fonction du CSS:</a:t>
            </a:r>
          </a:p>
          <a:p>
            <a:r>
              <a:rPr lang="fr-FR" strike="sngStrike"/>
              <a:t>12°  de recevoir et d’étudier les informations statistiques ou toutes autres informations produites par la Commission ou par tout autre organisme;</a:t>
            </a:r>
          </a:p>
          <a:p>
            <a:r>
              <a:rPr lang="fr-FR"/>
              <a:t>13°  d’accomplir toute autre tâche que l’employeur et les travailleurs ou leur association accréditée lui confient en vertu d’une convention.</a:t>
            </a:r>
          </a:p>
          <a:p>
            <a:r>
              <a:rPr lang="fr-FR"/>
              <a:t>Dans le cadre des fonctions qu’il exerce en vertu du paragraphe 5° du premier alinéa, le comité peut consulter un intervenant en santé au travail.</a:t>
            </a:r>
          </a:p>
          <a:p>
            <a:endParaRPr lang="fr-FR"/>
          </a:p>
          <a:p>
            <a:r>
              <a:rPr lang="fr-FR"/>
              <a:t>Donc Limitation de la participation des T dans PP pour régime particulier. Moyen action: plainte directe CNESST si PP n’est pas adéquat et que E refuse de modifier.</a:t>
            </a:r>
            <a:endParaRPr lang="fr-CA"/>
          </a:p>
          <a:p>
            <a:endParaRPr lang="fr-CA"/>
          </a:p>
        </p:txBody>
      </p:sp>
      <p:sp>
        <p:nvSpPr>
          <p:cNvPr id="4" name="Espace réservé du numéro de diapositive 3">
            <a:extLst>
              <a:ext uri="{FF2B5EF4-FFF2-40B4-BE49-F238E27FC236}">
                <a16:creationId xmlns:a16="http://schemas.microsoft.com/office/drawing/2014/main" id="{4C1C2F3E-66FD-9BE3-E39A-683DB39B827F}"/>
              </a:ext>
            </a:extLst>
          </p:cNvPr>
          <p:cNvSpPr>
            <a:spLocks noGrp="1"/>
          </p:cNvSpPr>
          <p:nvPr>
            <p:ph type="sldNum" sz="quarter" idx="5"/>
          </p:nvPr>
        </p:nvSpPr>
        <p:spPr/>
        <p:txBody>
          <a:bodyPr/>
          <a:lstStyle/>
          <a:p>
            <a:fld id="{EEB0AA57-BAFA-4476-A029-2363BD89762B}" type="slidenum">
              <a:rPr lang="fr-CA" smtClean="0"/>
              <a:t>18</a:t>
            </a:fld>
            <a:endParaRPr lang="fr-CA"/>
          </a:p>
        </p:txBody>
      </p:sp>
    </p:spTree>
    <p:extLst>
      <p:ext uri="{BB962C8B-B14F-4D97-AF65-F5344CB8AC3E}">
        <p14:creationId xmlns:p14="http://schemas.microsoft.com/office/powerpoint/2010/main" val="708335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F8DD-9A4F-CC98-F0FE-FE5D285A37B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3001F3-CD98-4945-19B0-8A864A3BDA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DB4BC3-C711-3174-71C2-E36EBF58DA53}"/>
              </a:ext>
            </a:extLst>
          </p:cNvPr>
          <p:cNvSpPr>
            <a:spLocks noGrp="1"/>
          </p:cNvSpPr>
          <p:nvPr>
            <p:ph type="body" idx="1"/>
          </p:nvPr>
        </p:nvSpPr>
        <p:spPr/>
        <p:txBody>
          <a:bodyPr/>
          <a:lstStyle/>
          <a:p>
            <a:r>
              <a:rPr lang="fr-CA" sz="1800" b="1">
                <a:solidFill>
                  <a:srgbClr val="000000"/>
                </a:solidFill>
                <a:latin typeface="Arial" panose="020B0604020202020204" pitchFamily="34" charset="0"/>
              </a:rPr>
              <a:t>ANNIE</a:t>
            </a:r>
          </a:p>
          <a:p>
            <a:r>
              <a:rPr lang="fr-CA" sz="1800" b="1">
                <a:solidFill>
                  <a:srgbClr val="000000"/>
                </a:solidFill>
                <a:latin typeface="Arial" panose="020B0604020202020204" pitchFamily="34" charset="0"/>
              </a:rPr>
              <a:t>CHAPITRE III </a:t>
            </a:r>
            <a:endParaRPr lang="fr-CA" sz="1800">
              <a:solidFill>
                <a:srgbClr val="000000"/>
              </a:solidFill>
              <a:latin typeface="Arial" panose="020B0604020202020204" pitchFamily="34" charset="0"/>
            </a:endParaRPr>
          </a:p>
          <a:p>
            <a:r>
              <a:rPr lang="fr-FR" sz="1800">
                <a:solidFill>
                  <a:srgbClr val="000000"/>
                </a:solidFill>
                <a:latin typeface="Arial" panose="020B0604020202020204" pitchFamily="34" charset="0"/>
              </a:rPr>
              <a:t>COMITÉ DE SANTÉ ET DE SÉCURITÉ </a:t>
            </a:r>
          </a:p>
          <a:p>
            <a:r>
              <a:rPr lang="fr-CA" sz="1800" b="1">
                <a:solidFill>
                  <a:srgbClr val="000000"/>
                </a:solidFill>
                <a:latin typeface="Arial" panose="020B0604020202020204" pitchFamily="34" charset="0"/>
              </a:rPr>
              <a:t>SECTION I </a:t>
            </a:r>
          </a:p>
          <a:p>
            <a:r>
              <a:rPr lang="fr-CA" sz="1800">
                <a:solidFill>
                  <a:srgbClr val="000000"/>
                </a:solidFill>
                <a:latin typeface="Arial" panose="020B0604020202020204" pitchFamily="34" charset="0"/>
              </a:rPr>
              <a:t>COMPOSITION</a:t>
            </a:r>
            <a:endParaRPr lang="fr-FR" sz="1800">
              <a:solidFill>
                <a:srgbClr val="000000"/>
              </a:solidFill>
              <a:latin typeface="Arial" panose="020B0604020202020204" pitchFamily="34" charset="0"/>
            </a:endParaRPr>
          </a:p>
          <a:p>
            <a:r>
              <a:rPr lang="fr-FR" sz="1800" b="1">
                <a:solidFill>
                  <a:srgbClr val="000000"/>
                </a:solidFill>
                <a:latin typeface="Arial" panose="020B0604020202020204" pitchFamily="34" charset="0"/>
              </a:rPr>
              <a:t>7. </a:t>
            </a:r>
            <a:r>
              <a:rPr lang="fr-FR" sz="1800">
                <a:solidFill>
                  <a:srgbClr val="000000"/>
                </a:solidFill>
                <a:latin typeface="Arial" panose="020B0604020202020204" pitchFamily="34" charset="0"/>
              </a:rPr>
              <a:t>À défaut d’entente entre l’employeur et les travailleurs d</a:t>
            </a:r>
            <a:r>
              <a:rPr lang="fr-FR" sz="1800">
                <a:solidFill>
                  <a:srgbClr val="6C5600"/>
                </a:solidFill>
                <a:latin typeface="Arial" panose="020B0604020202020204" pitchFamily="34" charset="0"/>
              </a:rPr>
              <a:t>’une l’</a:t>
            </a:r>
            <a:r>
              <a:rPr lang="fr-FR" sz="1800">
                <a:solidFill>
                  <a:srgbClr val="000000"/>
                </a:solidFill>
                <a:latin typeface="Arial" panose="020B0604020202020204" pitchFamily="34" charset="0"/>
              </a:rPr>
              <a:t>établissement</a:t>
            </a:r>
            <a:r>
              <a:rPr lang="fr-FR" sz="1800">
                <a:solidFill>
                  <a:srgbClr val="6C5600"/>
                </a:solidFill>
                <a:latin typeface="Arial" panose="020B0604020202020204" pitchFamily="34" charset="0"/>
              </a:rPr>
              <a:t>, </a:t>
            </a:r>
            <a:r>
              <a:rPr lang="fr-FR" sz="1800">
                <a:solidFill>
                  <a:srgbClr val="000000"/>
                </a:solidFill>
                <a:latin typeface="Arial" panose="020B0604020202020204" pitchFamily="34" charset="0"/>
              </a:rPr>
              <a:t>conformément au premier alinéa de l’article 70 de la Loi, le nombre de représentants des travailleurs au sein du comité de santé et de sécurité, incluant le représentant en santé et en sécurité, est, selon le nombre de travailleurs de l’établissement, le suivant : </a:t>
            </a:r>
          </a:p>
          <a:p>
            <a:r>
              <a:rPr lang="fr-FR" sz="1800">
                <a:solidFill>
                  <a:srgbClr val="000000"/>
                </a:solidFill>
                <a:latin typeface="Arial" panose="020B0604020202020204" pitchFamily="34" charset="0"/>
              </a:rPr>
              <a:t>1° de 20 à 50 travailleurs : 2, sauf dans le cas où l’établissement comprend un groupe de travailleurs non représentés par une association accréditée ayant désigné, suivant l’article 11, un membre du comité, auquel cas le nombre est de 3; </a:t>
            </a:r>
          </a:p>
          <a:p>
            <a:r>
              <a:rPr lang="fr-FR" sz="1800">
                <a:solidFill>
                  <a:srgbClr val="000000"/>
                </a:solidFill>
                <a:latin typeface="Arial" panose="020B0604020202020204" pitchFamily="34" charset="0"/>
              </a:rPr>
              <a:t>2° de 51 à 100 travailleurs : 3; </a:t>
            </a:r>
          </a:p>
          <a:p>
            <a:r>
              <a:rPr lang="fr-FR" sz="1800">
                <a:solidFill>
                  <a:srgbClr val="000000"/>
                </a:solidFill>
                <a:latin typeface="Arial" panose="020B0604020202020204" pitchFamily="34" charset="0"/>
              </a:rPr>
              <a:t>3° de 101 à 500 travailleurs : 4; </a:t>
            </a:r>
          </a:p>
          <a:p>
            <a:r>
              <a:rPr lang="fr-FR" sz="1800">
                <a:solidFill>
                  <a:srgbClr val="000000"/>
                </a:solidFill>
                <a:latin typeface="Arial" panose="020B0604020202020204" pitchFamily="34" charset="0"/>
              </a:rPr>
              <a:t>4° de 501 à 1 000 travailleurs : 6; </a:t>
            </a:r>
          </a:p>
          <a:p>
            <a:r>
              <a:rPr lang="fr-FR" sz="1800">
                <a:solidFill>
                  <a:srgbClr val="000000"/>
                </a:solidFill>
                <a:latin typeface="Arial" panose="020B0604020202020204" pitchFamily="34" charset="0"/>
              </a:rPr>
              <a:t>5° de 1 001 à 1 500 travailleurs : 7; </a:t>
            </a:r>
          </a:p>
          <a:p>
            <a:r>
              <a:rPr lang="fr-FR" sz="1800">
                <a:solidFill>
                  <a:srgbClr val="000000"/>
                </a:solidFill>
                <a:latin typeface="Arial" panose="020B0604020202020204" pitchFamily="34" charset="0"/>
              </a:rPr>
              <a:t>6° plus de 1 500 travailleurs : 8. </a:t>
            </a:r>
          </a:p>
          <a:p>
            <a:endParaRPr lang="fr-FR" sz="1800">
              <a:solidFill>
                <a:srgbClr val="000000"/>
              </a:solidFill>
              <a:latin typeface="Arial" panose="020B0604020202020204" pitchFamily="34" charset="0"/>
            </a:endParaRPr>
          </a:p>
          <a:p>
            <a:r>
              <a:rPr lang="fr-FR" b="1"/>
              <a:t>335.3. Aux fins de l’application du chapitre IV :</a:t>
            </a:r>
          </a:p>
          <a:p>
            <a:r>
              <a:rPr lang="fr-FR"/>
              <a:t>1° le troisième alinéa de l’article 68 ne s’applique pas;</a:t>
            </a:r>
          </a:p>
          <a:p>
            <a:r>
              <a:rPr lang="fr-FR"/>
              <a:t>2° à défaut d’entente entre l’employeur et les travailleurs de l’établissement conformément à l’article 70, le nombre de représentants des travailleurs au sein du comité de santé et de sécurité est, selon le nombre de travailleurs de l’établissement, le suivant :</a:t>
            </a:r>
          </a:p>
          <a:p>
            <a:r>
              <a:rPr lang="fr-FR" i="1"/>
              <a:t>a</a:t>
            </a:r>
            <a:r>
              <a:rPr lang="fr-FR"/>
              <a:t>) de 20 à 50 travailleurs : 2;</a:t>
            </a:r>
          </a:p>
          <a:p>
            <a:r>
              <a:rPr lang="fr-FR" i="1"/>
              <a:t>b</a:t>
            </a:r>
            <a:r>
              <a:rPr lang="fr-FR"/>
              <a:t>) de 51 à 100 travailleurs : 3;</a:t>
            </a:r>
          </a:p>
          <a:p>
            <a:r>
              <a:rPr lang="fr-FR" i="1"/>
              <a:t>c</a:t>
            </a:r>
            <a:r>
              <a:rPr lang="fr-FR"/>
              <a:t>) de 101 à 500 travailleurs : 4;</a:t>
            </a:r>
          </a:p>
          <a:p>
            <a:r>
              <a:rPr lang="fr-FR" i="1"/>
              <a:t>d</a:t>
            </a:r>
            <a:r>
              <a:rPr lang="fr-FR"/>
              <a:t>) de 501 à 1 000 travailleurs : 5;</a:t>
            </a:r>
          </a:p>
          <a:p>
            <a:r>
              <a:rPr lang="fr-FR" i="1"/>
              <a:t>e</a:t>
            </a:r>
            <a:r>
              <a:rPr lang="fr-FR"/>
              <a:t>) plus de 1 000 travailleurs : 6;</a:t>
            </a:r>
          </a:p>
          <a:p>
            <a:endParaRPr lang="fr-FR"/>
          </a:p>
          <a:p>
            <a:r>
              <a:rPr lang="fr-FR"/>
              <a:t>Art 68:</a:t>
            </a:r>
          </a:p>
          <a:p>
            <a:endParaRPr lang="fr-FR"/>
          </a:p>
          <a:p>
            <a:r>
              <a:rPr lang="fr-FR" b="1">
                <a:hlinkClick r:id="rId3"/>
              </a:rPr>
              <a:t>68.</a:t>
            </a:r>
            <a:r>
              <a:rPr lang="fr-FR"/>
              <a:t> Un comité de santé et de sécurité doit être formé au sein d’un établissement groupant au moins 20 travailleurs au cours de l’année.</a:t>
            </a:r>
          </a:p>
          <a:p>
            <a:endParaRPr lang="fr-FR"/>
          </a:p>
          <a:p>
            <a:r>
              <a:rPr lang="fr-FR"/>
              <a:t>Lorsqu’au cours d’une année le nombre de travailleurs groupés dans un établissement devient inférieur à 20, le comité de santé et de sécurité doit être maintenu jusqu’au 31 décembre de l’année suivante.</a:t>
            </a:r>
          </a:p>
          <a:p>
            <a:endParaRPr lang="fr-FR"/>
          </a:p>
          <a:p>
            <a:r>
              <a:rPr lang="fr-FR" strike="sngStrike"/>
              <a:t>La Commission peut, lorsqu’elle le juge opportun pour protéger la santé ou assurer la sécurité et l’intégrité physique ou psychique des travailleurs, exiger la formation d’un comité de santé et de sécurité, et ce, sans égard au nombre de travailleurs dans l’établissement.</a:t>
            </a:r>
          </a:p>
          <a:p>
            <a:endParaRPr lang="fr-FR"/>
          </a:p>
          <a:p>
            <a:r>
              <a:rPr lang="fr-FR"/>
              <a:t>Aux fins de déterminer le nombre de travailleurs, doivent être considérés ceux dont les services sont loués ou prêtés à l’employeur.</a:t>
            </a:r>
          </a:p>
          <a:p>
            <a:r>
              <a:rPr lang="fr-FR"/>
              <a:t>L’obligation de former un comité de santé et de sécurité ne s’applique pas pour un établissement groupant au moins 20 travailleurs pour moins de 21 jours au cours de l’année.</a:t>
            </a:r>
          </a:p>
          <a:p>
            <a:endParaRPr lang="fr-FR" sz="1800">
              <a:solidFill>
                <a:srgbClr val="000000"/>
              </a:solidFill>
              <a:latin typeface="Arial" panose="020B0604020202020204" pitchFamily="34" charset="0"/>
            </a:endParaRPr>
          </a:p>
          <a:p>
            <a:r>
              <a:rPr lang="fr-FR" sz="1800" b="1">
                <a:solidFill>
                  <a:srgbClr val="000000"/>
                </a:solidFill>
                <a:latin typeface="Arial" panose="020B0604020202020204" pitchFamily="34" charset="0"/>
              </a:rPr>
              <a:t>Avant:</a:t>
            </a:r>
          </a:p>
          <a:p>
            <a:pPr algn="just">
              <a:spcBef>
                <a:spcPts val="1117"/>
              </a:spcBef>
            </a:pPr>
            <a:r>
              <a:rPr lang="fr-FR" b="0" i="0">
                <a:solidFill>
                  <a:srgbClr val="212529"/>
                </a:solidFill>
                <a:effectLst/>
                <a:latin typeface="Arial" panose="020B0604020202020204" pitchFamily="34" charset="0"/>
              </a:rPr>
              <a:t>S’il y a mésentente quant au nombre total de membres qui représentent les travailleurs au sein d’un comité, ce nombre est le suivant:1°  2, lorsque l’établissement au sein duquel a été formé le comité groupe 50 travailleurs ou moins, sauf lorsque cet établissement comprend un groupe de travailleurs non représentés par une association accréditée ayant désigné, suivant l’article 13, un membre du comité, auquel cas le nombre est porté de 2 à 3;</a:t>
            </a:r>
          </a:p>
          <a:p>
            <a:pPr algn="just">
              <a:spcBef>
                <a:spcPts val="1117"/>
              </a:spcBef>
            </a:pPr>
            <a:r>
              <a:rPr lang="fr-FR" b="0" i="0">
                <a:solidFill>
                  <a:srgbClr val="212529"/>
                </a:solidFill>
                <a:effectLst/>
                <a:latin typeface="Arial" panose="020B0604020202020204" pitchFamily="34" charset="0"/>
              </a:rPr>
              <a:t>2°  3, lorsque l’établissement au sein duquel a été formé le comité groupe au moins 51 travailleurs et au plus 150;</a:t>
            </a:r>
          </a:p>
          <a:p>
            <a:pPr algn="just">
              <a:spcBef>
                <a:spcPts val="1117"/>
              </a:spcBef>
            </a:pPr>
            <a:r>
              <a:rPr lang="fr-FR" b="0" i="0">
                <a:solidFill>
                  <a:srgbClr val="212529"/>
                </a:solidFill>
                <a:effectLst/>
                <a:latin typeface="Arial" panose="020B0604020202020204" pitchFamily="34" charset="0"/>
              </a:rPr>
              <a:t>3°  5, lorsque l’établissement au sein duquel a été formé le comité groupe au moins 151 travailleurs et au plus 500;</a:t>
            </a:r>
          </a:p>
          <a:p>
            <a:pPr algn="just">
              <a:spcBef>
                <a:spcPts val="1117"/>
              </a:spcBef>
            </a:pPr>
            <a:r>
              <a:rPr lang="fr-FR" b="0" i="0">
                <a:solidFill>
                  <a:srgbClr val="212529"/>
                </a:solidFill>
                <a:effectLst/>
                <a:latin typeface="Arial" panose="020B0604020202020204" pitchFamily="34" charset="0"/>
              </a:rPr>
              <a:t>4°  7, lorsque l’établissement au sein duquel a été formé le comité groupe au moins 501 travailleurs et au plus 1 000;</a:t>
            </a:r>
          </a:p>
          <a:p>
            <a:pPr algn="just">
              <a:spcBef>
                <a:spcPts val="1117"/>
              </a:spcBef>
            </a:pPr>
            <a:r>
              <a:rPr lang="fr-FR" b="0" i="0">
                <a:solidFill>
                  <a:srgbClr val="212529"/>
                </a:solidFill>
                <a:effectLst/>
                <a:latin typeface="Arial" panose="020B0604020202020204" pitchFamily="34" charset="0"/>
              </a:rPr>
              <a:t>5°  9, lorsque l’établissement au sein duquel a été formé le comité groupe au moins 1 001 travailleurs et au plus 1 500;</a:t>
            </a:r>
          </a:p>
          <a:p>
            <a:pPr algn="just">
              <a:spcBef>
                <a:spcPts val="1117"/>
              </a:spcBef>
            </a:pPr>
            <a:r>
              <a:rPr lang="fr-FR" b="0" i="0">
                <a:solidFill>
                  <a:srgbClr val="212529"/>
                </a:solidFill>
                <a:effectLst/>
                <a:latin typeface="Arial" panose="020B0604020202020204" pitchFamily="34" charset="0"/>
              </a:rPr>
              <a:t>6°  11, lorsque l’établissement au sein duquel a été formé le comité groupe plus de 1 500 travailleurs.</a:t>
            </a:r>
          </a:p>
          <a:p>
            <a:endParaRPr lang="fr-CA"/>
          </a:p>
        </p:txBody>
      </p:sp>
      <p:sp>
        <p:nvSpPr>
          <p:cNvPr id="4" name="Espace réservé du numéro de diapositive 3">
            <a:extLst>
              <a:ext uri="{FF2B5EF4-FFF2-40B4-BE49-F238E27FC236}">
                <a16:creationId xmlns:a16="http://schemas.microsoft.com/office/drawing/2014/main" id="{AA3D73FE-E6F7-0F49-296C-EBE7504B6DF5}"/>
              </a:ext>
            </a:extLst>
          </p:cNvPr>
          <p:cNvSpPr>
            <a:spLocks noGrp="1"/>
          </p:cNvSpPr>
          <p:nvPr>
            <p:ph type="sldNum" sz="quarter" idx="5"/>
          </p:nvPr>
        </p:nvSpPr>
        <p:spPr/>
        <p:txBody>
          <a:bodyPr/>
          <a:lstStyle/>
          <a:p>
            <a:fld id="{EEB0AA57-BAFA-4476-A029-2363BD89762B}" type="slidenum">
              <a:rPr lang="fr-CA" smtClean="0"/>
              <a:t>19</a:t>
            </a:fld>
            <a:endParaRPr lang="fr-CA"/>
          </a:p>
        </p:txBody>
      </p:sp>
    </p:spTree>
    <p:extLst>
      <p:ext uri="{BB962C8B-B14F-4D97-AF65-F5344CB8AC3E}">
        <p14:creationId xmlns:p14="http://schemas.microsoft.com/office/powerpoint/2010/main" val="3254830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ANNIE</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a:t>
            </a:fld>
            <a:endParaRPr lang="fr-CA"/>
          </a:p>
        </p:txBody>
      </p:sp>
    </p:spTree>
    <p:extLst>
      <p:ext uri="{BB962C8B-B14F-4D97-AF65-F5344CB8AC3E}">
        <p14:creationId xmlns:p14="http://schemas.microsoft.com/office/powerpoint/2010/main" val="1606613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a:solidFill>
                  <a:srgbClr val="000000"/>
                </a:solidFill>
                <a:latin typeface="Arial" panose="020B0604020202020204" pitchFamily="34" charset="0"/>
              </a:rPr>
              <a:t>ANNIE</a:t>
            </a:r>
          </a:p>
          <a:p>
            <a:endParaRPr lang="fr-CA" sz="1800" b="1">
              <a:solidFill>
                <a:srgbClr val="000000"/>
              </a:solidFill>
              <a:latin typeface="Arial" panose="020B0604020202020204" pitchFamily="34" charset="0"/>
            </a:endParaRPr>
          </a:p>
          <a:p>
            <a:r>
              <a:rPr lang="fr-CA" sz="1800" b="1">
                <a:solidFill>
                  <a:srgbClr val="000000"/>
                </a:solidFill>
                <a:latin typeface="Arial" panose="020B0604020202020204" pitchFamily="34" charset="0"/>
              </a:rPr>
              <a:t>SECTION II </a:t>
            </a:r>
            <a:endParaRPr lang="fr-CA" sz="1800">
              <a:solidFill>
                <a:srgbClr val="000000"/>
              </a:solidFill>
              <a:latin typeface="Arial" panose="020B0604020202020204" pitchFamily="34" charset="0"/>
            </a:endParaRPr>
          </a:p>
          <a:p>
            <a:r>
              <a:rPr lang="fr-FR" sz="1800">
                <a:solidFill>
                  <a:srgbClr val="000000"/>
                </a:solidFill>
                <a:latin typeface="Arial" panose="020B0604020202020204" pitchFamily="34" charset="0"/>
              </a:rPr>
              <a:t>PROCÉDURES ET MODALITÉS DE DÉSIGNATION DES REPRÉSENTANTS DES TRAVAILLEURS </a:t>
            </a:r>
          </a:p>
          <a:p>
            <a:r>
              <a:rPr lang="fr-FR" sz="1800" b="1">
                <a:solidFill>
                  <a:srgbClr val="000000"/>
                </a:solidFill>
                <a:latin typeface="Arial" panose="020B0604020202020204" pitchFamily="34" charset="0"/>
              </a:rPr>
              <a:t>8. </a:t>
            </a:r>
            <a:r>
              <a:rPr lang="fr-FR" sz="1800">
                <a:solidFill>
                  <a:srgbClr val="000000"/>
                </a:solidFill>
                <a:latin typeface="Arial" panose="020B0604020202020204" pitchFamily="34" charset="0"/>
              </a:rPr>
              <a:t>Lorsque plusieurs associations accréditées représentant l’ensemble des travailleurs d’un établissement ne s’entendent pas sur la désignation des représentants des travailleurs au sein du comité de santé et de sécurité, conformément au troisième alinéa de l’article 72 de la Loi, ceux-ci sont désignés selon les modalités suivantes : </a:t>
            </a:r>
          </a:p>
          <a:p>
            <a:r>
              <a:rPr lang="fr-FR" sz="1800">
                <a:solidFill>
                  <a:srgbClr val="000000"/>
                </a:solidFill>
                <a:latin typeface="Arial" panose="020B0604020202020204" pitchFamily="34" charset="0"/>
              </a:rPr>
              <a:t>1° l’association accréditée qui, le cas échéant, représente la majorité absolue des travailleurs, désigne la majorité absolue des représentants des travailleurs; </a:t>
            </a:r>
          </a:p>
          <a:p>
            <a:r>
              <a:rPr lang="fr-FR" sz="1800">
                <a:solidFill>
                  <a:srgbClr val="000000"/>
                </a:solidFill>
                <a:latin typeface="Arial" panose="020B0604020202020204" pitchFamily="34" charset="0"/>
              </a:rPr>
              <a:t>2° les autres associations accréditées désignent, le cas échéant, leurs représentants des travailleurs en respectant, dans l’ordre, les étapes suivantes : </a:t>
            </a:r>
          </a:p>
          <a:p>
            <a:r>
              <a:rPr lang="fr-FR" sz="1800" i="1">
                <a:solidFill>
                  <a:srgbClr val="000000"/>
                </a:solidFill>
                <a:latin typeface="Arial" panose="020B0604020202020204" pitchFamily="34" charset="0"/>
              </a:rPr>
              <a:t>a) </a:t>
            </a:r>
            <a:r>
              <a:rPr lang="fr-FR" sz="1800">
                <a:solidFill>
                  <a:srgbClr val="000000"/>
                </a:solidFill>
                <a:latin typeface="Arial" panose="020B0604020202020204" pitchFamily="34" charset="0"/>
              </a:rPr>
              <a:t>l’association accréditée qui représente le pourcentage le plus élevé de travailleurs au sein de l’établissement désigne un représentant; </a:t>
            </a:r>
          </a:p>
          <a:p>
            <a:r>
              <a:rPr lang="fr-FR" sz="1800" i="1">
                <a:solidFill>
                  <a:srgbClr val="000000"/>
                </a:solidFill>
                <a:latin typeface="Arial" panose="020B0604020202020204" pitchFamily="34" charset="0"/>
              </a:rPr>
              <a:t>b) </a:t>
            </a:r>
            <a:r>
              <a:rPr lang="fr-FR" sz="1800">
                <a:solidFill>
                  <a:srgbClr val="000000"/>
                </a:solidFill>
                <a:latin typeface="Arial" panose="020B0604020202020204" pitchFamily="34" charset="0"/>
              </a:rPr>
              <a:t>le pourcentage de travailleurs représentés de l’association accréditée ayant procédé à la désignation selon le sous-paragraphe </a:t>
            </a:r>
            <a:r>
              <a:rPr lang="fr-FR" sz="1800" i="1">
                <a:solidFill>
                  <a:srgbClr val="000000"/>
                </a:solidFill>
                <a:latin typeface="Arial" panose="020B0604020202020204" pitchFamily="34" charset="0"/>
              </a:rPr>
              <a:t>a</a:t>
            </a:r>
            <a:r>
              <a:rPr lang="fr-FR" sz="1800" i="1">
                <a:solidFill>
                  <a:srgbClr val="6C5600"/>
                </a:solidFill>
                <a:latin typeface="Arial" panose="020B0604020202020204" pitchFamily="34" charset="0"/>
              </a:rPr>
              <a:t>) </a:t>
            </a:r>
            <a:r>
              <a:rPr lang="fr-FR" sz="1800">
                <a:solidFill>
                  <a:srgbClr val="000000"/>
                </a:solidFill>
                <a:latin typeface="Arial" panose="020B0604020202020204" pitchFamily="34" charset="0"/>
              </a:rPr>
              <a:t>est réduit de moitié; </a:t>
            </a:r>
          </a:p>
          <a:p>
            <a:r>
              <a:rPr lang="fr-FR" sz="1800" i="1">
                <a:solidFill>
                  <a:srgbClr val="000000"/>
                </a:solidFill>
                <a:latin typeface="Arial" panose="020B0604020202020204" pitchFamily="34" charset="0"/>
              </a:rPr>
              <a:t>c) </a:t>
            </a:r>
            <a:r>
              <a:rPr lang="fr-FR" sz="1800">
                <a:solidFill>
                  <a:srgbClr val="000000"/>
                </a:solidFill>
                <a:latin typeface="Arial" panose="020B0604020202020204" pitchFamily="34" charset="0"/>
              </a:rPr>
              <a:t>l’association accréditée qui représente alors le pourcentage le plus élevé de travailleurs désigne un représentant. </a:t>
            </a:r>
          </a:p>
          <a:p>
            <a:r>
              <a:rPr lang="fr-FR" sz="1800">
                <a:solidFill>
                  <a:srgbClr val="000000"/>
                </a:solidFill>
                <a:latin typeface="Arial" panose="020B0604020202020204" pitchFamily="34" charset="0"/>
              </a:rPr>
              <a:t>Les étapes décrites aux sous-paragraphes </a:t>
            </a:r>
            <a:r>
              <a:rPr lang="fr-FR" sz="1800" i="1">
                <a:solidFill>
                  <a:srgbClr val="000000"/>
                </a:solidFill>
                <a:latin typeface="Arial" panose="020B0604020202020204" pitchFamily="34" charset="0"/>
              </a:rPr>
              <a:t>b</a:t>
            </a:r>
            <a:r>
              <a:rPr lang="fr-FR" sz="1800" i="1">
                <a:solidFill>
                  <a:srgbClr val="6C5600"/>
                </a:solidFill>
                <a:latin typeface="Arial" panose="020B0604020202020204" pitchFamily="34" charset="0"/>
              </a:rPr>
              <a:t>) </a:t>
            </a:r>
            <a:r>
              <a:rPr lang="fr-FR" sz="1800">
                <a:solidFill>
                  <a:srgbClr val="000000"/>
                </a:solidFill>
                <a:latin typeface="Arial" panose="020B0604020202020204" pitchFamily="34" charset="0"/>
              </a:rPr>
              <a:t>et </a:t>
            </a:r>
            <a:r>
              <a:rPr lang="fr-FR" sz="1800" i="1">
                <a:solidFill>
                  <a:srgbClr val="000000"/>
                </a:solidFill>
                <a:latin typeface="Arial" panose="020B0604020202020204" pitchFamily="34" charset="0"/>
              </a:rPr>
              <a:t>c</a:t>
            </a:r>
            <a:r>
              <a:rPr lang="fr-FR" sz="1800" i="1">
                <a:solidFill>
                  <a:srgbClr val="6C5600"/>
                </a:solidFill>
                <a:latin typeface="Arial" panose="020B0604020202020204" pitchFamily="34" charset="0"/>
              </a:rPr>
              <a:t>) </a:t>
            </a:r>
            <a:r>
              <a:rPr lang="fr-FR" sz="1800">
                <a:solidFill>
                  <a:srgbClr val="000000"/>
                </a:solidFill>
                <a:latin typeface="Arial" panose="020B0604020202020204" pitchFamily="34" charset="0"/>
              </a:rPr>
              <a:t>du paragraphe 2° du premier alinéa sont recommencées jusqu’à ce que tous les représentants des travailleurs soient désignés. </a:t>
            </a:r>
          </a:p>
          <a:p>
            <a:r>
              <a:rPr lang="fr-FR" sz="1800">
                <a:solidFill>
                  <a:srgbClr val="000000"/>
                </a:solidFill>
                <a:latin typeface="Arial" panose="020B0604020202020204" pitchFamily="34" charset="0"/>
              </a:rPr>
              <a:t>Une association accréditée peut se regrouper avec une ou plusieurs autres associations accréditées aux fins de l’application du paragraphe 2° du premier alinéa. Le pourcentage global de travailleurs que représente le regroupement au sein de l’établissement est alors celui qui est pris en considération. </a:t>
            </a:r>
          </a:p>
          <a:p>
            <a:r>
              <a:rPr lang="fr-FR" sz="1800">
                <a:solidFill>
                  <a:srgbClr val="000000"/>
                </a:solidFill>
                <a:latin typeface="Arial" panose="020B0604020202020204" pitchFamily="34" charset="0"/>
              </a:rPr>
              <a:t>Lorsqu’il y a égalité entre deux ou plusieurs associations accréditées ou regroupements d’associations accréditées, le représentant des travailleurs est désigné par tirage au sort, chacune de ces associations et chacun de ces regroupements ayant mis au sort le nom d’un candidat. L’association ou le regroupement d’associations dont le nom du candidat est tiré au sort est réputé avoir désigné ce représentant. </a:t>
            </a:r>
          </a:p>
          <a:p>
            <a:r>
              <a:rPr lang="fr-FR" sz="1800">
                <a:solidFill>
                  <a:srgbClr val="000000"/>
                </a:solidFill>
                <a:latin typeface="Arial" panose="020B0604020202020204" pitchFamily="34" charset="0"/>
              </a:rPr>
              <a:t>S’il résulte de l’application des étapes de désignation prévues au paragraphe 2° du premier alinéa qu’une association accréditée ou qu’un regroupement d’associations accréditées n’a pu désigner de représentant des travailleurs, le dernier représentant à être désigné doit l’être par tirage au sort entre les associations accréditées ou les regroupements d’associations accréditées qui n’ont pas désigné de représentant. </a:t>
            </a:r>
          </a:p>
          <a:p>
            <a:r>
              <a:rPr lang="fr-FR" sz="1800" b="1">
                <a:solidFill>
                  <a:srgbClr val="000000"/>
                </a:solidFill>
                <a:latin typeface="Arial" panose="020B0604020202020204" pitchFamily="34" charset="0"/>
              </a:rPr>
              <a:t>9. </a:t>
            </a:r>
            <a:r>
              <a:rPr lang="fr-FR" sz="1800">
                <a:solidFill>
                  <a:srgbClr val="000000"/>
                </a:solidFill>
                <a:latin typeface="Arial" panose="020B0604020202020204" pitchFamily="34" charset="0"/>
              </a:rPr>
              <a:t>Lorsqu’une seule association accréditée représente des travailleurs d’un établissement sans tous les représenter, l’association désigne la majorité des représentants des travailleurs au sein du comité de santé et de sécurité. Les autres représentants des travailleurs au sein du comité sont désignés </a:t>
            </a:r>
            <a:r>
              <a:rPr lang="fr-FR" sz="1800">
                <a:solidFill>
                  <a:srgbClr val="6C5600"/>
                </a:solidFill>
                <a:latin typeface="Arial" panose="020B0604020202020204" pitchFamily="34" charset="0"/>
              </a:rPr>
              <a:t>conformément à l’article 11 </a:t>
            </a:r>
            <a:r>
              <a:rPr lang="fr-FR" sz="1800">
                <a:solidFill>
                  <a:srgbClr val="000000"/>
                </a:solidFill>
                <a:latin typeface="Arial" panose="020B0604020202020204" pitchFamily="34" charset="0"/>
              </a:rPr>
              <a:t>par le groupe des travailleurs non représentés par l’association accréditée </a:t>
            </a:r>
            <a:r>
              <a:rPr lang="fr-FR" sz="1800">
                <a:solidFill>
                  <a:srgbClr val="6C5600"/>
                </a:solidFill>
                <a:latin typeface="Arial" panose="020B0604020202020204" pitchFamily="34" charset="0"/>
              </a:rPr>
              <a:t>conformément à l’article 11</a:t>
            </a:r>
            <a:r>
              <a:rPr lang="fr-FR" sz="1800">
                <a:solidFill>
                  <a:srgbClr val="000000"/>
                </a:solidFill>
                <a:latin typeface="Arial" panose="020B0604020202020204" pitchFamily="34" charset="0"/>
              </a:rPr>
              <a:t>. </a:t>
            </a:r>
          </a:p>
          <a:p>
            <a:r>
              <a:rPr lang="fr-FR" sz="1800" b="1">
                <a:solidFill>
                  <a:srgbClr val="000000"/>
                </a:solidFill>
                <a:latin typeface="Arial" panose="020B0604020202020204" pitchFamily="34" charset="0"/>
              </a:rPr>
              <a:t>10. </a:t>
            </a:r>
            <a:r>
              <a:rPr lang="fr-FR" sz="1800">
                <a:solidFill>
                  <a:srgbClr val="000000"/>
                </a:solidFill>
                <a:latin typeface="Arial" panose="020B0604020202020204" pitchFamily="34" charset="0"/>
              </a:rPr>
              <a:t>Lorsque plusieurs associations accréditées représentent des travailleurs d’un établissement sans tous les représenter, les représentants des travailleurs au sein du comité de santé et de sécurité sont désignés conformément à l’article 8. </a:t>
            </a:r>
          </a:p>
          <a:p>
            <a:r>
              <a:rPr lang="fr-FR" sz="1800">
                <a:solidFill>
                  <a:srgbClr val="000000"/>
                </a:solidFill>
                <a:latin typeface="Arial" panose="020B0604020202020204" pitchFamily="34" charset="0"/>
              </a:rPr>
              <a:t>Aux fins de l’application de l’article 8, sauf pour le paragraphe 1° du premier alinéa de cet article, le groupe des travailleurs non représentés par une association accréditée est réputé constituer une association accréditée. Ce groupe ne peut toutefois désigner plus de représentants des travailleurs que l’ensemble des associations accréditées. </a:t>
            </a:r>
          </a:p>
          <a:p>
            <a:r>
              <a:rPr lang="fr-FR" sz="1800" b="1">
                <a:solidFill>
                  <a:srgbClr val="000000"/>
                </a:solidFill>
                <a:latin typeface="Arial" panose="020B0604020202020204" pitchFamily="34" charset="0"/>
              </a:rPr>
              <a:t>11. </a:t>
            </a:r>
            <a:r>
              <a:rPr lang="fr-FR" sz="1800">
                <a:solidFill>
                  <a:srgbClr val="000000"/>
                </a:solidFill>
                <a:latin typeface="Arial" panose="020B0604020202020204" pitchFamily="34" charset="0"/>
              </a:rPr>
              <a:t>Le groupe des travailleurs non représentés par une association accréditée qui est habilité à désigner un représentant au sein du comité de santé et de sécurité en vertu des articles 9 et 10</a:t>
            </a:r>
            <a:r>
              <a:rPr lang="fr-FR" sz="1800">
                <a:solidFill>
                  <a:srgbClr val="038386"/>
                </a:solidFill>
                <a:latin typeface="Arial" panose="020B0604020202020204" pitchFamily="34" charset="0"/>
              </a:rPr>
              <a:t>, </a:t>
            </a:r>
            <a:r>
              <a:rPr lang="fr-FR" sz="1800">
                <a:solidFill>
                  <a:srgbClr val="000000"/>
                </a:solidFill>
                <a:latin typeface="Arial" panose="020B0604020202020204" pitchFamily="34" charset="0"/>
              </a:rPr>
              <a:t>le désigne par scrutin tenu lors d’une assemblée convoquée à cette fin par les représentants des travailleurs et de l’employeur qui sont déjà membres du comité. </a:t>
            </a:r>
          </a:p>
          <a:p>
            <a:r>
              <a:rPr lang="fr-FR" sz="1800">
                <a:solidFill>
                  <a:srgbClr val="000000"/>
                </a:solidFill>
                <a:latin typeface="Arial" panose="020B0604020202020204" pitchFamily="34" charset="0"/>
              </a:rPr>
              <a:t>Les avis de scrutin et d</a:t>
            </a:r>
            <a:r>
              <a:rPr lang="fr-FR" sz="1800">
                <a:solidFill>
                  <a:srgbClr val="6C5600"/>
                </a:solidFill>
                <a:latin typeface="Arial" panose="020B0604020202020204" pitchFamily="34" charset="0"/>
              </a:rPr>
              <a:t>e l</a:t>
            </a:r>
            <a:r>
              <a:rPr lang="fr-FR" sz="1800">
                <a:solidFill>
                  <a:srgbClr val="000000"/>
                </a:solidFill>
                <a:latin typeface="Arial" panose="020B0604020202020204" pitchFamily="34" charset="0"/>
              </a:rPr>
              <a:t>’assemblée de mise en candidature doivent être rendus accessibles au groupe des travailleurs par affichage ou au moyen de tout mode de transmission au moins 5 jours avant leur tenue. </a:t>
            </a:r>
          </a:p>
          <a:p>
            <a:r>
              <a:rPr lang="fr-FR" sz="1800">
                <a:solidFill>
                  <a:srgbClr val="000000"/>
                </a:solidFill>
                <a:latin typeface="Arial" panose="020B0604020202020204" pitchFamily="34" charset="0"/>
              </a:rPr>
              <a:t>Le candidat qui a obtenu le plus de votes est désigné comme représentant. </a:t>
            </a:r>
          </a:p>
          <a:p>
            <a:r>
              <a:rPr lang="fr-FR" sz="1800" b="1">
                <a:solidFill>
                  <a:srgbClr val="000000"/>
                </a:solidFill>
                <a:latin typeface="Arial" panose="020B0604020202020204" pitchFamily="34" charset="0"/>
              </a:rPr>
              <a:t>12. </a:t>
            </a:r>
            <a:r>
              <a:rPr lang="fr-FR" sz="1800">
                <a:solidFill>
                  <a:srgbClr val="CC3594"/>
                </a:solidFill>
                <a:latin typeface="Arial" panose="020B0604020202020204" pitchFamily="34" charset="0"/>
              </a:rPr>
              <a:t>Est réputé avoir refusé ou négligé de désigner son représentant</a:t>
            </a:r>
            <a:r>
              <a:rPr lang="fr-FR" sz="1800">
                <a:solidFill>
                  <a:srgbClr val="705FE8"/>
                </a:solidFill>
                <a:latin typeface="Arial" panose="020B0604020202020204" pitchFamily="34" charset="0"/>
              </a:rPr>
              <a:t>, </a:t>
            </a:r>
            <a:r>
              <a:rPr lang="fr-FR" sz="1800">
                <a:solidFill>
                  <a:srgbClr val="CC3594"/>
                </a:solidFill>
                <a:latin typeface="Arial" panose="020B0604020202020204" pitchFamily="34" charset="0"/>
              </a:rPr>
              <a:t>l’</a:t>
            </a:r>
            <a:r>
              <a:rPr lang="fr-FR" sz="1800" err="1">
                <a:solidFill>
                  <a:srgbClr val="CC3594"/>
                </a:solidFill>
                <a:latin typeface="Arial" panose="020B0604020202020204" pitchFamily="34" charset="0"/>
              </a:rPr>
              <a:t>Une</a:t>
            </a:r>
            <a:r>
              <a:rPr lang="fr-FR" sz="1800" err="1">
                <a:solidFill>
                  <a:srgbClr val="000000"/>
                </a:solidFill>
                <a:latin typeface="Arial" panose="020B0604020202020204" pitchFamily="34" charset="0"/>
              </a:rPr>
              <a:t>association</a:t>
            </a:r>
            <a:r>
              <a:rPr lang="fr-FR" sz="1800">
                <a:solidFill>
                  <a:srgbClr val="000000"/>
                </a:solidFill>
                <a:latin typeface="Arial" panose="020B0604020202020204" pitchFamily="34" charset="0"/>
              </a:rPr>
              <a:t> accréditée, </a:t>
            </a:r>
            <a:r>
              <a:rPr lang="fr-FR" sz="1800">
                <a:solidFill>
                  <a:srgbClr val="CC3594"/>
                </a:solidFill>
                <a:latin typeface="Arial" panose="020B0604020202020204" pitchFamily="34" charset="0"/>
              </a:rPr>
              <a:t>le un </a:t>
            </a:r>
            <a:r>
              <a:rPr lang="fr-FR" sz="1800">
                <a:solidFill>
                  <a:srgbClr val="000000"/>
                </a:solidFill>
                <a:latin typeface="Arial" panose="020B0604020202020204" pitchFamily="34" charset="0"/>
              </a:rPr>
              <a:t>regroupement d’associations accréditées ou </a:t>
            </a:r>
            <a:r>
              <a:rPr lang="fr-FR" sz="1800">
                <a:solidFill>
                  <a:srgbClr val="CC3594"/>
                </a:solidFill>
                <a:latin typeface="Arial" panose="020B0604020202020204" pitchFamily="34" charset="0"/>
              </a:rPr>
              <a:t>le un </a:t>
            </a:r>
            <a:r>
              <a:rPr lang="fr-FR" sz="1800">
                <a:solidFill>
                  <a:srgbClr val="000000"/>
                </a:solidFill>
                <a:latin typeface="Arial" panose="020B0604020202020204" pitchFamily="34" charset="0"/>
              </a:rPr>
              <a:t>groupe de travailleurs non représentés par une association accréditée </a:t>
            </a:r>
            <a:r>
              <a:rPr lang="fr-FR" sz="1800">
                <a:solidFill>
                  <a:srgbClr val="CC3594"/>
                </a:solidFill>
                <a:latin typeface="Arial" panose="020B0604020202020204" pitchFamily="34" charset="0"/>
              </a:rPr>
              <a:t>qui est </a:t>
            </a:r>
            <a:r>
              <a:rPr lang="fr-FR" sz="1800">
                <a:solidFill>
                  <a:srgbClr val="000000"/>
                </a:solidFill>
                <a:latin typeface="Arial" panose="020B0604020202020204" pitchFamily="34" charset="0"/>
              </a:rPr>
              <a:t>habilité à désigner un représentant des travailleurs au sein du comité de santé et de sécurité </a:t>
            </a:r>
            <a:r>
              <a:rPr lang="fr-FR" sz="1800">
                <a:solidFill>
                  <a:srgbClr val="CC3594"/>
                </a:solidFill>
                <a:latin typeface="Arial" panose="020B0604020202020204" pitchFamily="34" charset="0"/>
              </a:rPr>
              <a:t>et </a:t>
            </a:r>
            <a:r>
              <a:rPr lang="fr-FR" sz="1800">
                <a:solidFill>
                  <a:srgbClr val="000000"/>
                </a:solidFill>
                <a:latin typeface="Arial" panose="020B0604020202020204" pitchFamily="34" charset="0"/>
              </a:rPr>
              <a:t>qui ne procède pas à cette désignation dans les 30 jours </a:t>
            </a:r>
            <a:r>
              <a:rPr lang="fr-FR" sz="1800">
                <a:solidFill>
                  <a:srgbClr val="CC3594"/>
                </a:solidFill>
                <a:latin typeface="Arial" panose="020B0604020202020204" pitchFamily="34" charset="0"/>
              </a:rPr>
              <a:t>est réputé avoir refusé ou négligé de désigner son représentant</a:t>
            </a:r>
            <a:r>
              <a:rPr lang="fr-FR" sz="1800">
                <a:solidFill>
                  <a:srgbClr val="000000"/>
                </a:solidFill>
                <a:latin typeface="Arial" panose="020B0604020202020204" pitchFamily="34" charset="0"/>
              </a:rPr>
              <a:t>. </a:t>
            </a:r>
          </a:p>
          <a:p>
            <a:r>
              <a:rPr lang="fr-FR" sz="1800">
                <a:solidFill>
                  <a:srgbClr val="000000"/>
                </a:solidFill>
                <a:latin typeface="Arial" panose="020B0604020202020204" pitchFamily="34" charset="0"/>
              </a:rPr>
              <a:t>Dans ce cas, le poste ainsi laissé vacant est comblé conformément aux articles 8, 9 ou 10, selon le cas, tant et aussi longtemps que subsiste le défaut de désignation. Il en est de même lorsqu’une association accréditée, un regroupement d’associations accréditées ou un groupe de travailleurs non représentés par une association accréditée signale son refus de désigner un représentant des travailleurs au sein du comité. </a:t>
            </a:r>
          </a:p>
          <a:p>
            <a:r>
              <a:rPr lang="fr-FR" sz="1800" b="1">
                <a:solidFill>
                  <a:srgbClr val="000000"/>
                </a:solidFill>
                <a:latin typeface="Arial" panose="020B0604020202020204" pitchFamily="34" charset="0"/>
              </a:rPr>
              <a:t>13. </a:t>
            </a:r>
            <a:r>
              <a:rPr lang="fr-FR" sz="1800">
                <a:solidFill>
                  <a:srgbClr val="000000"/>
                </a:solidFill>
                <a:latin typeface="Arial" panose="020B0604020202020204" pitchFamily="34" charset="0"/>
              </a:rPr>
              <a:t>Lorsque les travailleurs d’un établissement ne sont représentés par aucune association accréditée, les représentants des travailleurs au sein du comité de santé et de sécurité sont désignés par scrutin, lors d’une assemblée convoquée à cette fin par un travailleur de l’établissement. </a:t>
            </a:r>
          </a:p>
          <a:p>
            <a:r>
              <a:rPr lang="fr-FR" sz="1800">
                <a:solidFill>
                  <a:srgbClr val="000000"/>
                </a:solidFill>
                <a:latin typeface="Arial" panose="020B0604020202020204" pitchFamily="34" charset="0"/>
              </a:rPr>
              <a:t>Les avis de scrutin et d</a:t>
            </a:r>
            <a:r>
              <a:rPr lang="fr-FR" sz="1800">
                <a:solidFill>
                  <a:srgbClr val="6C5600"/>
                </a:solidFill>
                <a:latin typeface="Arial" panose="020B0604020202020204" pitchFamily="34" charset="0"/>
              </a:rPr>
              <a:t>e l</a:t>
            </a:r>
            <a:r>
              <a:rPr lang="fr-FR" sz="1800">
                <a:solidFill>
                  <a:srgbClr val="000000"/>
                </a:solidFill>
                <a:latin typeface="Arial" panose="020B0604020202020204" pitchFamily="34" charset="0"/>
              </a:rPr>
              <a:t>’assemblée de mise en candidature doivent être rendus accessibles à l’ensemble des travailleurs de l’établissement par affichage ou au moyen de tout mode de transmission au moins 5 jours avant leur tenue. </a:t>
            </a:r>
          </a:p>
          <a:p>
            <a:r>
              <a:rPr lang="fr-FR" sz="1800">
                <a:solidFill>
                  <a:srgbClr val="000000"/>
                </a:solidFill>
                <a:latin typeface="Arial" panose="020B0604020202020204" pitchFamily="34" charset="0"/>
              </a:rPr>
              <a:t>Les candidats qui ont obtenu le plus de votes sont désignés comme représentants. </a:t>
            </a:r>
          </a:p>
          <a:p>
            <a:r>
              <a:rPr lang="fr-FR" sz="1800" b="1">
                <a:solidFill>
                  <a:srgbClr val="000000"/>
                </a:solidFill>
                <a:latin typeface="Arial" panose="020B0604020202020204" pitchFamily="34" charset="0"/>
              </a:rPr>
              <a:t>14. </a:t>
            </a:r>
            <a:r>
              <a:rPr lang="fr-FR" sz="1800">
                <a:solidFill>
                  <a:srgbClr val="000000"/>
                </a:solidFill>
                <a:latin typeface="Arial" panose="020B0604020202020204" pitchFamily="34" charset="0"/>
              </a:rPr>
              <a:t>L’employeur doit permettre l’accessibilité des avis de scrutin et d</a:t>
            </a:r>
            <a:r>
              <a:rPr lang="fr-FR" sz="1800">
                <a:solidFill>
                  <a:srgbClr val="6C5600"/>
                </a:solidFill>
                <a:latin typeface="Arial" panose="020B0604020202020204" pitchFamily="34" charset="0"/>
              </a:rPr>
              <a:t>e l</a:t>
            </a:r>
            <a:r>
              <a:rPr lang="fr-FR" sz="1800">
                <a:solidFill>
                  <a:srgbClr val="000000"/>
                </a:solidFill>
                <a:latin typeface="Arial" panose="020B0604020202020204" pitchFamily="34" charset="0"/>
              </a:rPr>
              <a:t>’assemblée de mise en candidature ainsi que </a:t>
            </a:r>
            <a:r>
              <a:rPr lang="fr-FR" sz="1800">
                <a:solidFill>
                  <a:srgbClr val="CC3594"/>
                </a:solidFill>
                <a:latin typeface="Arial" panose="020B0604020202020204" pitchFamily="34" charset="0"/>
              </a:rPr>
              <a:t>permettre </a:t>
            </a:r>
            <a:r>
              <a:rPr lang="fr-FR" sz="1800">
                <a:solidFill>
                  <a:srgbClr val="000000"/>
                </a:solidFill>
                <a:latin typeface="Arial" panose="020B0604020202020204" pitchFamily="34" charset="0"/>
              </a:rPr>
              <a:t>la tenue du scrutin. </a:t>
            </a:r>
          </a:p>
          <a:p>
            <a:r>
              <a:rPr lang="fr-FR" sz="1800" b="1">
                <a:solidFill>
                  <a:srgbClr val="000000"/>
                </a:solidFill>
                <a:latin typeface="Arial" panose="020B0604020202020204" pitchFamily="34" charset="0"/>
              </a:rPr>
              <a:t>15. </a:t>
            </a:r>
            <a:r>
              <a:rPr lang="fr-FR" sz="1800">
                <a:solidFill>
                  <a:srgbClr val="000000"/>
                </a:solidFill>
                <a:latin typeface="Arial" panose="020B0604020202020204" pitchFamily="34" charset="0"/>
              </a:rPr>
              <a:t>La répartition des représentants des travailleurs au sein du comité de santé et de sécurité est révisée au début de chaque année. </a:t>
            </a:r>
          </a:p>
          <a:p>
            <a:r>
              <a:rPr lang="fr-FR" sz="1800" b="1">
                <a:solidFill>
                  <a:srgbClr val="000000"/>
                </a:solidFill>
                <a:latin typeface="Arial" panose="020B0604020202020204" pitchFamily="34" charset="0"/>
              </a:rPr>
              <a:t>16. </a:t>
            </a:r>
            <a:r>
              <a:rPr lang="fr-FR" sz="1800">
                <a:solidFill>
                  <a:srgbClr val="000000"/>
                </a:solidFill>
                <a:latin typeface="Arial" panose="020B0604020202020204" pitchFamily="34" charset="0"/>
              </a:rPr>
              <a:t>Les représentants des travailleurs au sein du comité de santé et de sécurité y exercent leurs fonctions tant et aussi longtemps que l’association accréditée, le regroupement d’associations accréditées ou le groupe des travailleurs non représentés par une association accréditée ayant procédé à leur désignation reste habilité à le faire et que les représentants n’ont pas été relevés de leurs fonctions. </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20</a:t>
            </a:fld>
            <a:endParaRPr lang="fr-CA"/>
          </a:p>
        </p:txBody>
      </p:sp>
    </p:spTree>
    <p:extLst>
      <p:ext uri="{BB962C8B-B14F-4D97-AF65-F5344CB8AC3E}">
        <p14:creationId xmlns:p14="http://schemas.microsoft.com/office/powerpoint/2010/main" val="1267398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ANNIE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CSS travaille pour l’Ensemble des T de l’établissement, qu’ils soient syndiqué ou pas.</a:t>
            </a:r>
          </a:p>
          <a:p>
            <a:r>
              <a:rPr lang="fr-FR"/>
              <a:t>9. Lorsqu’une seule association accréditée représente des travailleurs d’un établissement sans tous les représenter, l’association désigne la majorité des représentants des travailleurs au sein du comité de santé et de sécurité. Les autres représentants des travailleurs au sein du comité sont désignés par le groupe des travailleurs non représentés par l’association accréditée conformément à l’article 11. 10. Lorsque plusieurs associations accréditées représentent des travailleurs d’un établissement sans tous les représenter, les représentants des travailleurs au sein du comité de santé et de sécurité sont désignés conformément à l’article 8. Aux fins de l’application de l’article 8,sauf pour le paragraphe 1° du premier alinéa de cet article, le groupe des travailleurs non représentés par une association accréditée est réputé constituer une association accréditée. Ce groupe ne peut toutefois désigner plus de représentants des travailleurs que l’ensemble des associations accréditées. </a:t>
            </a:r>
          </a:p>
          <a:p>
            <a:r>
              <a:rPr lang="fr-FR"/>
              <a:t>11. Le groupe des travailleurs non représentés par une association accréditée qui est habilité à désigner un représentant au sein du comité de santé et de sécurité en vertu des articles 9 et 10, le désigne par scrutin tenu lors d’une assemblée convoquée à cette fin par les représentants des travailleurs et de l’employeur qui sont déjà membres du comité. Les avis de scrutin et de l’assemblée de mise en candidature doivent être rendus accessibles au groupe des travailleurs par affichage ou au moyen de tout mode de transmission au moins 5 jours avant leur tenue. Le candidat qui a obtenu le plus de votes est désigné comme représentant. </a:t>
            </a:r>
          </a:p>
          <a:p>
            <a:r>
              <a:rPr lang="fr-FR"/>
              <a:t>12. Une association accréditée, un regroupement d’associations accréditées ou un groupe de travailleurs non représentés par une association accréditée habilité à désigner un représentant des travailleurs au sein du comité de santé et de sécurité qui ne procède pas à cette désignation dans les 30 jours est réputé avoir refusé ou négligé de désigner son représentant. Dans ce cas, le poste ainsi laissé vacant est comblé conformément aux articles 8, 9 ou 10, selon le cas, tant et aussi longtemps que subsiste le défaut de désignation. Il en est de même lorsqu’une association accréditée, un regroupement d’associations accréditées ou un groupe de travailleurs non représentés par une association accréditée signale son refus de désigner un représentant des travailleurs au sein du comité.</a:t>
            </a:r>
          </a:p>
          <a:p>
            <a:r>
              <a:rPr lang="fr-FR" b="1"/>
              <a:t>13. Lorsque les travailleurs d’un établissement ne sont représentés par aucune association accréditée, les représentants des travailleurs au sein du comité de santé et de sécurité sont désignés par scrutin, lors d’une assemblée convoquée à cette fin par un travailleur de l’établissement</a:t>
            </a:r>
            <a:r>
              <a:rPr lang="fr-FR"/>
              <a:t>. Les avis de scrutin et de l’assemblée de mise en candidature doivent être rendus accessibles à l’ensemble des travailleurs de l’établissement par affichage ou au moyen de tout mode de transmission au moins 5 jours avant leur tenue. Les candidats qui ont obtenu le plus de votes sont désignés comme représentants. 14. L’employeur doit permettre l’accessibilité des avis de scrutin et de l’assemblée de mise en candidature ainsi que la tenue du scrutin. 15. La répartition des représentants des travailleurs au sein du comité de santé et de sécurité est révisée au début de chaque année. 16. Les représentants des travailleurs au sein du comité de santé et de sécurité y exercent leurs fonctions tant et aussi longtemps que l’association accréditée, le regroupement d’associations accréditées ou le groupe des travailleurs non représentés par une association accréditée ayant procédé à leur désignation reste habilité à le faire et que les représentants n’ont pas été relevés de leurs fonctions.</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21</a:t>
            </a:fld>
            <a:endParaRPr lang="fr-CA"/>
          </a:p>
        </p:txBody>
      </p:sp>
    </p:spTree>
    <p:extLst>
      <p:ext uri="{BB962C8B-B14F-4D97-AF65-F5344CB8AC3E}">
        <p14:creationId xmlns:p14="http://schemas.microsoft.com/office/powerpoint/2010/main" val="4097733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3237">
              <a:defRPr/>
            </a:pPr>
            <a:r>
              <a:rPr lang="fr-FR">
                <a:solidFill>
                  <a:schemeClr val="dk1"/>
                </a:solidFill>
              </a:rPr>
              <a:t>PL101: à défaut d’entente conformément à l’article 74, le comité se réunit au moins une fois tous les trois mois;</a:t>
            </a:r>
          </a:p>
          <a:p>
            <a:endParaRPr lang="fr-CA"/>
          </a:p>
          <a:p>
            <a:r>
              <a:rPr lang="fr-CA">
                <a:latin typeface="Lato"/>
                <a:ea typeface="Lato"/>
                <a:cs typeface="Lato"/>
              </a:rPr>
              <a:t>Vous pouvez demander que le CSS se rencontre dans les 3 jours si l’un des évènements suivants se produit: </a:t>
            </a:r>
          </a:p>
          <a:p>
            <a:endParaRPr lang="fr-CA">
              <a:latin typeface="Lato" panose="020F0502020204030203" pitchFamily="34" charset="0"/>
            </a:endParaRPr>
          </a:p>
          <a:p>
            <a:pPr marL="291636" indent="-291636">
              <a:buFont typeface="Arial" panose="020B0604020202020204" pitchFamily="34" charset="0"/>
              <a:buChar char="•"/>
            </a:pPr>
            <a:r>
              <a:rPr lang="fr-CA">
                <a:latin typeface="Lato"/>
                <a:ea typeface="Lato"/>
                <a:cs typeface="Lato"/>
              </a:rPr>
              <a:t>un décès à la suite d'un accident;</a:t>
            </a:r>
          </a:p>
          <a:p>
            <a:pPr marL="291636" indent="-291636">
              <a:buFont typeface="Arial" panose="020B0604020202020204" pitchFamily="34" charset="0"/>
              <a:buChar char="•"/>
            </a:pPr>
            <a:r>
              <a:rPr lang="fr-CA">
                <a:latin typeface="Lato"/>
                <a:ea typeface="Lato"/>
                <a:cs typeface="Lato"/>
              </a:rPr>
              <a:t>une personne qui perd un membre ou qui a un traumatisme physique important; </a:t>
            </a:r>
          </a:p>
          <a:p>
            <a:pPr marL="291636" indent="-291636">
              <a:buFont typeface="Arial" panose="020B0604020202020204" pitchFamily="34" charset="0"/>
              <a:buChar char="•"/>
            </a:pPr>
            <a:r>
              <a:rPr lang="fr-CA">
                <a:latin typeface="Lato"/>
                <a:ea typeface="Lato"/>
                <a:cs typeface="Lato"/>
              </a:rPr>
              <a:t>des blessures à plusieurs personnes qui demande un arrêt de travail d’une journée.</a:t>
            </a:r>
          </a:p>
          <a:p>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22</a:t>
            </a:fld>
            <a:endParaRPr lang="fr-CA"/>
          </a:p>
        </p:txBody>
      </p:sp>
    </p:spTree>
    <p:extLst>
      <p:ext uri="{BB962C8B-B14F-4D97-AF65-F5344CB8AC3E}">
        <p14:creationId xmlns:p14="http://schemas.microsoft.com/office/powerpoint/2010/main" val="2556243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a:t>ANNIE</a:t>
            </a:r>
          </a:p>
          <a:p>
            <a:r>
              <a:rPr lang="fr-FR"/>
              <a:t>21. Le comité de santé et de sécurité est présidé par deux coprésidents désignés parmi ses membres. L’un représente les travailleurs et est choisi par les membres qui représentent les travailleurs au sein du comité; l’autre représente l’employeur et est choisi par les représentants de l’employeur au sein du comité. 22. Les réunions du comité de santé et de sécurité sont présidées en alternance par chacun des coprésidents. Le comité détermine celui des coprésidents qui préside la première réunion. En cas de désaccord, il est déterminé par tirage au sort. 23. En cas d’absence du coprésident qui doit présider une réunion, cette dernière est présidée par l’autre coprésident. L’alternance de la présidence prévue à l’article 22 est ajustée par la suite en conséquence. 24. Une vacance à la coprésidence du comité de santé et de sécurité est comblée conformément à l’article 21, au plus tard 30 jours après que le comité en a été avisé. 25. L’ordre du jour d’une réunion du comité de santé et de sécurité est déterminé par les coprésidents. L’avis de convocation doit indiquer le lieu, la date et l’heure de la réunion et mentionner les sujets qui doivent être discutés. Cet avis est transmis par le coprésident qui doit présider la réunion. Tout membre du comité peut, au début de la réunion et avec l’accord des autres membres, proposer des modifications à l’ordre du jour. 26. Le quorum d’une réunion est d’au moins la moitié des représentants des travailleurs et d’au moins un représentant de l’employeur. 27. Lorsqu’il n’y a pas unanimité parmi le groupe de représentants de l’employeur ou parmi le groupe de représentants des travailleurs quant à la position à adopter relativement à une question donnée, la position du groupe est celle ayant recueilli, lors d’un vote, la majorité des voix des représentants de ce groupe présents à la réunion. 28. Toute vacance au sein du comité de santé et de sécurité doit, au plus tard 30 jours après que le comité en a été avisé, être comblée, selon le cas, par l’association accréditée, le regroupement d’associations accréditées, le groupe des travailleurs non représentés par une association accréditée ou l’employeur ayant désigné le membre du comité qui doit être remplacé. Lorsqu’une association accréditée, un regroupement d’associations accréditées ou un groupe des travailleurs non représentés par une association accréditée ne comble pas une vacance à l’intérieur du délai imparti, le poste ainsi laissé vacant est comblé conformément aux articles 8, 9 ou 10, selon le cas, tant et aussi longtemps que subsiste le défaut de désignation. Il en est de même lorsqu’une association accréditée, un regroupement d’associations accréditées ou un groupe de travailleurs non représentés par une association accréditée signale son refus de désigner un représentant des travailleurs au sein du comité. 29. À chacune des réunions, le comité de santé et de sécurité adopte le procès-verbal de la réunion précédente. Les procès-verbaux ainsi adoptés doivent être conservés par l’employeur pendant une période d’au moins 5 ans à l’endroit déterminé par le comité et doivent être accessibles aux coprésidents. 30. Les membres du comité de santé et de sécurité peuvent obtenir copie des procès-verbaux du comité sur demande faite à l’un des coprésidents.</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23</a:t>
            </a:fld>
            <a:endParaRPr lang="fr-CA"/>
          </a:p>
        </p:txBody>
      </p:sp>
    </p:spTree>
    <p:extLst>
      <p:ext uri="{BB962C8B-B14F-4D97-AF65-F5344CB8AC3E}">
        <p14:creationId xmlns:p14="http://schemas.microsoft.com/office/powerpoint/2010/main" val="73759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ANNIE</a:t>
            </a:r>
          </a:p>
          <a:p>
            <a:r>
              <a:rPr lang="fr-FR"/>
              <a:t>SECTION IV FORMATION DES MEMBRES 31. Les membres d’un comité de santé et de sécurité, incluant le représentant en santé et en sécurité, doivent, dans les 120 jours suivant leur désignation, obtenir une attestation de formation théorique d’une durée minimale d’une journée délivrée par la Commission ou par une personne ou un organisme reconnu par elle. La formation doit notamment porter sur les sujets suivants: </a:t>
            </a:r>
          </a:p>
          <a:p>
            <a:r>
              <a:rPr lang="fr-FR"/>
              <a:t>1° le cadre législatif et réglementaire en santé et en sécurité du travail applicable à un établissement; 2° le contenu d’un programme de prévention; 3° le mandat, les fonctions et les règles de fonctionnement du comité; 4° les rôles et les responsabilités des membres, des représentants en santé et en sécurité et des coprésidents du comité; 5° l’identification et l’analyse des risques pouvant affecter la santé, la sécurité et l’intégrité physique et psychique des travailleurs de l’établissement; 6° la tenue des registres des accidents du travail et des maladies professionnelles et des événements qui auraient pu en causer; 7° l’enquête d’accident et l’analyse des incidents rapportés; 8° l’importance de la collaboration entre tous les membres du comité, notamment avec le représentant en santé et en sécurité, afin d’assurer l’efficacité des mécanismes de participation et la prise en charge de la santé et de la sécurité du travail; 9° la prise en compte des réalités propres aux femmes, aux hommes et aux travailleurs âgés de 16 ans et moins dans l’identification et l’analyse des risques.</a:t>
            </a:r>
          </a:p>
          <a:p>
            <a:r>
              <a:rPr lang="fr-FR"/>
              <a:t>37. Un membre d’un comité de santé et de sécurité ou un représentant en santé et en sécurité doit obtenir l’attestation de formation théorique prévue aux articles 31, 34 ou 35 du présent règlement, selon la dernière des échéances, soit dans les 120 jours de sa désignation, soit: 1° avant le 1er avril 2026, lorsqu’il a été désigné avant cette date dans un établissement dont le niveau prévu à l’annexe I est 4; 2° avant le 1er octobre 2026, lorsqu’il a été désigné avant cette date dans un établissement dont le niveau prévu à l’annexe I est 3; 3° avant le 1er avril 2027, lorsqu’il a été désigné avant cette date dans un établissement dont le niveau prévu à l’annexe I est 2; 4° avant le 1er octobre 2027, lorsqu’il a été désigné avant cette date dans un établissement dont le niveau prévu à l’annexe I est 1.</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24</a:t>
            </a:fld>
            <a:endParaRPr lang="fr-CA"/>
          </a:p>
        </p:txBody>
      </p:sp>
    </p:spTree>
    <p:extLst>
      <p:ext uri="{BB962C8B-B14F-4D97-AF65-F5344CB8AC3E}">
        <p14:creationId xmlns:p14="http://schemas.microsoft.com/office/powerpoint/2010/main" val="1416825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D601-2E19-FEF5-94BF-43EF774CC3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BDEFED-4D09-3D42-7D8D-954778AE76A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2728AC-4813-86A7-2DAC-801D6BC1D806}"/>
              </a:ext>
            </a:extLst>
          </p:cNvPr>
          <p:cNvSpPr>
            <a:spLocks noGrp="1"/>
          </p:cNvSpPr>
          <p:nvPr>
            <p:ph type="body" idx="1"/>
          </p:nvPr>
        </p:nvSpPr>
        <p:spPr/>
        <p:txBody>
          <a:bodyPr/>
          <a:lstStyle/>
          <a:p>
            <a:r>
              <a:rPr lang="fr-FR" b="1"/>
              <a:t>ANNIE</a:t>
            </a:r>
          </a:p>
          <a:p>
            <a:r>
              <a:rPr lang="fr-FR" b="1"/>
              <a:t>Règlement sur les frais d’inscription, de déplacement et de séjour des programmes de formation concernant les mécanismes de prévention et de participation en établissement</a:t>
            </a:r>
            <a:br>
              <a:rPr lang="fr-FR" b="1">
                <a:hlinkClick r:id="rId3"/>
              </a:rPr>
            </a:br>
            <a:endParaRPr lang="fr-FR" b="1">
              <a:hlinkClick r:id="rId3"/>
            </a:endParaRPr>
          </a:p>
          <a:p>
            <a:r>
              <a:rPr lang="fr-FR" b="1">
                <a:hlinkClick r:id="rId3"/>
              </a:rPr>
              <a:t>3.</a:t>
            </a:r>
            <a:r>
              <a:rPr lang="fr-FR"/>
              <a:t> Les indemnités accordées à une personne lorsque son programme de formation ou une partie de ce programme n’est pas suivi en ligne et exige sa présence à un lieu de formation qui se situe à l’extérieur du lieu de travail habituel sont les suivantes:</a:t>
            </a:r>
          </a:p>
          <a:p>
            <a:r>
              <a:rPr lang="fr-FR"/>
              <a:t>1°  0,635 $ par km pour les frais de transport selon la distance routière la plus courte entre le domicile de la personne et le lieu de formation pour chaque jour où un déplacement est requis entre ces lieux pour participer à la formation;</a:t>
            </a:r>
          </a:p>
          <a:p>
            <a:r>
              <a:rPr lang="fr-FR"/>
              <a:t>2°  65,40 $ par jour de formation pour les frais de repas, sauf pour les formations d’une durée de 3 heures et demie, auquel cas ce montant est réduit de moitié;</a:t>
            </a:r>
          </a:p>
          <a:p>
            <a:r>
              <a:rPr lang="fr-FR"/>
              <a:t>3°  15 $ par jour de formation pour les frais de stationnement.</a:t>
            </a:r>
          </a:p>
          <a:p>
            <a:r>
              <a:rPr lang="fr-FR"/>
              <a:t>Les indemnités prévues au premier alinéa sont également accordées à une personne qui doit participer à une formation en ligne à l’extérieur de son lieu de travail habituel ou de son domicile lorsqu’elle a participé à la formation dispensée la plus près de son domicile et lorsqu’elle satisfait à l’une des conditions suivantes:</a:t>
            </a:r>
          </a:p>
          <a:p>
            <a:r>
              <a:rPr lang="fr-FR"/>
              <a:t>1°  elle n’a pas accès à l’équipement requis pour participer à la formation ou à Internet;</a:t>
            </a:r>
          </a:p>
          <a:p>
            <a:r>
              <a:rPr lang="fr-FR"/>
              <a:t>2°  aucun local adéquat n’est disponible pour elle;</a:t>
            </a:r>
          </a:p>
          <a:p>
            <a:r>
              <a:rPr lang="fr-FR"/>
              <a:t>3°  elle n’a pas les connaissances requises pour utiliser les outils technologiques nécessaires pour participer à la formation.</a:t>
            </a:r>
          </a:p>
        </p:txBody>
      </p:sp>
      <p:sp>
        <p:nvSpPr>
          <p:cNvPr id="4" name="Espace réservé du numéro de diapositive 3">
            <a:extLst>
              <a:ext uri="{FF2B5EF4-FFF2-40B4-BE49-F238E27FC236}">
                <a16:creationId xmlns:a16="http://schemas.microsoft.com/office/drawing/2014/main" id="{FEAB252B-711B-F578-9B49-B1ECB6D043FA}"/>
              </a:ext>
            </a:extLst>
          </p:cNvPr>
          <p:cNvSpPr>
            <a:spLocks noGrp="1"/>
          </p:cNvSpPr>
          <p:nvPr>
            <p:ph type="sldNum" sz="quarter" idx="5"/>
          </p:nvPr>
        </p:nvSpPr>
        <p:spPr/>
        <p:txBody>
          <a:bodyPr/>
          <a:lstStyle/>
          <a:p>
            <a:fld id="{EEB0AA57-BAFA-4476-A029-2363BD89762B}" type="slidenum">
              <a:rPr lang="fr-CA" smtClean="0"/>
              <a:t>25</a:t>
            </a:fld>
            <a:endParaRPr lang="fr-CA"/>
          </a:p>
        </p:txBody>
      </p:sp>
    </p:spTree>
    <p:extLst>
      <p:ext uri="{BB962C8B-B14F-4D97-AF65-F5344CB8AC3E}">
        <p14:creationId xmlns:p14="http://schemas.microsoft.com/office/powerpoint/2010/main" val="713429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2F73-A999-D8A8-140C-CADE15E192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628E533-CF4D-BA3D-C198-BC00D627CD5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9062787-9837-32A6-9C2F-ACE5D1FE17CF}"/>
              </a:ext>
            </a:extLst>
          </p:cNvPr>
          <p:cNvSpPr>
            <a:spLocks noGrp="1"/>
          </p:cNvSpPr>
          <p:nvPr>
            <p:ph type="body" idx="1"/>
          </p:nvPr>
        </p:nvSpPr>
        <p:spPr/>
        <p:txBody>
          <a:bodyPr/>
          <a:lstStyle/>
          <a:p>
            <a:r>
              <a:rPr lang="fr-FR"/>
              <a:t>ANNIE</a:t>
            </a:r>
          </a:p>
          <a:p>
            <a:r>
              <a:rPr lang="fr-FR"/>
              <a:t>GAZETTE OFFICIELLE DU QUÉBEC, 8 octobre 2025, 157e année, no 41 </a:t>
            </a:r>
          </a:p>
          <a:p>
            <a:r>
              <a:rPr lang="fr-FR"/>
              <a:t>Règlement modifiant le Règlement sur les mécanismes de prévention et de participation en établissement Loi sur la santé et la sécurité du travail (chapitre S-2.1, a. 223, 1er al., par. 24.1°). Loi modernisant le régime de santé et de sécurité  du travail (2021, chapitre 27, a. 232, par 10°). 1. L’article 39 du Règlement sur les mécanismes de prévention et de participation en établissement, approuvé par le décret 1155-2025 du 3 septembre 2025, est modifié : 1° par le remplacement, dans le paragraphe 1°, de  « 1er avril » par « 1er octobre »; 2° par le remplacement, dans le paragraphe 2°, de  « 1er octobre 2026 » par « 1er avril 2027 »; 3° par le remplacement, dans le paragraphe 3°, de  « 1er avril » par « 1er octobre »; 4° par le remplacement, dans le paragraphe 4°, de  « 1er octobre 2027 » par « 1er avril 2028 ». 2. Le présent règlement entre en vigueur le quinzième jour qui suit la date de sa publication à la Gazette officielle du Québec.</a:t>
            </a:r>
          </a:p>
          <a:p>
            <a:endParaRPr lang="fr-FR"/>
          </a:p>
          <a:p>
            <a:r>
              <a:rPr lang="fr-FR"/>
              <a:t>PL101 – mesure transitoire</a:t>
            </a:r>
          </a:p>
          <a:p>
            <a:endParaRPr lang="fr-FR"/>
          </a:p>
          <a:p>
            <a:r>
              <a:rPr lang="fr-FR"/>
              <a:t>73. </a:t>
            </a:r>
            <a:r>
              <a:rPr lang="fr-FR" b="1"/>
              <a:t>Un membre d’un comité de santé et de sécurité ou un représentant en santé et en sécurité d’un établissement auquel s’applique le chapitre XVI.1 </a:t>
            </a:r>
            <a:r>
              <a:rPr lang="fr-FR"/>
              <a:t>de la Loi sur la santé et la sécurité du travail (chapitre S-2.1), édicté par l’article 46 de la présente loi, doit participer au programme de formation prévu au paragraphe 5° de l’article 335.3 ou au paragraphe 3° de l’article 335.4 de la Loi sur la santé et la sécurité du travail, édictés par l’article 46 de la présente loi, selon la dernière des échéances</a:t>
            </a:r>
            <a:r>
              <a:rPr lang="fr-FR" b="1"/>
              <a:t>, soit dans les 120 jours de sa désignation, soit avant le 1er octobre 2026, lorsqu’il a été désigné avant cette date.</a:t>
            </a:r>
          </a:p>
        </p:txBody>
      </p:sp>
      <p:sp>
        <p:nvSpPr>
          <p:cNvPr id="4" name="Espace réservé du numéro de diapositive 3">
            <a:extLst>
              <a:ext uri="{FF2B5EF4-FFF2-40B4-BE49-F238E27FC236}">
                <a16:creationId xmlns:a16="http://schemas.microsoft.com/office/drawing/2014/main" id="{2979A46F-94DC-EBD8-8B2E-B361936FD73C}"/>
              </a:ext>
            </a:extLst>
          </p:cNvPr>
          <p:cNvSpPr>
            <a:spLocks noGrp="1"/>
          </p:cNvSpPr>
          <p:nvPr>
            <p:ph type="sldNum" sz="quarter" idx="5"/>
          </p:nvPr>
        </p:nvSpPr>
        <p:spPr/>
        <p:txBody>
          <a:bodyPr/>
          <a:lstStyle/>
          <a:p>
            <a:fld id="{EEB0AA57-BAFA-4476-A029-2363BD89762B}" type="slidenum">
              <a:rPr lang="fr-CA" smtClean="0"/>
              <a:t>26</a:t>
            </a:fld>
            <a:endParaRPr lang="fr-CA"/>
          </a:p>
        </p:txBody>
      </p:sp>
    </p:spTree>
    <p:extLst>
      <p:ext uri="{BB962C8B-B14F-4D97-AF65-F5344CB8AC3E}">
        <p14:creationId xmlns:p14="http://schemas.microsoft.com/office/powerpoint/2010/main" val="1655535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76E73-9070-F88D-EA00-33D80E3D7E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C79D222-D51D-75F7-A567-EAF0A08996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508B7F-58E7-5D88-6C28-C4DC1B614584}"/>
              </a:ext>
            </a:extLst>
          </p:cNvPr>
          <p:cNvSpPr>
            <a:spLocks noGrp="1"/>
          </p:cNvSpPr>
          <p:nvPr>
            <p:ph type="body" idx="1"/>
          </p:nvPr>
        </p:nvSpPr>
        <p:spPr/>
        <p:txBody>
          <a:bodyPr/>
          <a:lstStyle/>
          <a:p>
            <a:r>
              <a:rPr lang="fr-FR" b="1"/>
              <a:t>ANNIE</a:t>
            </a:r>
          </a:p>
          <a:p>
            <a:r>
              <a:rPr lang="fr-FR" b="1"/>
              <a:t>Période visée : à compter du 1er octobre 2027</a:t>
            </a:r>
          </a:p>
          <a:p>
            <a:endParaRPr lang="fr-FR" b="1"/>
          </a:p>
          <a:p>
            <a:r>
              <a:rPr lang="fr-FR"/>
              <a:t>Sous réserve de recevoir une accréditation de la CNESST et de rencontrer les critères suivants, les</a:t>
            </a:r>
          </a:p>
          <a:p>
            <a:r>
              <a:rPr lang="fr-FR"/>
              <a:t>organisations pourront diffuser la formation en présentiel :</a:t>
            </a:r>
          </a:p>
          <a:p>
            <a:r>
              <a:rPr lang="fr-FR"/>
              <a:t>· Signifier leur intérêt avant la date indiquée par la CNESST ;</a:t>
            </a:r>
          </a:p>
          <a:p>
            <a:r>
              <a:rPr lang="fr-FR"/>
              <a:t>· La formation se donne assez près du travailleur pour ne pas nécessiter de nuitée ;</a:t>
            </a:r>
          </a:p>
          <a:p>
            <a:r>
              <a:rPr lang="fr-FR"/>
              <a:t>· Prendre en charge la logistique (inscription, convocation, locaux, remboursement des frais,</a:t>
            </a:r>
          </a:p>
          <a:p>
            <a:r>
              <a:rPr lang="fr-FR"/>
              <a:t>attestation, etc.) et fournir les détails exigés par la CNESST.</a:t>
            </a:r>
          </a:p>
          <a:p>
            <a:endParaRPr lang="fr-CA"/>
          </a:p>
          <a:p>
            <a:r>
              <a:rPr lang="fr-FR"/>
              <a:t>o Membre travailleur du CSS choisit l’une des options suivantes :</a:t>
            </a:r>
          </a:p>
          <a:p>
            <a:r>
              <a:rPr lang="fr-FR"/>
              <a:t> Syndicat (si les personnes sont syndiquées)</a:t>
            </a:r>
          </a:p>
          <a:p>
            <a:r>
              <a:rPr lang="fr-CA"/>
              <a:t> ASP</a:t>
            </a:r>
          </a:p>
          <a:p>
            <a:r>
              <a:rPr lang="fr-CA"/>
              <a:t> Québec en réseau</a:t>
            </a:r>
          </a:p>
          <a:p>
            <a:r>
              <a:rPr lang="fr-FR"/>
              <a:t> Associations qui représentent des travailleurs non syndiqués (ex. Au bas de</a:t>
            </a:r>
          </a:p>
          <a:p>
            <a:r>
              <a:rPr lang="fr-CA"/>
              <a:t>l’échelle, UTTAM, RATTMAQ)</a:t>
            </a:r>
          </a:p>
          <a:p>
            <a:r>
              <a:rPr lang="fr-FR"/>
              <a:t>o Membre employeur du CSS choisit l’une des options suivantes :</a:t>
            </a:r>
          </a:p>
          <a:p>
            <a:r>
              <a:rPr lang="fr-CA"/>
              <a:t> ASP</a:t>
            </a:r>
          </a:p>
          <a:p>
            <a:r>
              <a:rPr lang="fr-CA"/>
              <a:t> Québec en réseau</a:t>
            </a:r>
          </a:p>
          <a:p>
            <a:r>
              <a:rPr lang="fr-FR"/>
              <a:t> Gestionnaires de mutuelles de prévention</a:t>
            </a:r>
          </a:p>
          <a:p>
            <a:r>
              <a:rPr lang="fr-CA"/>
              <a:t> Consultants</a:t>
            </a:r>
          </a:p>
          <a:p>
            <a:r>
              <a:rPr lang="fr-CA"/>
              <a:t> Formateurs internes</a:t>
            </a:r>
          </a:p>
          <a:p>
            <a:r>
              <a:rPr lang="fr-FR"/>
              <a:t> Associations patronales qui reçoivent une subvention PAFISST</a:t>
            </a:r>
          </a:p>
          <a:p>
            <a:r>
              <a:rPr lang="fr-FR"/>
              <a:t>o S’il y a entente entre les membres du CSS l’une des options précédentes.</a:t>
            </a:r>
            <a:endParaRPr lang="fr-CA"/>
          </a:p>
        </p:txBody>
      </p:sp>
      <p:sp>
        <p:nvSpPr>
          <p:cNvPr id="4" name="Espace réservé du numéro de diapositive 3">
            <a:extLst>
              <a:ext uri="{FF2B5EF4-FFF2-40B4-BE49-F238E27FC236}">
                <a16:creationId xmlns:a16="http://schemas.microsoft.com/office/drawing/2014/main" id="{9F60A9F2-D604-92D9-26BA-C679F12CEE67}"/>
              </a:ext>
            </a:extLst>
          </p:cNvPr>
          <p:cNvSpPr>
            <a:spLocks noGrp="1"/>
          </p:cNvSpPr>
          <p:nvPr>
            <p:ph type="sldNum" sz="quarter" idx="5"/>
          </p:nvPr>
        </p:nvSpPr>
        <p:spPr/>
        <p:txBody>
          <a:bodyPr/>
          <a:lstStyle/>
          <a:p>
            <a:fld id="{EEB0AA57-BAFA-4476-A029-2363BD89762B}" type="slidenum">
              <a:rPr lang="fr-CA" smtClean="0"/>
              <a:t>27</a:t>
            </a:fld>
            <a:endParaRPr lang="fr-CA"/>
          </a:p>
        </p:txBody>
      </p:sp>
    </p:spTree>
    <p:extLst>
      <p:ext uri="{BB962C8B-B14F-4D97-AF65-F5344CB8AC3E}">
        <p14:creationId xmlns:p14="http://schemas.microsoft.com/office/powerpoint/2010/main" val="17855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9D32-749E-DCC4-037F-60F3A8B9AE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6E248D-EC3F-1EFD-1000-A3B86D24F4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60997E4-C001-C9AB-ECE1-2799D2E76B37}"/>
              </a:ext>
            </a:extLst>
          </p:cNvPr>
          <p:cNvSpPr>
            <a:spLocks noGrp="1"/>
          </p:cNvSpPr>
          <p:nvPr>
            <p:ph type="body" idx="1"/>
          </p:nvPr>
        </p:nvSpPr>
        <p:spPr/>
        <p:txBody>
          <a:bodyPr/>
          <a:lstStyle/>
          <a:p>
            <a:endParaRPr lang="fr-CA"/>
          </a:p>
          <a:p>
            <a:r>
              <a:rPr lang="fr-CA"/>
              <a:t>ANNIE</a:t>
            </a:r>
          </a:p>
        </p:txBody>
      </p:sp>
      <p:sp>
        <p:nvSpPr>
          <p:cNvPr id="4" name="Espace réservé du numéro de diapositive 3">
            <a:extLst>
              <a:ext uri="{FF2B5EF4-FFF2-40B4-BE49-F238E27FC236}">
                <a16:creationId xmlns:a16="http://schemas.microsoft.com/office/drawing/2014/main" id="{ED202116-891D-CBEE-90D7-F7443F5824F7}"/>
              </a:ext>
            </a:extLst>
          </p:cNvPr>
          <p:cNvSpPr>
            <a:spLocks noGrp="1"/>
          </p:cNvSpPr>
          <p:nvPr>
            <p:ph type="sldNum" sz="quarter" idx="5"/>
          </p:nvPr>
        </p:nvSpPr>
        <p:spPr/>
        <p:txBody>
          <a:bodyPr/>
          <a:lstStyle/>
          <a:p>
            <a:fld id="{EEB0AA57-BAFA-4476-A029-2363BD89762B}" type="slidenum">
              <a:rPr lang="fr-CA" smtClean="0"/>
              <a:t>28</a:t>
            </a:fld>
            <a:endParaRPr lang="fr-CA"/>
          </a:p>
        </p:txBody>
      </p:sp>
    </p:spTree>
    <p:extLst>
      <p:ext uri="{BB962C8B-B14F-4D97-AF65-F5344CB8AC3E}">
        <p14:creationId xmlns:p14="http://schemas.microsoft.com/office/powerpoint/2010/main" val="3625189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SOPHIE</a:t>
            </a:r>
          </a:p>
          <a:p>
            <a:r>
              <a:rPr lang="fr-FR"/>
              <a:t>CHAPITRE IV REPRÉSENTANT EN SANTÉ ET EN SÉCURITÉ SECTION I MODALITÉS DE DÉSIGATION </a:t>
            </a:r>
          </a:p>
          <a:p>
            <a:r>
              <a:rPr lang="fr-FR"/>
              <a:t>32. Lorsqu’il existe un comité de santé et de sécurité dans un établissement, le représentant en santé et en sécurité est désigné parmi les représentants des travailleurs au sein du comité.</a:t>
            </a:r>
          </a:p>
          <a:p>
            <a:r>
              <a:rPr lang="fr-FR"/>
              <a:t>33. ¸[…]</a:t>
            </a:r>
          </a:p>
          <a:p>
            <a:r>
              <a:rPr lang="fr-FR" sz="1800">
                <a:solidFill>
                  <a:srgbClr val="000000"/>
                </a:solidFill>
                <a:latin typeface="Arial" panose="020B0604020202020204" pitchFamily="34" charset="0"/>
              </a:rPr>
              <a:t>Si plusieurs représentants en santé et en sécurité sont désignés au sein d’un établissement ou au sein de plusieurs établissements, le temps minimal qu’ils peuvent consacrer ensemble à l’exercice de leurs fonctions est le même que celui prévu au premier alinéa pour un seul représentant. </a:t>
            </a:r>
          </a:p>
          <a:p>
            <a:r>
              <a:rPr lang="fr-FR" sz="1800">
                <a:solidFill>
                  <a:srgbClr val="CC3594"/>
                </a:solidFill>
                <a:latin typeface="Arial" panose="020B0604020202020204" pitchFamily="34" charset="0"/>
              </a:rPr>
              <a:t>Lorsqu’une disposition d’une convention au sens de l’article 1 de la Loi prévoit les heures qu’un représentant en santé et en sécurité peut consacrer à l’exercice des fonctions prévues à l’article 90 de la Loi, autres que celles visées aux paragraphes 2°, 6° et 7° du premier alinéa de cet article, les heures prévues au premier alinéa ne s’additionnent pas à celles prévues par la convention. </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29</a:t>
            </a:fld>
            <a:endParaRPr lang="fr-CA"/>
          </a:p>
        </p:txBody>
      </p:sp>
    </p:spTree>
    <p:extLst>
      <p:ext uri="{BB962C8B-B14F-4D97-AF65-F5344CB8AC3E}">
        <p14:creationId xmlns:p14="http://schemas.microsoft.com/office/powerpoint/2010/main" val="10333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Annie et LSST mis en vigueur dans son entèreté</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3</a:t>
            </a:fld>
            <a:endParaRPr lang="fr-CA"/>
          </a:p>
        </p:txBody>
      </p:sp>
    </p:spTree>
    <p:extLst>
      <p:ext uri="{BB962C8B-B14F-4D97-AF65-F5344CB8AC3E}">
        <p14:creationId xmlns:p14="http://schemas.microsoft.com/office/powerpoint/2010/main" val="2208334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EA7C-183B-2172-7BDD-28A44CC5F04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91CC4AC-FA72-E89F-3B80-3D1DB7A6CB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D29641-86B5-14DD-DC20-0C4E0BAA5EB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SOPHIE</a:t>
            </a:r>
          </a:p>
          <a:p>
            <a:r>
              <a:rPr lang="fr-CA">
                <a:solidFill>
                  <a:schemeClr val="dk1"/>
                </a:solidFill>
              </a:rPr>
              <a:t>Les fonctions du RSS:</a:t>
            </a:r>
          </a:p>
          <a:p>
            <a:r>
              <a:rPr lang="fr-FR"/>
              <a:t>1°  de faire l’inspection des lieux de travail;</a:t>
            </a:r>
          </a:p>
          <a:p>
            <a:r>
              <a:rPr lang="fr-FR"/>
              <a:t>2°  </a:t>
            </a:r>
            <a:r>
              <a:rPr lang="fr-FR" strike="sngStrike"/>
              <a:t>de recevoir copie des avis d’accidents et d’enquêter sur les événements qui ont causé ou auraient été susceptibles de causer un accident;</a:t>
            </a:r>
          </a:p>
          <a:p>
            <a:r>
              <a:rPr lang="fr-FR"/>
              <a:t>3°  d’identifier les situations qui peuvent être source de danger pour les travailleurs;</a:t>
            </a:r>
          </a:p>
          <a:p>
            <a:r>
              <a:rPr lang="fr-FR"/>
              <a:t>4°  de faire les recommandations qu’il juge opportunes, incluant celles concernant les risques psychosociaux liés au travail, au comité de santé et de sécurité ou, à défaut, aux travailleurs ou à leur association accréditée et à l’employeur;</a:t>
            </a:r>
          </a:p>
          <a:p>
            <a:r>
              <a:rPr lang="fr-FR"/>
              <a:t>5</a:t>
            </a:r>
            <a:r>
              <a:rPr lang="fr-FR" strike="sngStrike"/>
              <a:t>°  d’assister les travailleurs dans l’exercice des droits qui leur sont reconnus par la présente loi et les règlements;</a:t>
            </a:r>
          </a:p>
          <a:p>
            <a:endParaRPr lang="fr-FR" strike="sngStrike"/>
          </a:p>
          <a:p>
            <a:r>
              <a:rPr lang="fr-CA"/>
              <a:t> Aussi: 88 et 88.1 LSST ne s’applique pas au régime particulier:</a:t>
            </a:r>
          </a:p>
          <a:p>
            <a:br>
              <a:rPr lang="fr-FR" b="1" strike="sngStrike">
                <a:hlinkClick r:id="rId3"/>
              </a:rPr>
            </a:br>
            <a:r>
              <a:rPr lang="fr-FR" b="1" strike="sngStrike">
                <a:hlinkClick r:id="rId3"/>
              </a:rPr>
              <a:t>88.</a:t>
            </a:r>
            <a:r>
              <a:rPr lang="fr-FR" strike="sngStrike"/>
              <a:t> Lorsqu’un établissement groupe moins de 20 travailleurs au cours de l’année, à l’exception d’un établissement couvert par un programme de prévention en application de l’article 58.1, au moins un représentant en santé et en sécurité doit être désigné parmi les travailleurs de cet établissement dans les cas et selon les conditions prévus par règlement.</a:t>
            </a:r>
          </a:p>
          <a:p>
            <a:r>
              <a:rPr lang="fr-FR" strike="sngStrike"/>
              <a:t>Aux fins de déterminer le nombre de travailleurs, doivent être considérés ceux dont les services sont loués ou prêtés à l’employeur.</a:t>
            </a:r>
          </a:p>
          <a:p>
            <a:r>
              <a:rPr lang="fr-FR" strike="sngStrike"/>
              <a:t>1979, c. 63, a. 88; 2021, c. 27, a. 161.</a:t>
            </a:r>
          </a:p>
          <a:p>
            <a:r>
              <a:rPr lang="fr-FR" b="1" strike="sngStrike">
                <a:hlinkClick r:id="rId4"/>
              </a:rPr>
              <a:t>88.1.</a:t>
            </a:r>
            <a:r>
              <a:rPr lang="fr-FR" strike="sngStrike"/>
              <a:t> Si la Commission le juge opportun pour protéger la santé ou assurer la sécurité et l’intégrité physique ou psychique des travailleurs, elle peut exiger qu’un représentant en santé et en sécurité soit désigné dans un établissement où il n’y pas de comité de santé et de sécurité.</a:t>
            </a:r>
          </a:p>
          <a:p>
            <a:r>
              <a:rPr lang="fr-FR" strike="sngStrike"/>
              <a:t>Les dispositions du présent chapitre s’appliquent à ce représentant.</a:t>
            </a:r>
          </a:p>
          <a:p>
            <a:endParaRPr lang="fr-CA"/>
          </a:p>
          <a:p>
            <a:br>
              <a:rPr lang="fr-FR" sz="1200" b="1" i="0" u="none" strike="noStrike" kern="1200">
                <a:solidFill>
                  <a:schemeClr val="tx1"/>
                </a:solidFill>
                <a:effectLst/>
                <a:latin typeface="+mn-lt"/>
                <a:ea typeface="+mn-ea"/>
                <a:cs typeface="+mn-cs"/>
                <a:hlinkClick r:id="rId5"/>
              </a:rPr>
            </a:br>
            <a:r>
              <a:rPr lang="fr-FR" sz="1200" b="1" i="0" u="none" strike="noStrike" kern="1200">
                <a:solidFill>
                  <a:schemeClr val="tx1"/>
                </a:solidFill>
                <a:effectLst/>
                <a:latin typeface="+mn-lt"/>
                <a:ea typeface="+mn-ea"/>
                <a:cs typeface="+mn-cs"/>
                <a:hlinkClick r:id="rId5"/>
              </a:rPr>
              <a:t>92.</a:t>
            </a:r>
            <a:r>
              <a:rPr lang="fr-FR" sz="1200" b="0" i="0" kern="1200">
                <a:solidFill>
                  <a:schemeClr val="tx1"/>
                </a:solidFill>
                <a:effectLst/>
                <a:latin typeface="+mn-lt"/>
                <a:ea typeface="+mn-ea"/>
                <a:cs typeface="+mn-cs"/>
              </a:rPr>
              <a:t> Le représentant en santé et en sécurité peut s’absenter de son travail le temps nécessaire pour exercer les fonctions visées dans les paragraphes 2°, 6° et 7° du premier alinéa de l’article 90.</a:t>
            </a:r>
          </a:p>
          <a:p>
            <a:r>
              <a:rPr lang="fr-FR" sz="1200" b="0" i="0" kern="1200">
                <a:solidFill>
                  <a:schemeClr val="tx1"/>
                </a:solidFill>
                <a:effectLst/>
                <a:latin typeface="+mn-lt"/>
                <a:ea typeface="+mn-ea"/>
                <a:cs typeface="+mn-cs"/>
              </a:rPr>
              <a:t>Le temps qu’il peut consacrer à l’exercice de ses autres fonctions est déterminé par entente entre les membres du comité de santé et de sécurité de l’établissement. À défaut d’entente, le temps minimal, dans les cas et selon les conditions prévus par règlement, s’applique.</a:t>
            </a:r>
          </a:p>
          <a:p>
            <a:r>
              <a:rPr lang="fr-FR" sz="1200" b="0" i="0" kern="1200">
                <a:solidFill>
                  <a:schemeClr val="tx1"/>
                </a:solidFill>
                <a:effectLst/>
                <a:latin typeface="+mn-lt"/>
                <a:ea typeface="+mn-ea"/>
                <a:cs typeface="+mn-cs"/>
              </a:rPr>
              <a:t>Dans le cas d’un représentant en santé et en sécurité désigné en vertu de l’article 88 ou 88.1, l’entente visée au deuxième alinéa est conclue entre ce représentant et son employeur.</a:t>
            </a:r>
          </a:p>
          <a:p>
            <a:endParaRPr lang="fr-CA"/>
          </a:p>
        </p:txBody>
      </p:sp>
      <p:sp>
        <p:nvSpPr>
          <p:cNvPr id="4" name="Espace réservé du numéro de diapositive 3">
            <a:extLst>
              <a:ext uri="{FF2B5EF4-FFF2-40B4-BE49-F238E27FC236}">
                <a16:creationId xmlns:a16="http://schemas.microsoft.com/office/drawing/2014/main" id="{E6912E4F-BFBE-A43F-B006-B3002E9DBFBC}"/>
              </a:ext>
            </a:extLst>
          </p:cNvPr>
          <p:cNvSpPr>
            <a:spLocks noGrp="1"/>
          </p:cNvSpPr>
          <p:nvPr>
            <p:ph type="sldNum" sz="quarter" idx="5"/>
          </p:nvPr>
        </p:nvSpPr>
        <p:spPr/>
        <p:txBody>
          <a:bodyPr/>
          <a:lstStyle/>
          <a:p>
            <a:fld id="{EEB0AA57-BAFA-4476-A029-2363BD89762B}" type="slidenum">
              <a:rPr lang="fr-CA" smtClean="0"/>
              <a:t>30</a:t>
            </a:fld>
            <a:endParaRPr lang="fr-CA"/>
          </a:p>
        </p:txBody>
      </p:sp>
    </p:spTree>
    <p:extLst>
      <p:ext uri="{BB962C8B-B14F-4D97-AF65-F5344CB8AC3E}">
        <p14:creationId xmlns:p14="http://schemas.microsoft.com/office/powerpoint/2010/main" val="2354518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F6B56-32F7-BDDF-D912-72F18F3E86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CCB0CF3-D110-BB2F-D1B7-AE12B6D898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95430F-7BDD-4BB4-973E-046ACAD1CD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SOPHIE</a:t>
            </a:r>
          </a:p>
          <a:p>
            <a:r>
              <a:rPr lang="fr-CA">
                <a:solidFill>
                  <a:schemeClr val="dk1"/>
                </a:solidFill>
              </a:rPr>
              <a:t>Les fonctions du RSS:</a:t>
            </a:r>
          </a:p>
          <a:p>
            <a:r>
              <a:rPr lang="fr-FR"/>
              <a:t>6°  </a:t>
            </a:r>
            <a:r>
              <a:rPr lang="fr-FR" strike="sngStrike"/>
              <a:t>d’accompagner l’inspecteur à l’occasion des visites d’inspection;</a:t>
            </a:r>
          </a:p>
          <a:p>
            <a:r>
              <a:rPr lang="fr-FR"/>
              <a:t>7°  d’intervenir dans les cas où le travailleur exerce son droit de refus;</a:t>
            </a:r>
          </a:p>
          <a:p>
            <a:r>
              <a:rPr lang="fr-FR"/>
              <a:t>8°  de porter plainte à la Commission;</a:t>
            </a:r>
          </a:p>
          <a:p>
            <a:r>
              <a:rPr lang="fr-FR"/>
              <a:t>9° </a:t>
            </a:r>
            <a:r>
              <a:rPr lang="fr-FR" strike="sngStrike"/>
              <a:t>de participer à l’identification et à l’analyse des risques pouvant affecter la santé et la sécurité des travailleurs de l’établissement et à l’identification des contaminants et des matières dangereuses présents sur les lieux de travail.</a:t>
            </a:r>
          </a:p>
          <a:p>
            <a:endParaRPr lang="fr-FR" strike="sngStrike"/>
          </a:p>
          <a:p>
            <a:r>
              <a:rPr lang="fr-FR" strike="sngStrike"/>
              <a:t>Lorsqu’il existe un comité de santé et de sécurité dans un établissement, les fonctions prévues aux paragraphes 2° et 9° du premier alinéa sont dévolus aux membres de ce comité.</a:t>
            </a:r>
          </a:p>
          <a:p>
            <a:endParaRPr lang="fr-CA"/>
          </a:p>
        </p:txBody>
      </p:sp>
      <p:sp>
        <p:nvSpPr>
          <p:cNvPr id="4" name="Espace réservé du numéro de diapositive 3">
            <a:extLst>
              <a:ext uri="{FF2B5EF4-FFF2-40B4-BE49-F238E27FC236}">
                <a16:creationId xmlns:a16="http://schemas.microsoft.com/office/drawing/2014/main" id="{59B4F966-92B0-91E4-A517-EB6F243B2963}"/>
              </a:ext>
            </a:extLst>
          </p:cNvPr>
          <p:cNvSpPr>
            <a:spLocks noGrp="1"/>
          </p:cNvSpPr>
          <p:nvPr>
            <p:ph type="sldNum" sz="quarter" idx="5"/>
          </p:nvPr>
        </p:nvSpPr>
        <p:spPr/>
        <p:txBody>
          <a:bodyPr/>
          <a:lstStyle/>
          <a:p>
            <a:fld id="{EEB0AA57-BAFA-4476-A029-2363BD89762B}" type="slidenum">
              <a:rPr lang="fr-CA" smtClean="0"/>
              <a:t>31</a:t>
            </a:fld>
            <a:endParaRPr lang="fr-CA"/>
          </a:p>
        </p:txBody>
      </p:sp>
    </p:spTree>
    <p:extLst>
      <p:ext uri="{BB962C8B-B14F-4D97-AF65-F5344CB8AC3E}">
        <p14:creationId xmlns:p14="http://schemas.microsoft.com/office/powerpoint/2010/main" val="2298510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E06AA-BA73-A1A5-83A0-9DB2F44C14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918C1F-D23E-2744-98AC-6D89E56094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3EB0BF5-D720-493C-02DA-56964C54B22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SOPHIE</a:t>
            </a:r>
          </a:p>
          <a:p>
            <a:r>
              <a:rPr lang="fr-CA">
                <a:solidFill>
                  <a:schemeClr val="dk1"/>
                </a:solidFill>
              </a:rPr>
              <a:t>Les fonctions du RSS:</a:t>
            </a:r>
          </a:p>
          <a:p>
            <a:r>
              <a:rPr lang="fr-FR"/>
              <a:t>6°  </a:t>
            </a:r>
            <a:r>
              <a:rPr lang="fr-FR" strike="sngStrike"/>
              <a:t>d’accompagner l’inspecteur à l’occasion des visites d’inspection;</a:t>
            </a:r>
          </a:p>
          <a:p>
            <a:r>
              <a:rPr lang="fr-FR"/>
              <a:t>7°  d’intervenir dans les cas où le travailleur exerce son droit de refus;</a:t>
            </a:r>
          </a:p>
          <a:p>
            <a:r>
              <a:rPr lang="fr-FR"/>
              <a:t>8°  de porter plainte à la Commission;</a:t>
            </a:r>
          </a:p>
          <a:p>
            <a:r>
              <a:rPr lang="fr-FR"/>
              <a:t>9° </a:t>
            </a:r>
            <a:r>
              <a:rPr lang="fr-FR" strike="sngStrike"/>
              <a:t>de participer à l’identification et à l’analyse des risques pouvant affecter la santé et la sécurité des travailleurs de l’établissement et à l’identification des contaminants et des matières dangereuses présents sur les lieux de travail.</a:t>
            </a:r>
          </a:p>
          <a:p>
            <a:endParaRPr lang="fr-FR" strike="sngStrike"/>
          </a:p>
          <a:p>
            <a:r>
              <a:rPr lang="fr-FR" strike="sngStrike"/>
              <a:t>Lorsqu’il existe un comité de santé et de sécurité dans un établissement, les fonctions prévues aux paragraphes 2° et 9° du premier alinéa sont dévolus aux membres de ce comité.</a:t>
            </a:r>
          </a:p>
          <a:p>
            <a:endParaRPr lang="fr-CA"/>
          </a:p>
        </p:txBody>
      </p:sp>
      <p:sp>
        <p:nvSpPr>
          <p:cNvPr id="4" name="Espace réservé du numéro de diapositive 3">
            <a:extLst>
              <a:ext uri="{FF2B5EF4-FFF2-40B4-BE49-F238E27FC236}">
                <a16:creationId xmlns:a16="http://schemas.microsoft.com/office/drawing/2014/main" id="{9BC16FB0-245A-4E4F-898B-116F4BC4AD21}"/>
              </a:ext>
            </a:extLst>
          </p:cNvPr>
          <p:cNvSpPr>
            <a:spLocks noGrp="1"/>
          </p:cNvSpPr>
          <p:nvPr>
            <p:ph type="sldNum" sz="quarter" idx="5"/>
          </p:nvPr>
        </p:nvSpPr>
        <p:spPr/>
        <p:txBody>
          <a:bodyPr/>
          <a:lstStyle/>
          <a:p>
            <a:fld id="{EEB0AA57-BAFA-4476-A029-2363BD89762B}" type="slidenum">
              <a:rPr lang="fr-CA" smtClean="0"/>
              <a:t>32</a:t>
            </a:fld>
            <a:endParaRPr lang="fr-CA"/>
          </a:p>
        </p:txBody>
      </p:sp>
    </p:spTree>
    <p:extLst>
      <p:ext uri="{BB962C8B-B14F-4D97-AF65-F5344CB8AC3E}">
        <p14:creationId xmlns:p14="http://schemas.microsoft.com/office/powerpoint/2010/main" val="3947818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SOPHIE</a:t>
            </a:r>
          </a:p>
          <a:p>
            <a:r>
              <a:rPr lang="fr-FR"/>
              <a:t>SECTION II TEMPS MINIMAL POUR L’EXERCICE DES FONCTIONS 33. À défaut d’entente entre les membres du comité de santé et de sécurité, conformément au deuxième alinéa de l’article 92 de la Loi, le temps minimal que le représentant en santé et en sécurité peut consacrer mensuellement à l’exercice de ses fonctions, autres que celles visées aux paragraphes 2°, 6° et 7° du premier alinéa de l’article 90 de la Loi, est, selon le nombre de travailleurs et le niveau de l’établissement prévu à l’annexe I, le suivant:</a:t>
            </a:r>
          </a:p>
          <a:p>
            <a:endParaRPr lang="fr-FR"/>
          </a:p>
          <a:p>
            <a:r>
              <a:rPr lang="fr-FR" sz="1800" b="1">
                <a:solidFill>
                  <a:srgbClr val="6C5600"/>
                </a:solidFill>
                <a:latin typeface="Arial" panose="020B0604020202020204" pitchFamily="34" charset="0"/>
              </a:rPr>
              <a:t>38. </a:t>
            </a:r>
            <a:r>
              <a:rPr lang="fr-FR" sz="1800">
                <a:solidFill>
                  <a:srgbClr val="6C5600"/>
                </a:solidFill>
                <a:latin typeface="Arial" panose="020B0604020202020204" pitchFamily="34" charset="0"/>
              </a:rPr>
              <a:t>Pour un établissement qui n’a pas de représentant à la prévention désigné conformément aux articles 87 ou 88 de la Loi </a:t>
            </a:r>
            <a:r>
              <a:rPr lang="fr-FR" sz="1800">
                <a:solidFill>
                  <a:srgbClr val="CC3594"/>
                </a:solidFill>
                <a:latin typeface="Arial" panose="020B0604020202020204" pitchFamily="34" charset="0"/>
              </a:rPr>
              <a:t>le 30 septembre 2025</a:t>
            </a:r>
            <a:r>
              <a:rPr lang="fr-FR" sz="1800">
                <a:solidFill>
                  <a:srgbClr val="6C5600"/>
                </a:solidFill>
                <a:latin typeface="Arial" panose="020B0604020202020204" pitchFamily="34" charset="0"/>
              </a:rPr>
              <a:t>, le temps minimal que le représentant en santé et en sécurité peut consacrer mensuellement à l’exercice de ses fonctions, autres que celles visées aux paragraphes 2°, 6° et 7° du premier alinéa de l’article 90 de la Loi, est</a:t>
            </a:r>
            <a:r>
              <a:rPr lang="fr-FR" sz="1800">
                <a:solidFill>
                  <a:srgbClr val="CC3594"/>
                </a:solidFill>
                <a:latin typeface="Arial" panose="020B0604020202020204" pitchFamily="34" charset="0"/>
              </a:rPr>
              <a:t>, pour la période du 1er octobre 2025 au 30 septembre 2026 : </a:t>
            </a:r>
            <a:endParaRPr lang="fr-FR" sz="1800">
              <a:solidFill>
                <a:srgbClr val="000000"/>
              </a:solidFill>
              <a:latin typeface="Arial" panose="020B0604020202020204" pitchFamily="34" charset="0"/>
            </a:endParaRPr>
          </a:p>
          <a:p>
            <a:r>
              <a:rPr lang="fr-FR" sz="1800">
                <a:solidFill>
                  <a:srgbClr val="CC3594"/>
                </a:solidFill>
                <a:latin typeface="Arial" panose="020B0604020202020204" pitchFamily="34" charset="0"/>
              </a:rPr>
              <a:t>1° celui prévu à l’article 33 pour le niveau 2, lorsque le classement de l’établissement prévu à l’annexe I est de niveau 3; </a:t>
            </a:r>
            <a:endParaRPr lang="fr-FR" sz="1800">
              <a:solidFill>
                <a:srgbClr val="000000"/>
              </a:solidFill>
              <a:latin typeface="Arial" panose="020B0604020202020204" pitchFamily="34" charset="0"/>
            </a:endParaRPr>
          </a:p>
          <a:p>
            <a:r>
              <a:rPr lang="fr-FR" sz="1800">
                <a:solidFill>
                  <a:srgbClr val="CC3594"/>
                </a:solidFill>
                <a:latin typeface="Arial" panose="020B0604020202020204" pitchFamily="34" charset="0"/>
              </a:rPr>
              <a:t>2° </a:t>
            </a:r>
            <a:r>
              <a:rPr lang="fr-FR" sz="1800">
                <a:solidFill>
                  <a:srgbClr val="6C5600"/>
                </a:solidFill>
                <a:latin typeface="Arial" panose="020B0604020202020204" pitchFamily="34" charset="0"/>
              </a:rPr>
              <a:t>celui prévu à l’article 33 pour le niveau </a:t>
            </a:r>
            <a:r>
              <a:rPr lang="fr-FR" sz="1800">
                <a:solidFill>
                  <a:srgbClr val="CC3594"/>
                </a:solidFill>
                <a:latin typeface="Arial" panose="020B0604020202020204" pitchFamily="34" charset="0"/>
              </a:rPr>
              <a:t>3</a:t>
            </a:r>
            <a:r>
              <a:rPr lang="fr-FR" sz="1800">
                <a:solidFill>
                  <a:srgbClr val="6C5600"/>
                </a:solidFill>
                <a:latin typeface="Arial" panose="020B0604020202020204" pitchFamily="34" charset="0"/>
              </a:rPr>
              <a:t>, lorsque le classement de l’établissement prévu à l’annexe I est de niveau 4. </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33</a:t>
            </a:fld>
            <a:endParaRPr lang="fr-CA"/>
          </a:p>
        </p:txBody>
      </p:sp>
    </p:spTree>
    <p:extLst>
      <p:ext uri="{BB962C8B-B14F-4D97-AF65-F5344CB8AC3E}">
        <p14:creationId xmlns:p14="http://schemas.microsoft.com/office/powerpoint/2010/main" val="4242305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EFE86-C584-DB8B-840D-F501DB5E4F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4C3760-A9A2-01DD-049A-B494A4B90CC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C90DD5A-DAB7-FAA5-C0C3-71F5D3336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a:solidFill>
                  <a:srgbClr val="000000"/>
                </a:solidFill>
                <a:latin typeface="Arial" panose="020B0604020202020204" pitchFamily="34" charset="0"/>
              </a:rPr>
              <a:t>SOPHIE</a:t>
            </a:r>
          </a:p>
          <a:p>
            <a:endParaRPr lang="fr-CA"/>
          </a:p>
          <a:p>
            <a:r>
              <a:rPr lang="fr-FR"/>
              <a:t>4° à défaut d’entente entre les membres du comité de santé et de sécurité conformément à l’article 92, le temps minimal que le représentant en santé et en sécurité peut consacrer à l’exercice des fonctions prévues aux paragraphes 1°, 3°, 4° et 8° du premier alinéa de l’article 90 est, selon le nombre de travailleurs de l’établissement et pour chaque trimestre, le suivant :</a:t>
            </a:r>
          </a:p>
          <a:p>
            <a:r>
              <a:rPr lang="fr-FR" i="1"/>
              <a:t>a</a:t>
            </a:r>
            <a:r>
              <a:rPr lang="fr-FR"/>
              <a:t>) de 20 à 50 travailleurs : 9 heures et 45 minutes;</a:t>
            </a:r>
          </a:p>
          <a:p>
            <a:r>
              <a:rPr lang="fr-FR" i="1"/>
              <a:t>b</a:t>
            </a:r>
            <a:r>
              <a:rPr lang="fr-FR"/>
              <a:t>) de 51 à 100 travailleurs : 19 heures et 30 minutes;</a:t>
            </a:r>
          </a:p>
          <a:p>
            <a:r>
              <a:rPr lang="fr-FR" i="1"/>
              <a:t>c</a:t>
            </a:r>
            <a:r>
              <a:rPr lang="fr-FR"/>
              <a:t>) de 101 à 200 travailleurs : 32 heures et 30 minutes;</a:t>
            </a:r>
          </a:p>
          <a:p>
            <a:r>
              <a:rPr lang="fr-FR" i="1"/>
              <a:t>d</a:t>
            </a:r>
            <a:r>
              <a:rPr lang="fr-FR"/>
              <a:t>) de 201 à 300 travailleurs : 48 heures et 45 minutes;</a:t>
            </a:r>
          </a:p>
          <a:p>
            <a:r>
              <a:rPr lang="fr-FR" i="1"/>
              <a:t>e</a:t>
            </a:r>
            <a:r>
              <a:rPr lang="fr-FR"/>
              <a:t>) de 301 à 400 travailleurs : 58 heures et 30 minutes;</a:t>
            </a:r>
          </a:p>
          <a:p>
            <a:r>
              <a:rPr lang="fr-FR" i="1"/>
              <a:t>f</a:t>
            </a:r>
            <a:r>
              <a:rPr lang="fr-FR"/>
              <a:t>) de 401 à 500 travailleurs : 68 heures et 15 minutes;</a:t>
            </a:r>
          </a:p>
          <a:p>
            <a:r>
              <a:rPr lang="fr-FR" i="1"/>
              <a:t>g</a:t>
            </a:r>
            <a:r>
              <a:rPr lang="fr-FR"/>
              <a:t>) plus de 500 travailleurs : 68 heures et 15 minutes auxquelles s’ajoutent 13 heures par tranche additionnelle de 100 travailleurs.</a:t>
            </a:r>
          </a:p>
        </p:txBody>
      </p:sp>
      <p:sp>
        <p:nvSpPr>
          <p:cNvPr id="4" name="Espace réservé du numéro de diapositive 3">
            <a:extLst>
              <a:ext uri="{FF2B5EF4-FFF2-40B4-BE49-F238E27FC236}">
                <a16:creationId xmlns:a16="http://schemas.microsoft.com/office/drawing/2014/main" id="{2317DF13-BD44-9708-3686-3C508FECD92E}"/>
              </a:ext>
            </a:extLst>
          </p:cNvPr>
          <p:cNvSpPr>
            <a:spLocks noGrp="1"/>
          </p:cNvSpPr>
          <p:nvPr>
            <p:ph type="sldNum" sz="quarter" idx="5"/>
          </p:nvPr>
        </p:nvSpPr>
        <p:spPr/>
        <p:txBody>
          <a:bodyPr/>
          <a:lstStyle/>
          <a:p>
            <a:fld id="{EEB0AA57-BAFA-4476-A029-2363BD89762B}" type="slidenum">
              <a:rPr lang="fr-CA" smtClean="0"/>
              <a:t>34</a:t>
            </a:fld>
            <a:endParaRPr lang="fr-CA"/>
          </a:p>
        </p:txBody>
      </p:sp>
    </p:spTree>
    <p:extLst>
      <p:ext uri="{BB962C8B-B14F-4D97-AF65-F5344CB8AC3E}">
        <p14:creationId xmlns:p14="http://schemas.microsoft.com/office/powerpoint/2010/main" val="2300261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b="1">
                <a:solidFill>
                  <a:srgbClr val="000000"/>
                </a:solidFill>
                <a:latin typeface="Arial" panose="020B0604020202020204" pitchFamily="34" charset="0"/>
              </a:rPr>
              <a:t>ANNIE</a:t>
            </a:r>
          </a:p>
          <a:p>
            <a:r>
              <a:rPr lang="fr-FR" sz="1800" b="1">
                <a:solidFill>
                  <a:srgbClr val="000000"/>
                </a:solidFill>
                <a:latin typeface="Arial" panose="020B0604020202020204" pitchFamily="34" charset="0"/>
              </a:rPr>
              <a:t>Pl59: 296. Les représentants à la prévention désignés avant l’entrée en vigueur de l’article 164 de la présente loi sont dispensés de l’obligation de participer aux programmes de formation prévus au premier alinéa de l’article 91 de la Loi sur la santé et la sécurité du travail, tel que modifié par l’article 164 de la présente loi.</a:t>
            </a:r>
          </a:p>
          <a:p>
            <a:r>
              <a:rPr lang="fr-FR" sz="1800" b="1">
                <a:solidFill>
                  <a:srgbClr val="000000"/>
                </a:solidFill>
                <a:latin typeface="Arial" panose="020B0604020202020204" pitchFamily="34" charset="0"/>
              </a:rPr>
              <a:t> Entrée en vigueur: 1</a:t>
            </a:r>
            <a:r>
              <a:rPr lang="fr-FR" sz="1800" b="1" baseline="30000">
                <a:solidFill>
                  <a:srgbClr val="000000"/>
                </a:solidFill>
                <a:latin typeface="Arial" panose="020B0604020202020204" pitchFamily="34" charset="0"/>
              </a:rPr>
              <a:t>er</a:t>
            </a:r>
            <a:r>
              <a:rPr lang="fr-FR" sz="1800" b="1">
                <a:solidFill>
                  <a:srgbClr val="000000"/>
                </a:solidFill>
                <a:latin typeface="Arial" panose="020B0604020202020204" pitchFamily="34" charset="0"/>
              </a:rPr>
              <a:t> octobre 2025</a:t>
            </a:r>
          </a:p>
          <a:p>
            <a:endParaRPr lang="fr-FR" sz="1800" b="1">
              <a:solidFill>
                <a:srgbClr val="000000"/>
              </a:solidFill>
              <a:latin typeface="Arial" panose="020B0604020202020204" pitchFamily="34" charset="0"/>
            </a:endParaRPr>
          </a:p>
          <a:p>
            <a:r>
              <a:rPr lang="fr-FR" sz="1800" b="1">
                <a:solidFill>
                  <a:srgbClr val="000000"/>
                </a:solidFill>
                <a:latin typeface="Arial" panose="020B0604020202020204" pitchFamily="34" charset="0"/>
              </a:rPr>
              <a:t>Donc théoriquement jamais accès cours au 2 ans? Position CNESST: pas obliger, mais on accès…</a:t>
            </a:r>
          </a:p>
          <a:p>
            <a:endParaRPr lang="fr-FR" sz="1800" b="1">
              <a:solidFill>
                <a:srgbClr val="000000"/>
              </a:solidFill>
              <a:latin typeface="Arial" panose="020B0604020202020204" pitchFamily="34" charset="0"/>
            </a:endParaRPr>
          </a:p>
          <a:p>
            <a:r>
              <a:rPr lang="fr-FR" sz="1800" b="1">
                <a:solidFill>
                  <a:srgbClr val="000000"/>
                </a:solidFill>
                <a:latin typeface="Arial" panose="020B0604020202020204" pitchFamily="34" charset="0"/>
              </a:rPr>
              <a:t>LSST: </a:t>
            </a:r>
            <a:br>
              <a:rPr lang="fr-FR" b="1">
                <a:hlinkClick r:id="rId3"/>
              </a:rPr>
            </a:br>
            <a:r>
              <a:rPr lang="fr-FR" b="1">
                <a:hlinkClick r:id="rId3"/>
              </a:rPr>
              <a:t>91.</a:t>
            </a:r>
            <a:r>
              <a:rPr lang="fr-FR"/>
              <a:t> Le représentant en santé et en sécurité doit, dans le délai prévu par règlement, participer aux programmes de formation dont le contenu et la durée sont déterminés par règlement.</a:t>
            </a:r>
          </a:p>
          <a:p>
            <a:r>
              <a:rPr lang="fr-FR"/>
              <a:t>Il peut s’absenter, sans perte de salaire, le temps nécessaire pour participer à ces programmes.</a:t>
            </a:r>
          </a:p>
          <a:p>
            <a:r>
              <a:rPr lang="fr-FR"/>
              <a:t>Les frais d’inscription, de déplacement et de séjour sont assumés par la Commission conformément aux règlements.</a:t>
            </a:r>
          </a:p>
          <a:p>
            <a:endParaRPr lang="fr-FR" sz="1800" b="1">
              <a:solidFill>
                <a:srgbClr val="000000"/>
              </a:solidFill>
              <a:latin typeface="Arial" panose="020B0604020202020204" pitchFamily="34" charset="0"/>
            </a:endParaRPr>
          </a:p>
          <a:p>
            <a:endParaRPr lang="fr-FR" sz="1800" b="1">
              <a:solidFill>
                <a:srgbClr val="000000"/>
              </a:solidFill>
              <a:latin typeface="Arial" panose="020B0604020202020204" pitchFamily="34" charset="0"/>
            </a:endParaRPr>
          </a:p>
          <a:p>
            <a:r>
              <a:rPr lang="fr-FR" sz="1800" b="1">
                <a:solidFill>
                  <a:srgbClr val="000000"/>
                </a:solidFill>
                <a:latin typeface="Arial" panose="020B0604020202020204" pitchFamily="34" charset="0"/>
              </a:rPr>
              <a:t>RMPPE: 34. </a:t>
            </a:r>
            <a:r>
              <a:rPr lang="fr-FR" sz="1800">
                <a:solidFill>
                  <a:srgbClr val="000000"/>
                </a:solidFill>
                <a:latin typeface="Arial" panose="020B0604020202020204" pitchFamily="34" charset="0"/>
              </a:rPr>
              <a:t>Le représentant en santé et en sécurité membre d’un comité de santé et de sécurité doit, dans les 120 jours suivant sa désignation, obtenir une attestation de formation théorique d’une durée minimale d’une journée délivrée par la Commission ou par une personne ou un organisme reconnu par elle. </a:t>
            </a:r>
          </a:p>
          <a:p>
            <a:r>
              <a:rPr lang="fr-FR" sz="1800">
                <a:solidFill>
                  <a:srgbClr val="000000"/>
                </a:solidFill>
                <a:latin typeface="Arial" panose="020B0604020202020204" pitchFamily="34" charset="0"/>
              </a:rPr>
              <a:t>La formation doit notamment porter sur les sujets suivants </a:t>
            </a:r>
            <a:r>
              <a:rPr lang="fr-FR" sz="1800">
                <a:solidFill>
                  <a:srgbClr val="6C5600"/>
                </a:solidFill>
                <a:latin typeface="Arial" panose="020B0604020202020204" pitchFamily="34" charset="0"/>
              </a:rPr>
              <a:t>:: </a:t>
            </a:r>
            <a:endParaRPr lang="fr-FR" sz="1800">
              <a:solidFill>
                <a:srgbClr val="000000"/>
              </a:solidFill>
              <a:latin typeface="Arial" panose="020B0604020202020204" pitchFamily="34" charset="0"/>
            </a:endParaRPr>
          </a:p>
          <a:p>
            <a:r>
              <a:rPr lang="fr-FR" sz="1800">
                <a:solidFill>
                  <a:srgbClr val="000000"/>
                </a:solidFill>
                <a:latin typeface="Arial" panose="020B0604020202020204" pitchFamily="34" charset="0"/>
              </a:rPr>
              <a:t>1° le rôle, les fonctions et les responsabilités du représentant en santé et en sécurité, incluant les recommandations qu’il doit faire au comité concernant les risques psychosociaux liés au travail et celles concernant les tâches qui ne devraient pas être effectuées par les travailleurs âgés de 16 ans et moins ainsi que l’identification des situations qui peuvent être sources de danger propres à ces travailleurs; </a:t>
            </a:r>
          </a:p>
          <a:p>
            <a:r>
              <a:rPr lang="fr-FR" sz="1800">
                <a:solidFill>
                  <a:srgbClr val="000000"/>
                </a:solidFill>
                <a:latin typeface="Arial" panose="020B0604020202020204" pitchFamily="34" charset="0"/>
              </a:rPr>
              <a:t>2° l’inspection des lieux de travail; </a:t>
            </a:r>
          </a:p>
          <a:p>
            <a:r>
              <a:rPr lang="fr-FR" sz="1800">
                <a:solidFill>
                  <a:srgbClr val="000000"/>
                </a:solidFill>
                <a:latin typeface="Arial" panose="020B0604020202020204" pitchFamily="34" charset="0"/>
              </a:rPr>
              <a:t>3° l’assistance aux travailleurs dans l’exercice des droits qui leur sont reconnus par la Loi et les règlements; </a:t>
            </a:r>
          </a:p>
          <a:p>
            <a:r>
              <a:rPr lang="fr-FR" sz="1800">
                <a:solidFill>
                  <a:srgbClr val="000000"/>
                </a:solidFill>
                <a:latin typeface="Arial" panose="020B0604020202020204" pitchFamily="34" charset="0"/>
              </a:rPr>
              <a:t>4° le rôle du représentant lors de la visite d’un inspecteur, dans l’identification et l’analyse des risques ainsi que dans l’enquête d’accidents et l’analyse des incidents rapportés; </a:t>
            </a:r>
          </a:p>
          <a:p>
            <a:r>
              <a:rPr lang="fr-FR" sz="1800">
                <a:solidFill>
                  <a:srgbClr val="000000"/>
                </a:solidFill>
                <a:latin typeface="Arial" panose="020B0604020202020204" pitchFamily="34" charset="0"/>
              </a:rPr>
              <a:t>5° l’intervention lors de l’exercice d’un droit de refus par un travailleur; </a:t>
            </a:r>
          </a:p>
          <a:p>
            <a:r>
              <a:rPr lang="fr-FR" sz="1800">
                <a:solidFill>
                  <a:srgbClr val="000000"/>
                </a:solidFill>
                <a:latin typeface="Arial" panose="020B0604020202020204" pitchFamily="34" charset="0"/>
              </a:rPr>
              <a:t>6° les plaintes à la Commission; </a:t>
            </a:r>
          </a:p>
          <a:p>
            <a:r>
              <a:rPr lang="fr-FR" sz="1800">
                <a:solidFill>
                  <a:srgbClr val="000000"/>
                </a:solidFill>
                <a:latin typeface="Arial" panose="020B0604020202020204" pitchFamily="34" charset="0"/>
              </a:rPr>
              <a:t>7° l’importance de la collaboration avec les autres membres du comité afin d’assurer l’efficacité des mécanismes de participation et la complémentarité des fonctions. </a:t>
            </a:r>
          </a:p>
          <a:p>
            <a:r>
              <a:rPr lang="fr-FR" sz="1800" b="1">
                <a:solidFill>
                  <a:srgbClr val="000000"/>
                </a:solidFill>
                <a:latin typeface="Arial" panose="020B0604020202020204" pitchFamily="34" charset="0"/>
              </a:rPr>
              <a:t>35. </a:t>
            </a:r>
            <a:r>
              <a:rPr lang="fr-FR" sz="1800">
                <a:solidFill>
                  <a:srgbClr val="000000"/>
                </a:solidFill>
                <a:latin typeface="Arial" panose="020B0604020202020204" pitchFamily="34" charset="0"/>
              </a:rPr>
              <a:t>Le représentant en santé et en sécurité qui n’est pas membre d’un comité de santé et de sécurité doit, dans les 120 jours suivant sa désignation, obtenir une attestation de formation théorique d’une durée minimale de 2 jours délivrée par la Commission ou par une personne ou un organisme reconnu par elle. </a:t>
            </a:r>
          </a:p>
          <a:p>
            <a:r>
              <a:rPr lang="fr-FR" sz="1800">
                <a:solidFill>
                  <a:srgbClr val="000000"/>
                </a:solidFill>
                <a:latin typeface="Arial" panose="020B0604020202020204" pitchFamily="34" charset="0"/>
              </a:rPr>
              <a:t>La formation doit notamment porter sur les sujets prévus aux paragraphes 1°, 5°, 7° et 9° du deuxième alinéa de l’article 31, aux paragraphes 2° à 6° du deuxième alinéa de l’article 34 ainsi que sur les sujets suivants : </a:t>
            </a:r>
          </a:p>
          <a:p>
            <a:r>
              <a:rPr lang="fr-FR" sz="1800">
                <a:solidFill>
                  <a:srgbClr val="000000"/>
                </a:solidFill>
                <a:latin typeface="Arial" panose="020B0604020202020204" pitchFamily="34" charset="0"/>
              </a:rPr>
              <a:t>1° le contenu d’un programme de prévention et d’un plan d’action; </a:t>
            </a:r>
          </a:p>
          <a:p>
            <a:r>
              <a:rPr lang="fr-FR" sz="1800">
                <a:solidFill>
                  <a:srgbClr val="000000"/>
                </a:solidFill>
                <a:latin typeface="Arial" panose="020B0604020202020204" pitchFamily="34" charset="0"/>
              </a:rPr>
              <a:t>2° le rôle, les fonctions et les responsabilités du représentant en santé et en sécurité, incluant les recommandations qu’il doit faire aux travailleurs ou à leur association accréditée et à l’employeur concernant les risques psychosociaux liés au travail et celles concernant les tâches qui ne devraient pas être effectuées par les travailleurs âgés de 16 ans et moins ainsi que l’identification des situations qui peuvent être sources de danger propres à ces travailleurs. </a:t>
            </a:r>
          </a:p>
          <a:p>
            <a:r>
              <a:rPr lang="fr-FR" sz="1800" b="1">
                <a:solidFill>
                  <a:srgbClr val="000000"/>
                </a:solidFill>
                <a:latin typeface="Arial" panose="020B0604020202020204" pitchFamily="34" charset="0"/>
              </a:rPr>
              <a:t>36. </a:t>
            </a:r>
            <a:r>
              <a:rPr lang="fr-FR" sz="1800" err="1">
                <a:solidFill>
                  <a:srgbClr val="6C5600"/>
                </a:solidFill>
                <a:latin typeface="Arial" panose="020B0604020202020204" pitchFamily="34" charset="0"/>
              </a:rPr>
              <a:t>ToutLe</a:t>
            </a:r>
            <a:r>
              <a:rPr lang="fr-FR" sz="1800">
                <a:solidFill>
                  <a:srgbClr val="6C5600"/>
                </a:solidFill>
                <a:latin typeface="Arial" panose="020B0604020202020204" pitchFamily="34" charset="0"/>
              </a:rPr>
              <a:t> </a:t>
            </a:r>
            <a:r>
              <a:rPr lang="fr-FR" sz="1800">
                <a:solidFill>
                  <a:srgbClr val="000000"/>
                </a:solidFill>
                <a:latin typeface="Arial" panose="020B0604020202020204" pitchFamily="34" charset="0"/>
              </a:rPr>
              <a:t>représentant en santé et en sécurité doit </a:t>
            </a:r>
            <a:r>
              <a:rPr lang="fr-FR" sz="1800">
                <a:solidFill>
                  <a:srgbClr val="6C5600"/>
                </a:solidFill>
                <a:latin typeface="Arial" panose="020B0604020202020204" pitchFamily="34" charset="0"/>
              </a:rPr>
              <a:t>également </a:t>
            </a:r>
            <a:r>
              <a:rPr lang="fr-FR" sz="1800">
                <a:solidFill>
                  <a:srgbClr val="000000"/>
                </a:solidFill>
                <a:latin typeface="Arial" panose="020B0604020202020204" pitchFamily="34" charset="0"/>
              </a:rPr>
              <a:t>obtenir, par période de référence de 2 ans débutant le 1er avril qui suit la date d’obtention de son attestation prévue aux articles 34 ou 35, une attestation de participation à un programme de formation délivrée par la Commission ou par une personne ou un organisme reconnu par elle. </a:t>
            </a:r>
          </a:p>
          <a:p>
            <a:r>
              <a:rPr lang="fr-FR" sz="1800">
                <a:solidFill>
                  <a:srgbClr val="000000"/>
                </a:solidFill>
                <a:latin typeface="Arial" panose="020B0604020202020204" pitchFamily="34" charset="0"/>
              </a:rPr>
              <a:t>Ce programme est d’une durée minimale de 7 heures et doit notamment porter sur les sujets suivants, en lien avec le milieu de travail : </a:t>
            </a:r>
          </a:p>
          <a:p>
            <a:r>
              <a:rPr lang="fr-FR" sz="1800">
                <a:solidFill>
                  <a:srgbClr val="000000"/>
                </a:solidFill>
                <a:latin typeface="Arial" panose="020B0604020202020204" pitchFamily="34" charset="0"/>
              </a:rPr>
              <a:t>1° un risque en particulier; </a:t>
            </a:r>
          </a:p>
          <a:p>
            <a:r>
              <a:rPr lang="fr-CA" sz="1800">
                <a:solidFill>
                  <a:srgbClr val="000000"/>
                </a:solidFill>
                <a:latin typeface="Arial" panose="020B0604020202020204" pitchFamily="34" charset="0"/>
              </a:rPr>
              <a:t>2° des risques émergents; </a:t>
            </a:r>
          </a:p>
          <a:p>
            <a:r>
              <a:rPr lang="fr-FR" sz="1800">
                <a:solidFill>
                  <a:srgbClr val="000000"/>
                </a:solidFill>
                <a:latin typeface="Arial" panose="020B0604020202020204" pitchFamily="34" charset="0"/>
              </a:rPr>
              <a:t>3° des modifications législatives ou réglementaires. </a:t>
            </a:r>
          </a:p>
          <a:p>
            <a:r>
              <a:rPr lang="fr-CA" sz="1800" b="1">
                <a:solidFill>
                  <a:srgbClr val="000000"/>
                </a:solidFill>
                <a:latin typeface="Arial" panose="020B0604020202020204" pitchFamily="34" charset="0"/>
              </a:rPr>
              <a:t>CHAPITRE V</a:t>
            </a:r>
            <a:r>
              <a:rPr lang="fr-CA" sz="1800" b="1">
                <a:solidFill>
                  <a:srgbClr val="6C5600"/>
                </a:solidFill>
                <a:latin typeface="Arial" panose="020B0604020202020204" pitchFamily="34" charset="0"/>
              </a:rPr>
              <a:t>II </a:t>
            </a:r>
          </a:p>
          <a:p>
            <a:endParaRPr lang="fr-CA" sz="1800" b="1">
              <a:solidFill>
                <a:srgbClr val="6C5600"/>
              </a:solidFill>
              <a:latin typeface="Arial" panose="020B0604020202020204" pitchFamily="34" charset="0"/>
            </a:endParaRPr>
          </a:p>
          <a:p>
            <a:r>
              <a:rPr lang="fr-FR"/>
              <a:t>° le représentant en santé et en sécurité doit, dans les 120 jours suivant sa désignation, participer à un programme de formation d’une durée d’une journée dont le contenu est déterminé par la Commission;</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35</a:t>
            </a:fld>
            <a:endParaRPr lang="fr-CA"/>
          </a:p>
        </p:txBody>
      </p:sp>
    </p:spTree>
    <p:extLst>
      <p:ext uri="{BB962C8B-B14F-4D97-AF65-F5344CB8AC3E}">
        <p14:creationId xmlns:p14="http://schemas.microsoft.com/office/powerpoint/2010/main" val="3952124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55D34-9627-EE24-CE3B-9E0F8A40A5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CAFEE8-1EAF-922E-4793-D35EB5D950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03D4D36-0CB2-F487-E53C-ACF6533DD7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t>
            </a:r>
            <a:r>
              <a:rPr lang="fr-FR" sz="1200" b="1">
                <a:solidFill>
                  <a:srgbClr val="000000"/>
                </a:solidFill>
                <a:latin typeface="Arial" panose="020B0604020202020204" pitchFamily="34" charset="0"/>
              </a:rPr>
              <a:t>ANNIE</a:t>
            </a:r>
          </a:p>
          <a:p>
            <a:r>
              <a:rPr lang="fr-FR"/>
              <a:t> Représentant en santé et sécurité (RSS) :</a:t>
            </a:r>
          </a:p>
          <a:p>
            <a:r>
              <a:rPr lang="fr-FR"/>
              <a:t>Sous réserve de recevoir une accréditation de la CNESST et de rencontrer les critères suivants, les</a:t>
            </a:r>
          </a:p>
          <a:p>
            <a:r>
              <a:rPr lang="fr-FR"/>
              <a:t>organisations pourront diffuser la formation en présentiel :</a:t>
            </a:r>
          </a:p>
          <a:p>
            <a:r>
              <a:rPr lang="fr-FR"/>
              <a:t>o Signifier leur intérêt avant la date indiquée par la CNESST, avec un engagement de donner</a:t>
            </a:r>
          </a:p>
          <a:p>
            <a:r>
              <a:rPr lang="fr-FR"/>
              <a:t>la formation tant en présentiel qu’en virtuel dans les délais prévus au RMPPE ;</a:t>
            </a:r>
          </a:p>
          <a:p>
            <a:r>
              <a:rPr lang="fr-FR"/>
              <a:t>o La formation se donne assez près du travailleur pour ne pas nécessiter de nuitée ;</a:t>
            </a:r>
          </a:p>
          <a:p>
            <a:r>
              <a:rPr lang="fr-FR"/>
              <a:t>o Prendre en charge la logistique (inscription, convocation, locaux, remboursement des frais,</a:t>
            </a:r>
          </a:p>
          <a:p>
            <a:r>
              <a:rPr lang="fr-FR"/>
              <a:t>attestation, etc.) et fournir les détails exigés par la CNESST.</a:t>
            </a:r>
            <a:endParaRPr lang="fr-CA"/>
          </a:p>
        </p:txBody>
      </p:sp>
      <p:sp>
        <p:nvSpPr>
          <p:cNvPr id="4" name="Espace réservé du numéro de diapositive 3">
            <a:extLst>
              <a:ext uri="{FF2B5EF4-FFF2-40B4-BE49-F238E27FC236}">
                <a16:creationId xmlns:a16="http://schemas.microsoft.com/office/drawing/2014/main" id="{58BB8305-1A8B-38C8-2FBC-C961293667DD}"/>
              </a:ext>
            </a:extLst>
          </p:cNvPr>
          <p:cNvSpPr>
            <a:spLocks noGrp="1"/>
          </p:cNvSpPr>
          <p:nvPr>
            <p:ph type="sldNum" sz="quarter" idx="5"/>
          </p:nvPr>
        </p:nvSpPr>
        <p:spPr/>
        <p:txBody>
          <a:bodyPr/>
          <a:lstStyle/>
          <a:p>
            <a:fld id="{EEB0AA57-BAFA-4476-A029-2363BD89762B}" type="slidenum">
              <a:rPr lang="fr-CA" smtClean="0"/>
              <a:t>36</a:t>
            </a:fld>
            <a:endParaRPr lang="fr-CA"/>
          </a:p>
        </p:txBody>
      </p:sp>
    </p:spTree>
    <p:extLst>
      <p:ext uri="{BB962C8B-B14F-4D97-AF65-F5344CB8AC3E}">
        <p14:creationId xmlns:p14="http://schemas.microsoft.com/office/powerpoint/2010/main" val="5849542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CADB1-B0B0-8AA2-34F4-87269D824F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50C7CE-B853-6F14-7E55-99A00016685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87138B-F7AA-23CE-8D4A-61E13DF549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t>
            </a:r>
            <a:r>
              <a:rPr lang="fr-FR" sz="1200" b="1">
                <a:solidFill>
                  <a:srgbClr val="000000"/>
                </a:solidFill>
                <a:latin typeface="Arial" panose="020B0604020202020204" pitchFamily="34" charset="0"/>
              </a:rPr>
              <a:t>ANNIE</a:t>
            </a:r>
          </a:p>
          <a:p>
            <a:r>
              <a:rPr lang="fr-FR"/>
              <a:t> </a:t>
            </a:r>
          </a:p>
          <a:p>
            <a:r>
              <a:rPr lang="fr-FR"/>
              <a:t>Représentant en santé et sécurité (RSS) :</a:t>
            </a:r>
          </a:p>
          <a:p>
            <a:r>
              <a:rPr lang="fr-FR"/>
              <a:t>Sous réserve de recevoir une accréditation de la CNESST et de rencontrer les critères suivants, les</a:t>
            </a:r>
          </a:p>
          <a:p>
            <a:r>
              <a:rPr lang="fr-FR"/>
              <a:t>organisations pourront diffuser la formation en présentiel :</a:t>
            </a:r>
          </a:p>
          <a:p>
            <a:r>
              <a:rPr lang="fr-FR"/>
              <a:t>o Signifier leur intérêt avant la date indiquée par la CNESST, avec un engagement de donner</a:t>
            </a:r>
          </a:p>
          <a:p>
            <a:r>
              <a:rPr lang="fr-FR"/>
              <a:t>la formation tant en présentiel qu’en virtuel dans les délais prévus au RMPPE ;</a:t>
            </a:r>
          </a:p>
          <a:p>
            <a:r>
              <a:rPr lang="fr-FR"/>
              <a:t>o La formation se donne assez près du travailleur pour ne pas nécessiter de nuitée ;</a:t>
            </a:r>
          </a:p>
          <a:p>
            <a:r>
              <a:rPr lang="fr-FR"/>
              <a:t>o Prendre en charge la logistique (inscription, convocation, locaux, remboursement des frais,</a:t>
            </a:r>
          </a:p>
          <a:p>
            <a:r>
              <a:rPr lang="fr-FR"/>
              <a:t>attestation, etc.) et fournir les détails exigés par la CNESST.</a:t>
            </a:r>
          </a:p>
          <a:p>
            <a:endParaRPr lang="fr-FR"/>
          </a:p>
          <a:p>
            <a:endParaRPr lang="fr-CA"/>
          </a:p>
          <a:p>
            <a:r>
              <a:rPr lang="fr-FR"/>
              <a:t>De l’entrée en vigueur du RMPPE jusqu’au 30 septembre 2027 : </a:t>
            </a:r>
          </a:p>
          <a:p>
            <a:endParaRPr lang="fr-CA"/>
          </a:p>
          <a:p>
            <a:r>
              <a:rPr lang="fr-FR"/>
              <a:t>La formation relative au RSS sera dispensée en virtuel ou en présentiel avec une préséance à la dispensation par les associations accréditées. La formation relative au CSS sera dispensée en virtuel de façon synchrone avec une préséance à la dispensation Page 4 de 6 </a:t>
            </a:r>
          </a:p>
          <a:p>
            <a:endParaRPr lang="fr-CA"/>
          </a:p>
          <a:p>
            <a:endParaRPr lang="fr-CA"/>
          </a:p>
          <a:p>
            <a:r>
              <a:rPr lang="fr-FR"/>
              <a:t>À partir du 1er octobre 2027, le RSS ou le membre d’un CSS choisira son organisme formateur et le bassin d’organismes approuvés par la CNESST qui pourrait être étendu. Les critères énoncés précédemment pour la formation des RSS s’appliqueront également à la formation des membres des CSS. </a:t>
            </a:r>
          </a:p>
          <a:p>
            <a:endParaRPr lang="fr-CA"/>
          </a:p>
          <a:p>
            <a:r>
              <a:rPr lang="fr-FR" b="1"/>
              <a:t>Période visée : à compter du 1er octobre 2027</a:t>
            </a:r>
          </a:p>
          <a:p>
            <a:r>
              <a:rPr lang="fr-FR"/>
              <a:t>Sous réserve de recevoir une accréditation de la CNESST et de rencontrer les critères suivants, les</a:t>
            </a:r>
          </a:p>
          <a:p>
            <a:r>
              <a:rPr lang="fr-FR"/>
              <a:t>organisations pourront diffuser la formation en présentiel :</a:t>
            </a:r>
          </a:p>
          <a:p>
            <a:r>
              <a:rPr lang="fr-FR"/>
              <a:t>· Signifier leur intérêt avant la date indiquée par la CNESST ;</a:t>
            </a:r>
          </a:p>
          <a:p>
            <a:r>
              <a:rPr lang="fr-FR"/>
              <a:t>· La formation se donne assez près du travailleur pour ne pas nécessiter de nuitée ;</a:t>
            </a:r>
          </a:p>
          <a:p>
            <a:r>
              <a:rPr lang="fr-FR"/>
              <a:t>· Prendre en charge la logistique (inscription, convocation, locaux, remboursement des frais,</a:t>
            </a:r>
          </a:p>
          <a:p>
            <a:r>
              <a:rPr lang="fr-FR"/>
              <a:t>attestation, etc.) et fournir les détails exigés par la CNESST.</a:t>
            </a:r>
          </a:p>
          <a:p>
            <a:endParaRPr lang="fr-FR"/>
          </a:p>
          <a:p>
            <a:r>
              <a:rPr lang="fr-FR"/>
              <a:t>o RSS choisit l’une ou l’autre des options suivantes :</a:t>
            </a:r>
          </a:p>
          <a:p>
            <a:r>
              <a:rPr lang="fr-FR"/>
              <a:t> Syndicat (si le RSS est syndiqué)</a:t>
            </a:r>
          </a:p>
          <a:p>
            <a:r>
              <a:rPr lang="fr-CA"/>
              <a:t> ASP</a:t>
            </a:r>
          </a:p>
          <a:p>
            <a:r>
              <a:rPr lang="fr-CA"/>
              <a:t> Québec en réseau</a:t>
            </a:r>
          </a:p>
          <a:p>
            <a:r>
              <a:rPr lang="fr-FR"/>
              <a:t> Associations qui représentent des travailleurs non syndiqués (ex. Au bas de</a:t>
            </a:r>
          </a:p>
          <a:p>
            <a:r>
              <a:rPr lang="fr-CA"/>
              <a:t>l’échelle, UTTAM, RATTMAQ)</a:t>
            </a:r>
          </a:p>
          <a:p>
            <a:r>
              <a:rPr lang="fr-FR"/>
              <a:t>o Membre travailleur du CSS choisit l’une des options suivantes :</a:t>
            </a:r>
          </a:p>
          <a:p>
            <a:r>
              <a:rPr lang="fr-FR"/>
              <a:t> Syndicat (si les personnes sont syndiquées)</a:t>
            </a:r>
          </a:p>
          <a:p>
            <a:r>
              <a:rPr lang="fr-CA"/>
              <a:t> ASP</a:t>
            </a:r>
          </a:p>
          <a:p>
            <a:r>
              <a:rPr lang="fr-CA"/>
              <a:t> Québec en réseau</a:t>
            </a:r>
          </a:p>
          <a:p>
            <a:r>
              <a:rPr lang="fr-FR"/>
              <a:t> Associations qui représentent des travailleurs non syndiqués (ex. Au bas de</a:t>
            </a:r>
          </a:p>
          <a:p>
            <a:r>
              <a:rPr lang="fr-CA"/>
              <a:t>l’échelle, UTTAM, RATTMAQ)</a:t>
            </a:r>
          </a:p>
          <a:p>
            <a:endParaRPr lang="fr-CA"/>
          </a:p>
        </p:txBody>
      </p:sp>
      <p:sp>
        <p:nvSpPr>
          <p:cNvPr id="4" name="Espace réservé du numéro de diapositive 3">
            <a:extLst>
              <a:ext uri="{FF2B5EF4-FFF2-40B4-BE49-F238E27FC236}">
                <a16:creationId xmlns:a16="http://schemas.microsoft.com/office/drawing/2014/main" id="{88045AA0-C803-ECFE-1675-74FF218A5817}"/>
              </a:ext>
            </a:extLst>
          </p:cNvPr>
          <p:cNvSpPr>
            <a:spLocks noGrp="1"/>
          </p:cNvSpPr>
          <p:nvPr>
            <p:ph type="sldNum" sz="quarter" idx="5"/>
          </p:nvPr>
        </p:nvSpPr>
        <p:spPr/>
        <p:txBody>
          <a:bodyPr/>
          <a:lstStyle/>
          <a:p>
            <a:fld id="{EEB0AA57-BAFA-4476-A029-2363BD89762B}" type="slidenum">
              <a:rPr lang="fr-CA" smtClean="0"/>
              <a:t>37</a:t>
            </a:fld>
            <a:endParaRPr lang="fr-CA"/>
          </a:p>
        </p:txBody>
      </p:sp>
    </p:spTree>
    <p:extLst>
      <p:ext uri="{BB962C8B-B14F-4D97-AF65-F5344CB8AC3E}">
        <p14:creationId xmlns:p14="http://schemas.microsoft.com/office/powerpoint/2010/main" val="3244352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80F86-F8D2-7527-ACD3-0F2A2483F75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1FBE11-9E30-E0C3-B5D5-F8DB3A307F4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D9FE0F-F3B8-0083-2B90-46FAA6C6A097}"/>
              </a:ext>
            </a:extLst>
          </p:cNvPr>
          <p:cNvSpPr>
            <a:spLocks noGrp="1"/>
          </p:cNvSpPr>
          <p:nvPr>
            <p:ph type="body" idx="1"/>
          </p:nvPr>
        </p:nvSpPr>
        <p:spPr/>
        <p:txBody>
          <a:bodyPr/>
          <a:lstStyle/>
          <a:p>
            <a:r>
              <a:rPr lang="fr-FR"/>
              <a:t>Sophie</a:t>
            </a:r>
          </a:p>
          <a:p>
            <a:r>
              <a:rPr lang="fr-FR"/>
              <a:t>74. Le ministre doit, en collaboration avec la Commission des normes, de l’équité, de la santé et de la sécurité du travail, le ministre de la Santé et des Services sociaux et le ministre de l’Éducation, du Loisir et du Sport, au plus tard le 1er octobre 2029, faire au gouvernement un rapport sur l’application des dispositions du chapitre XVI.1 de la Loi sur la santé et la sécurité du travail (chapitre S-2.1), édictées par l’article 46 de la présente loi, et sur l’opportunité de les maintenir ou de les modifier. Ce rapport doit notamment prendre en compte les réalités propres aux femmes et aux hommes.</a:t>
            </a:r>
          </a:p>
          <a:p>
            <a:endParaRPr lang="fr-FR"/>
          </a:p>
          <a:p>
            <a:r>
              <a:rPr lang="fr-FR"/>
              <a:t>PL%(: </a:t>
            </a:r>
          </a:p>
          <a:p>
            <a:r>
              <a:rPr lang="fr-FR"/>
              <a:t>312. Le ministre doit, au plus tard le 6 octobre 2026, faire au gouvernement un rapport sur l’application de la présente loi et sur l’opportunité de maintenir ou de modifier ses dispositions. Ce rapport doit être déposé dans les 30 jours suivants à l’Assemblée nationale ou, si elle ne siège pas, dans les 30 jours de la reprise de ses travaux.</a:t>
            </a:r>
            <a:endParaRPr lang="fr-CA"/>
          </a:p>
        </p:txBody>
      </p:sp>
      <p:sp>
        <p:nvSpPr>
          <p:cNvPr id="4" name="Espace réservé du numéro de diapositive 3">
            <a:extLst>
              <a:ext uri="{FF2B5EF4-FFF2-40B4-BE49-F238E27FC236}">
                <a16:creationId xmlns:a16="http://schemas.microsoft.com/office/drawing/2014/main" id="{A92F8F44-8ADE-CDD5-AC5E-6B43F05B6662}"/>
              </a:ext>
            </a:extLst>
          </p:cNvPr>
          <p:cNvSpPr>
            <a:spLocks noGrp="1"/>
          </p:cNvSpPr>
          <p:nvPr>
            <p:ph type="sldNum" sz="quarter" idx="5"/>
          </p:nvPr>
        </p:nvSpPr>
        <p:spPr/>
        <p:txBody>
          <a:bodyPr/>
          <a:lstStyle/>
          <a:p>
            <a:fld id="{EEB0AA57-BAFA-4476-A029-2363BD89762B}" type="slidenum">
              <a:rPr lang="fr-CA" smtClean="0"/>
              <a:t>38</a:t>
            </a:fld>
            <a:endParaRPr lang="fr-CA"/>
          </a:p>
        </p:txBody>
      </p:sp>
    </p:spTree>
    <p:extLst>
      <p:ext uri="{BB962C8B-B14F-4D97-AF65-F5344CB8AC3E}">
        <p14:creationId xmlns:p14="http://schemas.microsoft.com/office/powerpoint/2010/main" val="2827143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Sophie</a:t>
            </a:r>
          </a:p>
          <a:p>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39</a:t>
            </a:fld>
            <a:endParaRPr lang="fr-CA"/>
          </a:p>
        </p:txBody>
      </p:sp>
    </p:spTree>
    <p:extLst>
      <p:ext uri="{BB962C8B-B14F-4D97-AF65-F5344CB8AC3E}">
        <p14:creationId xmlns:p14="http://schemas.microsoft.com/office/powerpoint/2010/main" val="938002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ANNIE</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4</a:t>
            </a:fld>
            <a:endParaRPr lang="fr-CA"/>
          </a:p>
        </p:txBody>
      </p:sp>
    </p:spTree>
    <p:extLst>
      <p:ext uri="{BB962C8B-B14F-4D97-AF65-F5344CB8AC3E}">
        <p14:creationId xmlns:p14="http://schemas.microsoft.com/office/powerpoint/2010/main" val="278102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r>
              <a:rPr lang="fr-CA"/>
              <a:t>ANNIE La présentation s’adresse à ceux et celle qui œuvre dans des établissement de plus de 20 ou dans le contexte d’un multi établissement de plus de 20., C’Est l’employeur qui décide selon des règles précises: travail de même nature, distance </a:t>
            </a:r>
            <a:r>
              <a:rPr lang="fr-CA" err="1"/>
              <a:t>entreles</a:t>
            </a:r>
            <a:r>
              <a:rPr lang="fr-CA"/>
              <a:t> établissements pour permettre au RSS de remplir ses fonctions. S’applique pour au moins 3 ans.</a:t>
            </a:r>
          </a:p>
          <a:p>
            <a:r>
              <a:rPr lang="fr-CA"/>
              <a:t> </a:t>
            </a:r>
            <a:br>
              <a:rPr lang="fr-FR" sz="1200" b="1" i="0" u="none" strike="noStrike" kern="1200">
                <a:solidFill>
                  <a:schemeClr val="tx1"/>
                </a:solidFill>
                <a:effectLst/>
                <a:latin typeface="+mn-lt"/>
                <a:ea typeface="+mn-ea"/>
                <a:cs typeface="+mn-cs"/>
                <a:hlinkClick r:id="rId3"/>
              </a:rPr>
            </a:br>
            <a:r>
              <a:rPr lang="fr-FR" sz="1200" b="1" i="0" u="none" strike="noStrike" kern="1200">
                <a:solidFill>
                  <a:schemeClr val="tx1"/>
                </a:solidFill>
                <a:effectLst/>
                <a:latin typeface="+mn-lt"/>
                <a:ea typeface="+mn-ea"/>
                <a:cs typeface="+mn-cs"/>
                <a:hlinkClick r:id="rId3"/>
              </a:rPr>
              <a:t>58.1.</a:t>
            </a:r>
            <a:r>
              <a:rPr lang="fr-FR" sz="1200" b="0" i="0" kern="1200">
                <a:solidFill>
                  <a:schemeClr val="tx1"/>
                </a:solidFill>
                <a:effectLst/>
                <a:latin typeface="+mn-lt"/>
                <a:ea typeface="+mn-ea"/>
                <a:cs typeface="+mn-cs"/>
              </a:rPr>
              <a:t> Malgré l’article 58, l’employeur qui emploie des travailleurs dans plus d’un établissement où s’exercent des activités de même nature peut élaborer et mettre en application un seul programme de prévention pour une partie ou la totalité de ces établissements, lequel doit également couvrir les établissements groupant moins de 20 travailleurs. L’employeur doit au préalable s’assurer que les fonctions prévues aux articles 78 et 90 peuvent être exercées adéquatement, notamment eu égard à la distance entre les établissements visés. Ce programme de prévention doit tenir compte de l’ensemble des activités exercées dans ces établissements et s’appliquer pour une période d’au moins trois ans.</a:t>
            </a:r>
          </a:p>
          <a:p>
            <a:r>
              <a:rPr lang="fr-FR" sz="1200" b="0" i="0" kern="1200">
                <a:solidFill>
                  <a:schemeClr val="tx1"/>
                </a:solidFill>
                <a:effectLst/>
                <a:latin typeface="+mn-lt"/>
                <a:ea typeface="+mn-ea"/>
                <a:cs typeface="+mn-cs"/>
              </a:rPr>
              <a:t>Lorsque l’employeur cesse de mettre en application le programme de prévention prévu au premier alinéa, il doit, sans délai, mettre en application un programme de prévention propre à chaque établissement conformément à l’article 58.</a:t>
            </a:r>
          </a:p>
          <a:p>
            <a:r>
              <a:rPr lang="fr-FR" sz="1200" b="0" i="0" kern="1200">
                <a:solidFill>
                  <a:schemeClr val="tx1"/>
                </a:solidFill>
                <a:effectLst/>
                <a:latin typeface="+mn-lt"/>
                <a:ea typeface="+mn-ea"/>
                <a:cs typeface="+mn-cs"/>
              </a:rPr>
              <a:t>Si la Commission le juge opportun pour protéger la santé ou assurer la sécurité et l’intégrité physique ou psychique des travailleurs, elle peut exiger que l’employeur élabore et mette en application, dans le délai qu’elle fixe, un programme de prévention propre à chaque établissement qu’elle désigne.</a:t>
            </a:r>
          </a:p>
          <a:p>
            <a:r>
              <a:rPr lang="fr-FR" sz="1200" b="0" i="0" kern="1200">
                <a:solidFill>
                  <a:schemeClr val="tx1"/>
                </a:solidFill>
                <a:effectLst/>
                <a:latin typeface="+mn-lt"/>
                <a:ea typeface="+mn-ea"/>
                <a:cs typeface="+mn-cs"/>
              </a:rPr>
              <a:t>Aux fins de déterminer si les activités exercées dans un établissement sont de même nature, l’exécution de fonctions comparables par les travailleurs et les conditions d’exercice de celles-ci doivent notamment être prises en considération. L’employeur tient compte du guide d’application en cette matière élaboré par la Commission et publié sur son site Internet</a:t>
            </a:r>
          </a:p>
          <a:p>
            <a:endParaRPr lang="th-TH"/>
          </a:p>
        </p:txBody>
      </p:sp>
      <p:sp>
        <p:nvSpPr>
          <p:cNvPr id="4" name="ตัวแทนหมายเลขภาพนิ่ง 3"/>
          <p:cNvSpPr>
            <a:spLocks noGrp="1"/>
          </p:cNvSpPr>
          <p:nvPr>
            <p:ph type="sldNum" sz="quarter" idx="10"/>
          </p:nvPr>
        </p:nvSpPr>
        <p:spPr/>
        <p:txBody>
          <a:bodyPr/>
          <a:lstStyle/>
          <a:p>
            <a:fld id="{6B8CD501-6BB7-45B6-B183-6435F0E3813A}" type="slidenum">
              <a:rPr lang="th-TH" smtClean="0"/>
              <a:t>5</a:t>
            </a:fld>
            <a:endParaRPr lang="th-TH"/>
          </a:p>
        </p:txBody>
      </p:sp>
    </p:spTree>
    <p:extLst>
      <p:ext uri="{BB962C8B-B14F-4D97-AF65-F5344CB8AC3E}">
        <p14:creationId xmlns:p14="http://schemas.microsoft.com/office/powerpoint/2010/main" val="18809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a:t>ANNIE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a:t>Le règlement s’applique à défaut d’entente sur fonctionnement RSS et CSS.</a:t>
            </a:r>
          </a:p>
          <a:p>
            <a:pPr marL="0" marR="0" lvl="0" indent="0" algn="l" defTabSz="914400" rtl="0" eaLnBrk="1" fontAlgn="auto" latinLnBrk="0" hangingPunct="1">
              <a:lnSpc>
                <a:spcPct val="100000"/>
              </a:lnSpc>
              <a:spcBef>
                <a:spcPts val="0"/>
              </a:spcBef>
              <a:spcAft>
                <a:spcPts val="0"/>
              </a:spcAft>
              <a:buClrTx/>
              <a:buSzTx/>
              <a:buFontTx/>
              <a:buNone/>
              <a:tabLst/>
              <a:defRPr/>
            </a:pPr>
            <a:r>
              <a:rPr lang="fr-CA"/>
              <a:t>Exemple d’entente inférieure: nombre de RSS parce que vous n’êtes pas capable d’en recruter autant dès le départ… ou sur le </a:t>
            </a:r>
            <a:r>
              <a:rPr lang="fr-CA" err="1"/>
              <a:t>multiétablissement</a:t>
            </a:r>
            <a:r>
              <a:rPr lang="fr-CA"/>
              <a:t> parce que mieux adapté à votre réalité.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a:solidFill>
                <a:schemeClr val="tx1">
                  <a:lumMod val="65000"/>
                  <a:lumOff val="35000"/>
                </a:schemeClr>
              </a:solidFill>
              <a:latin typeface="Lato"/>
              <a:ea typeface="Lato"/>
              <a:cs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a:solidFill>
                  <a:schemeClr val="tx1">
                    <a:lumMod val="65000"/>
                    <a:lumOff val="35000"/>
                  </a:schemeClr>
                </a:solidFill>
                <a:latin typeface="Lato"/>
                <a:ea typeface="Lato"/>
                <a:cs typeface="Lato"/>
              </a:rPr>
              <a:t>Si vous souhaitez avoir une entente inférieure au règlement. Visez plutôt que ce soit une transition vers une application intégrale du règlement et  assurez-vous du maintien du paritarisme</a:t>
            </a:r>
            <a:r>
              <a:rPr lang="fr-CA" sz="1100">
                <a:solidFill>
                  <a:schemeClr val="tx1">
                    <a:lumMod val="65000"/>
                    <a:lumOff val="35000"/>
                  </a:schemeClr>
                </a:solidFill>
                <a:latin typeface="Lato"/>
                <a:ea typeface="Lato"/>
                <a:cs typeface="Lato"/>
              </a:rPr>
              <a:t>.</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6</a:t>
            </a:fld>
            <a:endParaRPr lang="fr-CA"/>
          </a:p>
        </p:txBody>
      </p:sp>
    </p:spTree>
    <p:extLst>
      <p:ext uri="{BB962C8B-B14F-4D97-AF65-F5344CB8AC3E}">
        <p14:creationId xmlns:p14="http://schemas.microsoft.com/office/powerpoint/2010/main" val="134413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ANNIE</a:t>
            </a:r>
          </a:p>
          <a:p>
            <a:r>
              <a:rPr lang="fr-CA"/>
              <a:t>Par exemple, pour le programme de prévention, c’Est l’employeur qui a le dernier mot. L’indépendance et la reconnaissance du RSS et du CSS est une construction qui se fait en continu.</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7</a:t>
            </a:fld>
            <a:endParaRPr lang="fr-CA"/>
          </a:p>
        </p:txBody>
      </p:sp>
    </p:spTree>
    <p:extLst>
      <p:ext uri="{BB962C8B-B14F-4D97-AF65-F5344CB8AC3E}">
        <p14:creationId xmlns:p14="http://schemas.microsoft.com/office/powerpoint/2010/main" val="259552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SOPHIE</a:t>
            </a:r>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8</a:t>
            </a:fld>
            <a:endParaRPr lang="fr-CA"/>
          </a:p>
        </p:txBody>
      </p:sp>
    </p:spTree>
    <p:extLst>
      <p:ext uri="{BB962C8B-B14F-4D97-AF65-F5344CB8AC3E}">
        <p14:creationId xmlns:p14="http://schemas.microsoft.com/office/powerpoint/2010/main" val="1317450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a:t>SOPHIE</a:t>
            </a:r>
          </a:p>
          <a:p>
            <a:pPr algn="l"/>
            <a:endParaRPr lang="fr-CA" sz="1800" b="0" i="0" u="none" strike="noStrike" baseline="0">
              <a:solidFill>
                <a:srgbClr val="000000"/>
              </a:solidFill>
              <a:latin typeface="Arial" panose="020B0604020202020204" pitchFamily="34" charset="0"/>
            </a:endParaRPr>
          </a:p>
          <a:p>
            <a:r>
              <a:rPr lang="fr-CA" sz="1800" b="0" i="0" u="none" strike="noStrike" baseline="0">
                <a:solidFill>
                  <a:srgbClr val="000000"/>
                </a:solidFill>
                <a:latin typeface="Arial" panose="020B0604020202020204" pitchFamily="34" charset="0"/>
              </a:rPr>
              <a:t> </a:t>
            </a:r>
            <a:r>
              <a:rPr lang="fr-CA" sz="1800" b="1" i="0" u="none" strike="noStrike" baseline="0">
                <a:solidFill>
                  <a:srgbClr val="000000"/>
                </a:solidFill>
                <a:latin typeface="Arial" panose="020B0604020202020204" pitchFamily="34" charset="0"/>
              </a:rPr>
              <a:t>CHAPITRE I </a:t>
            </a:r>
            <a:endParaRPr lang="fr-CA" sz="1800" b="0" i="0" u="none" strike="noStrike" baseline="0">
              <a:solidFill>
                <a:srgbClr val="000000"/>
              </a:solidFill>
              <a:latin typeface="Arial" panose="020B0604020202020204" pitchFamily="34" charset="0"/>
            </a:endParaRPr>
          </a:p>
          <a:p>
            <a:r>
              <a:rPr lang="fr-CA" sz="1800" b="0" i="0" u="none" strike="noStrike" baseline="0">
                <a:solidFill>
                  <a:srgbClr val="000000"/>
                </a:solidFill>
                <a:latin typeface="Arial" panose="020B0604020202020204" pitchFamily="34" charset="0"/>
              </a:rPr>
              <a:t>DISPOSITIONS PRÉLIMINAIRES </a:t>
            </a:r>
          </a:p>
          <a:p>
            <a:r>
              <a:rPr lang="fr-FR" sz="1800" b="1" i="0" u="none" strike="noStrike" baseline="0">
                <a:solidFill>
                  <a:srgbClr val="000000"/>
                </a:solidFill>
                <a:latin typeface="Arial" panose="020B0604020202020204" pitchFamily="34" charset="0"/>
              </a:rPr>
              <a:t>1. </a:t>
            </a:r>
            <a:r>
              <a:rPr lang="fr-FR" sz="1800" b="0" i="0" u="none" strike="noStrike" baseline="0">
                <a:solidFill>
                  <a:srgbClr val="000000"/>
                </a:solidFill>
                <a:latin typeface="Arial" panose="020B0604020202020204" pitchFamily="34" charset="0"/>
              </a:rPr>
              <a:t>Aux fins de l’application de la Loi sur la santé et la sécurité du travail (chapitre S-2.1), le présent règlement détermine les règles applicables en établissement relativement au programme de prévention, au plan d’action, au comité de santé et de sécurité et au représentant en santé et en sécurité. </a:t>
            </a:r>
          </a:p>
          <a:p>
            <a:r>
              <a:rPr lang="fr-FR" sz="1800" b="1" i="0" u="none" strike="noStrike" baseline="0">
                <a:solidFill>
                  <a:srgbClr val="000000"/>
                </a:solidFill>
                <a:latin typeface="Arial" panose="020B0604020202020204" pitchFamily="34" charset="0"/>
              </a:rPr>
              <a:t>2. </a:t>
            </a:r>
            <a:r>
              <a:rPr lang="fr-FR" sz="1800" b="0" i="0" u="none" strike="noStrike" baseline="0">
                <a:solidFill>
                  <a:srgbClr val="000000"/>
                </a:solidFill>
                <a:latin typeface="Arial" panose="020B0604020202020204" pitchFamily="34" charset="0"/>
              </a:rPr>
              <a:t>Les niveaux liés aux activités exercées dans un établissement aux fins de déterminer la fréquence des réunions du comité de santé et de sécurité et le temps que peut consacrer un représentant en santé et en sécurité à l’exercice de ses fonctions sont prévus à l’annexe I du présent règlement. </a:t>
            </a:r>
          </a:p>
          <a:p>
            <a:r>
              <a:rPr lang="fr-FR" sz="1800" b="0" i="0" u="none" strike="noStrike" baseline="0">
                <a:solidFill>
                  <a:srgbClr val="000000"/>
                </a:solidFill>
                <a:latin typeface="Arial" panose="020B0604020202020204" pitchFamily="34" charset="0"/>
              </a:rPr>
              <a:t>Les niveaux sont classés en quatre catégories pour les activités qui correspondent au code de la version de 2012 du Système de classification des industries de l’Amérique du Nord, ci-après « SCIAN 2012 », publié par Statistique Canada. Si plusieurs activités sont exercées dans un établissement, le niveau de cet établissement est celui correspondant à son activité principale. On entend par « activité principale »</a:t>
            </a:r>
            <a:r>
              <a:rPr lang="fr-FR" sz="1800" b="0" i="0" u="none" strike="noStrike" baseline="0">
                <a:solidFill>
                  <a:srgbClr val="6C5600"/>
                </a:solidFill>
                <a:latin typeface="Arial" panose="020B0604020202020204" pitchFamily="34" charset="0"/>
              </a:rPr>
              <a:t>, </a:t>
            </a:r>
            <a:r>
              <a:rPr lang="fr-FR" sz="1800" b="0" i="0" u="none" strike="noStrike" baseline="0">
                <a:solidFill>
                  <a:srgbClr val="000000"/>
                </a:solidFill>
                <a:latin typeface="Arial" panose="020B0604020202020204" pitchFamily="34" charset="0"/>
              </a:rPr>
              <a:t>l’activité qui constitue la finalité de l’établissement en vue de la production ou de la distribution de biens ou de services. </a:t>
            </a:r>
          </a:p>
          <a:p>
            <a:r>
              <a:rPr lang="fr-FR" sz="1800" b="1" i="0" u="none" strike="noStrike" baseline="0">
                <a:solidFill>
                  <a:srgbClr val="000000"/>
                </a:solidFill>
                <a:latin typeface="Arial" panose="020B0604020202020204" pitchFamily="34" charset="0"/>
              </a:rPr>
              <a:t>3. </a:t>
            </a:r>
            <a:r>
              <a:rPr lang="fr-FR" sz="1800" b="0" i="0" u="none" strike="noStrike" baseline="0">
                <a:solidFill>
                  <a:srgbClr val="000000"/>
                </a:solidFill>
                <a:latin typeface="Arial" panose="020B0604020202020204" pitchFamily="34" charset="0"/>
              </a:rPr>
              <a:t>Lorsqu’un employeur met en application un programme de prévention conformément à l’article 58.1 de la Loi, le présent règlement s’applique avec les adaptations nécessaires, notamment en considérant que le nombre de travailleurs correspond au nombre total de travailleurs des établissements regroupés. </a:t>
            </a:r>
            <a:endParaRPr lang="fr-CA"/>
          </a:p>
        </p:txBody>
      </p:sp>
      <p:sp>
        <p:nvSpPr>
          <p:cNvPr id="4" name="Espace réservé du numéro de diapositive 3"/>
          <p:cNvSpPr>
            <a:spLocks noGrp="1"/>
          </p:cNvSpPr>
          <p:nvPr>
            <p:ph type="sldNum" sz="quarter" idx="5"/>
          </p:nvPr>
        </p:nvSpPr>
        <p:spPr/>
        <p:txBody>
          <a:bodyPr/>
          <a:lstStyle/>
          <a:p>
            <a:fld id="{EEB0AA57-BAFA-4476-A029-2363BD89762B}" type="slidenum">
              <a:rPr lang="fr-CA" smtClean="0"/>
              <a:t>9</a:t>
            </a:fld>
            <a:endParaRPr lang="fr-CA"/>
          </a:p>
        </p:txBody>
      </p:sp>
    </p:spTree>
    <p:extLst>
      <p:ext uri="{BB962C8B-B14F-4D97-AF65-F5344CB8AC3E}">
        <p14:creationId xmlns:p14="http://schemas.microsoft.com/office/powerpoint/2010/main" val="4111955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B4BA7E-868E-C48D-B173-6FF627F69B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2AC6711-223F-D8B3-5A6D-090888637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3EFAAC2B-22C9-D074-4BD4-7BA0EAF4F54B}"/>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5" name="Espace réservé du pied de page 4">
            <a:extLst>
              <a:ext uri="{FF2B5EF4-FFF2-40B4-BE49-F238E27FC236}">
                <a16:creationId xmlns:a16="http://schemas.microsoft.com/office/drawing/2014/main" id="{7C56E2C4-8856-8B8F-A575-208C24C10A9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FE4D638-4FAD-CCF3-01C7-F72CA2492FC0}"/>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10341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4FB83-6543-21FD-05AE-1917A7ACF6F0}"/>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AD88B4A-5A63-3E56-0A36-11EB4EE28F2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1028404-BE76-8397-F2EB-8ACCF57099F9}"/>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5" name="Espace réservé du pied de page 4">
            <a:extLst>
              <a:ext uri="{FF2B5EF4-FFF2-40B4-BE49-F238E27FC236}">
                <a16:creationId xmlns:a16="http://schemas.microsoft.com/office/drawing/2014/main" id="{FD8A6F49-2291-9C3E-66AE-F731C7198EA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9C93F8B-1BCC-39A2-7ED4-AB2E51AE3289}"/>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256967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5DED7C3-FCF6-CE4E-8750-DC523536F568}"/>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2616689-75B9-6DED-3D71-4F68D2AE94D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9A433268-BC8B-724A-0076-0F0658F9F002}"/>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5" name="Espace réservé du pied de page 4">
            <a:extLst>
              <a:ext uri="{FF2B5EF4-FFF2-40B4-BE49-F238E27FC236}">
                <a16:creationId xmlns:a16="http://schemas.microsoft.com/office/drawing/2014/main" id="{BFA857E0-2EC1-2F7B-880F-FF2AD728785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A69308D-BFB9-261D-73BB-22A083489676}"/>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384803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D7AF4C-EF54-441B-94C6-E3AC2F28826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2554667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6C0938-90E7-1A2F-B0D3-1E5366EB5887}"/>
              </a:ext>
            </a:extLst>
          </p:cNvPr>
          <p:cNvSpPr>
            <a:spLocks noGrp="1"/>
          </p:cNvSpPr>
          <p:nvPr>
            <p:ph type="pic" sz="quarter" idx="10"/>
          </p:nvPr>
        </p:nvSpPr>
        <p:spPr>
          <a:xfrm>
            <a:off x="5181600" y="1647256"/>
            <a:ext cx="1828800" cy="1828800"/>
          </a:xfrm>
          <a:custGeom>
            <a:avLst/>
            <a:gdLst>
              <a:gd name="connsiteX0" fmla="*/ 914400 w 1828800"/>
              <a:gd name="connsiteY0" fmla="*/ 0 h 1828800"/>
              <a:gd name="connsiteX1" fmla="*/ 1828800 w 1828800"/>
              <a:gd name="connsiteY1" fmla="*/ 914400 h 1828800"/>
              <a:gd name="connsiteX2" fmla="*/ 914400 w 1828800"/>
              <a:gd name="connsiteY2" fmla="*/ 1828800 h 1828800"/>
              <a:gd name="connsiteX3" fmla="*/ 0 w 1828800"/>
              <a:gd name="connsiteY3" fmla="*/ 914400 h 1828800"/>
              <a:gd name="connsiteX4" fmla="*/ 9144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914400" y="0"/>
                </a:moveTo>
                <a:cubicBezTo>
                  <a:pt x="1419409" y="0"/>
                  <a:pt x="1828800" y="409391"/>
                  <a:pt x="1828800" y="914400"/>
                </a:cubicBezTo>
                <a:cubicBezTo>
                  <a:pt x="1828800" y="1419409"/>
                  <a:pt x="1419409" y="1828800"/>
                  <a:pt x="914400" y="1828800"/>
                </a:cubicBezTo>
                <a:cubicBezTo>
                  <a:pt x="409391" y="1828800"/>
                  <a:pt x="0" y="1419409"/>
                  <a:pt x="0" y="914400"/>
                </a:cubicBezTo>
                <a:cubicBezTo>
                  <a:pt x="0" y="409391"/>
                  <a:pt x="409391" y="0"/>
                  <a:pt x="914400" y="0"/>
                </a:cubicBez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1700655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D6C03D05-04D6-E839-432A-044D43332CEB}"/>
              </a:ext>
            </a:extLst>
          </p:cNvPr>
          <p:cNvSpPr>
            <a:spLocks noGrp="1"/>
          </p:cNvSpPr>
          <p:nvPr>
            <p:ph type="pic" sz="quarter" idx="10"/>
          </p:nvPr>
        </p:nvSpPr>
        <p:spPr>
          <a:xfrm>
            <a:off x="536839" y="2131572"/>
            <a:ext cx="4860662" cy="3176881"/>
          </a:xfrm>
          <a:custGeom>
            <a:avLst/>
            <a:gdLst>
              <a:gd name="connsiteX0" fmla="*/ 0 w 5337840"/>
              <a:gd name="connsiteY0" fmla="*/ 0 h 4019207"/>
              <a:gd name="connsiteX1" fmla="*/ 5337840 w 5337840"/>
              <a:gd name="connsiteY1" fmla="*/ 0 h 4019207"/>
              <a:gd name="connsiteX2" fmla="*/ 5337840 w 5337840"/>
              <a:gd name="connsiteY2" fmla="*/ 4019207 h 4019207"/>
              <a:gd name="connsiteX3" fmla="*/ 0 w 5337840"/>
              <a:gd name="connsiteY3" fmla="*/ 4019207 h 4019207"/>
            </a:gdLst>
            <a:ahLst/>
            <a:cxnLst>
              <a:cxn ang="0">
                <a:pos x="connsiteX0" y="connsiteY0"/>
              </a:cxn>
              <a:cxn ang="0">
                <a:pos x="connsiteX1" y="connsiteY1"/>
              </a:cxn>
              <a:cxn ang="0">
                <a:pos x="connsiteX2" y="connsiteY2"/>
              </a:cxn>
              <a:cxn ang="0">
                <a:pos x="connsiteX3" y="connsiteY3"/>
              </a:cxn>
            </a:cxnLst>
            <a:rect l="l" t="t" r="r" b="b"/>
            <a:pathLst>
              <a:path w="5337840" h="4019207">
                <a:moveTo>
                  <a:pt x="0" y="0"/>
                </a:moveTo>
                <a:lnTo>
                  <a:pt x="5337840" y="0"/>
                </a:lnTo>
                <a:lnTo>
                  <a:pt x="5337840" y="4019207"/>
                </a:lnTo>
                <a:lnTo>
                  <a:pt x="0" y="4019207"/>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1079008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83681B-8E1C-4BB5-8288-791E24B74D4C}"/>
              </a:ext>
            </a:extLst>
          </p:cNvPr>
          <p:cNvSpPr>
            <a:spLocks noGrp="1"/>
          </p:cNvSpPr>
          <p:nvPr>
            <p:ph type="pic" sz="quarter" idx="10"/>
          </p:nvPr>
        </p:nvSpPr>
        <p:spPr>
          <a:xfrm>
            <a:off x="5562600" y="0"/>
            <a:ext cx="6629400" cy="6858000"/>
          </a:xfrm>
          <a:custGeom>
            <a:avLst/>
            <a:gdLst>
              <a:gd name="connsiteX0" fmla="*/ 0 w 6629400"/>
              <a:gd name="connsiteY0" fmla="*/ 0 h 6858000"/>
              <a:gd name="connsiteX1" fmla="*/ 6629400 w 6629400"/>
              <a:gd name="connsiteY1" fmla="*/ 0 h 6858000"/>
              <a:gd name="connsiteX2" fmla="*/ 6629400 w 6629400"/>
              <a:gd name="connsiteY2" fmla="*/ 6858000 h 6858000"/>
              <a:gd name="connsiteX3" fmla="*/ 0 w 6629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29400" h="6858000">
                <a:moveTo>
                  <a:pt x="0" y="0"/>
                </a:moveTo>
                <a:lnTo>
                  <a:pt x="6629400" y="0"/>
                </a:lnTo>
                <a:lnTo>
                  <a:pt x="6629400" y="6858000"/>
                </a:lnTo>
                <a:lnTo>
                  <a:pt x="0" y="6858000"/>
                </a:lnTo>
                <a:close/>
              </a:path>
            </a:pathLst>
          </a:custGeom>
        </p:spPr>
        <p:txBody>
          <a:bodyPr wrap="square">
            <a:noAutofit/>
          </a:bodyPr>
          <a:lstStyle>
            <a:lvl1pPr>
              <a:defRPr sz="1500"/>
            </a:lvl1pPr>
          </a:lstStyle>
          <a:p>
            <a:r>
              <a:rPr lang="en-US"/>
              <a:t>Click icon to add picture</a:t>
            </a:r>
          </a:p>
        </p:txBody>
      </p:sp>
    </p:spTree>
    <p:extLst>
      <p:ext uri="{BB962C8B-B14F-4D97-AF65-F5344CB8AC3E}">
        <p14:creationId xmlns:p14="http://schemas.microsoft.com/office/powerpoint/2010/main" val="1072274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24F425-4D40-496C-AF8E-83CE2B3C53C3}"/>
              </a:ext>
            </a:extLst>
          </p:cNvPr>
          <p:cNvSpPr>
            <a:spLocks noGrp="1"/>
          </p:cNvSpPr>
          <p:nvPr>
            <p:ph type="pic" sz="quarter" idx="10"/>
          </p:nvPr>
        </p:nvSpPr>
        <p:spPr>
          <a:xfrm>
            <a:off x="8026401" y="1442794"/>
            <a:ext cx="3608388" cy="4421222"/>
          </a:xfrm>
          <a:custGeom>
            <a:avLst/>
            <a:gdLst>
              <a:gd name="connsiteX0" fmla="*/ 0 w 3608388"/>
              <a:gd name="connsiteY0" fmla="*/ 0 h 4421222"/>
              <a:gd name="connsiteX1" fmla="*/ 3608388 w 3608388"/>
              <a:gd name="connsiteY1" fmla="*/ 0 h 4421222"/>
              <a:gd name="connsiteX2" fmla="*/ 3608388 w 3608388"/>
              <a:gd name="connsiteY2" fmla="*/ 4421222 h 4421222"/>
              <a:gd name="connsiteX3" fmla="*/ 0 w 3608388"/>
              <a:gd name="connsiteY3" fmla="*/ 4421222 h 4421222"/>
            </a:gdLst>
            <a:ahLst/>
            <a:cxnLst>
              <a:cxn ang="0">
                <a:pos x="connsiteX0" y="connsiteY0"/>
              </a:cxn>
              <a:cxn ang="0">
                <a:pos x="connsiteX1" y="connsiteY1"/>
              </a:cxn>
              <a:cxn ang="0">
                <a:pos x="connsiteX2" y="connsiteY2"/>
              </a:cxn>
              <a:cxn ang="0">
                <a:pos x="connsiteX3" y="connsiteY3"/>
              </a:cxn>
            </a:cxnLst>
            <a:rect l="l" t="t" r="r" b="b"/>
            <a:pathLst>
              <a:path w="3608388" h="4421222">
                <a:moveTo>
                  <a:pt x="0" y="0"/>
                </a:moveTo>
                <a:lnTo>
                  <a:pt x="3608388" y="0"/>
                </a:lnTo>
                <a:lnTo>
                  <a:pt x="3608388" y="4421222"/>
                </a:lnTo>
                <a:lnTo>
                  <a:pt x="0" y="4421222"/>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3730921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8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EB0D77-32E9-448A-0E24-14488B2A9A95}"/>
              </a:ext>
            </a:extLst>
          </p:cNvPr>
          <p:cNvSpPr>
            <a:spLocks noGrp="1"/>
          </p:cNvSpPr>
          <p:nvPr>
            <p:ph type="pic" sz="quarter" idx="10"/>
          </p:nvPr>
        </p:nvSpPr>
        <p:spPr>
          <a:xfrm>
            <a:off x="1007604" y="3779063"/>
            <a:ext cx="3192537" cy="2056692"/>
          </a:xfrm>
          <a:custGeom>
            <a:avLst/>
            <a:gdLst>
              <a:gd name="connsiteX0" fmla="*/ 185370 w 3192537"/>
              <a:gd name="connsiteY0" fmla="*/ 0 h 2056692"/>
              <a:gd name="connsiteX1" fmla="*/ 3007167 w 3192537"/>
              <a:gd name="connsiteY1" fmla="*/ 0 h 2056692"/>
              <a:gd name="connsiteX2" fmla="*/ 3192537 w 3192537"/>
              <a:gd name="connsiteY2" fmla="*/ 185370 h 2056692"/>
              <a:gd name="connsiteX3" fmla="*/ 3192537 w 3192537"/>
              <a:gd name="connsiteY3" fmla="*/ 1871322 h 2056692"/>
              <a:gd name="connsiteX4" fmla="*/ 3007167 w 3192537"/>
              <a:gd name="connsiteY4" fmla="*/ 2056692 h 2056692"/>
              <a:gd name="connsiteX5" fmla="*/ 185370 w 3192537"/>
              <a:gd name="connsiteY5" fmla="*/ 2056692 h 2056692"/>
              <a:gd name="connsiteX6" fmla="*/ 0 w 3192537"/>
              <a:gd name="connsiteY6" fmla="*/ 1871322 h 2056692"/>
              <a:gd name="connsiteX7" fmla="*/ 0 w 3192537"/>
              <a:gd name="connsiteY7" fmla="*/ 185370 h 2056692"/>
              <a:gd name="connsiteX8" fmla="*/ 185370 w 3192537"/>
              <a:gd name="connsiteY8" fmla="*/ 0 h 20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537" h="2056692">
                <a:moveTo>
                  <a:pt x="185370" y="0"/>
                </a:moveTo>
                <a:lnTo>
                  <a:pt x="3007167" y="0"/>
                </a:lnTo>
                <a:cubicBezTo>
                  <a:pt x="3109544" y="0"/>
                  <a:pt x="3192537" y="82993"/>
                  <a:pt x="3192537" y="185370"/>
                </a:cubicBezTo>
                <a:lnTo>
                  <a:pt x="3192537" y="1871322"/>
                </a:lnTo>
                <a:cubicBezTo>
                  <a:pt x="3192537" y="1973700"/>
                  <a:pt x="3109544" y="2056692"/>
                  <a:pt x="3007167" y="2056692"/>
                </a:cubicBezTo>
                <a:lnTo>
                  <a:pt x="185370" y="2056692"/>
                </a:lnTo>
                <a:cubicBezTo>
                  <a:pt x="82993" y="2056692"/>
                  <a:pt x="0" y="1973700"/>
                  <a:pt x="0" y="1871322"/>
                </a:cubicBezTo>
                <a:lnTo>
                  <a:pt x="0" y="185370"/>
                </a:lnTo>
                <a:cubicBezTo>
                  <a:pt x="0" y="82993"/>
                  <a:pt x="82993" y="0"/>
                  <a:pt x="185370" y="0"/>
                </a:cubicBezTo>
                <a:close/>
              </a:path>
            </a:pathLst>
          </a:custGeom>
        </p:spPr>
        <p:txBody>
          <a:bodyPr wrap="square">
            <a:noAutofit/>
          </a:bodyPr>
          <a:lstStyle>
            <a:lvl1pPr>
              <a:defRPr sz="1000"/>
            </a:lvl1pPr>
          </a:lstStyle>
          <a:p>
            <a:endParaRPr lang="en-US"/>
          </a:p>
        </p:txBody>
      </p:sp>
      <p:sp>
        <p:nvSpPr>
          <p:cNvPr id="11" name="Picture Placeholder 10">
            <a:extLst>
              <a:ext uri="{FF2B5EF4-FFF2-40B4-BE49-F238E27FC236}">
                <a16:creationId xmlns:a16="http://schemas.microsoft.com/office/drawing/2014/main" id="{ED586CC9-9B1D-80C8-34EF-1D90F8E61B2E}"/>
              </a:ext>
            </a:extLst>
          </p:cNvPr>
          <p:cNvSpPr>
            <a:spLocks noGrp="1"/>
          </p:cNvSpPr>
          <p:nvPr>
            <p:ph type="pic" sz="quarter" idx="11"/>
          </p:nvPr>
        </p:nvSpPr>
        <p:spPr>
          <a:xfrm>
            <a:off x="4499732" y="1540168"/>
            <a:ext cx="3192537" cy="2056692"/>
          </a:xfrm>
          <a:custGeom>
            <a:avLst/>
            <a:gdLst>
              <a:gd name="connsiteX0" fmla="*/ 185370 w 3192537"/>
              <a:gd name="connsiteY0" fmla="*/ 0 h 2056692"/>
              <a:gd name="connsiteX1" fmla="*/ 3007167 w 3192537"/>
              <a:gd name="connsiteY1" fmla="*/ 0 h 2056692"/>
              <a:gd name="connsiteX2" fmla="*/ 3192537 w 3192537"/>
              <a:gd name="connsiteY2" fmla="*/ 185370 h 2056692"/>
              <a:gd name="connsiteX3" fmla="*/ 3192537 w 3192537"/>
              <a:gd name="connsiteY3" fmla="*/ 1871322 h 2056692"/>
              <a:gd name="connsiteX4" fmla="*/ 3007167 w 3192537"/>
              <a:gd name="connsiteY4" fmla="*/ 2056692 h 2056692"/>
              <a:gd name="connsiteX5" fmla="*/ 185370 w 3192537"/>
              <a:gd name="connsiteY5" fmla="*/ 2056692 h 2056692"/>
              <a:gd name="connsiteX6" fmla="*/ 0 w 3192537"/>
              <a:gd name="connsiteY6" fmla="*/ 1871322 h 2056692"/>
              <a:gd name="connsiteX7" fmla="*/ 0 w 3192537"/>
              <a:gd name="connsiteY7" fmla="*/ 185370 h 2056692"/>
              <a:gd name="connsiteX8" fmla="*/ 185370 w 3192537"/>
              <a:gd name="connsiteY8" fmla="*/ 0 h 20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537" h="2056692">
                <a:moveTo>
                  <a:pt x="185370" y="0"/>
                </a:moveTo>
                <a:lnTo>
                  <a:pt x="3007167" y="0"/>
                </a:lnTo>
                <a:cubicBezTo>
                  <a:pt x="3109544" y="0"/>
                  <a:pt x="3192537" y="82993"/>
                  <a:pt x="3192537" y="185370"/>
                </a:cubicBezTo>
                <a:lnTo>
                  <a:pt x="3192537" y="1871322"/>
                </a:lnTo>
                <a:cubicBezTo>
                  <a:pt x="3192537" y="1973700"/>
                  <a:pt x="3109544" y="2056692"/>
                  <a:pt x="3007167" y="2056692"/>
                </a:cubicBezTo>
                <a:lnTo>
                  <a:pt x="185370" y="2056692"/>
                </a:lnTo>
                <a:cubicBezTo>
                  <a:pt x="82993" y="2056692"/>
                  <a:pt x="0" y="1973700"/>
                  <a:pt x="0" y="1871322"/>
                </a:cubicBezTo>
                <a:lnTo>
                  <a:pt x="0" y="185370"/>
                </a:lnTo>
                <a:cubicBezTo>
                  <a:pt x="0" y="82993"/>
                  <a:pt x="82993" y="0"/>
                  <a:pt x="185370" y="0"/>
                </a:cubicBezTo>
                <a:close/>
              </a:path>
            </a:pathLst>
          </a:custGeom>
        </p:spPr>
        <p:txBody>
          <a:bodyPr wrap="square">
            <a:noAutofit/>
          </a:bodyPr>
          <a:lstStyle>
            <a:lvl1pPr>
              <a:defRPr sz="1000"/>
            </a:lvl1pPr>
          </a:lstStyle>
          <a:p>
            <a:endParaRPr lang="en-US"/>
          </a:p>
        </p:txBody>
      </p:sp>
      <p:sp>
        <p:nvSpPr>
          <p:cNvPr id="12" name="Picture Placeholder 11">
            <a:extLst>
              <a:ext uri="{FF2B5EF4-FFF2-40B4-BE49-F238E27FC236}">
                <a16:creationId xmlns:a16="http://schemas.microsoft.com/office/drawing/2014/main" id="{9506F823-2C54-6F01-DDE8-1E865842BE75}"/>
              </a:ext>
            </a:extLst>
          </p:cNvPr>
          <p:cNvSpPr>
            <a:spLocks noGrp="1"/>
          </p:cNvSpPr>
          <p:nvPr>
            <p:ph type="pic" sz="quarter" idx="12"/>
          </p:nvPr>
        </p:nvSpPr>
        <p:spPr>
          <a:xfrm>
            <a:off x="7991859" y="3779063"/>
            <a:ext cx="3192537" cy="2056692"/>
          </a:xfrm>
          <a:custGeom>
            <a:avLst/>
            <a:gdLst>
              <a:gd name="connsiteX0" fmla="*/ 185370 w 3192537"/>
              <a:gd name="connsiteY0" fmla="*/ 0 h 2056692"/>
              <a:gd name="connsiteX1" fmla="*/ 3007167 w 3192537"/>
              <a:gd name="connsiteY1" fmla="*/ 0 h 2056692"/>
              <a:gd name="connsiteX2" fmla="*/ 3192537 w 3192537"/>
              <a:gd name="connsiteY2" fmla="*/ 185370 h 2056692"/>
              <a:gd name="connsiteX3" fmla="*/ 3192537 w 3192537"/>
              <a:gd name="connsiteY3" fmla="*/ 1871322 h 2056692"/>
              <a:gd name="connsiteX4" fmla="*/ 3007167 w 3192537"/>
              <a:gd name="connsiteY4" fmla="*/ 2056692 h 2056692"/>
              <a:gd name="connsiteX5" fmla="*/ 185370 w 3192537"/>
              <a:gd name="connsiteY5" fmla="*/ 2056692 h 2056692"/>
              <a:gd name="connsiteX6" fmla="*/ 0 w 3192537"/>
              <a:gd name="connsiteY6" fmla="*/ 1871322 h 2056692"/>
              <a:gd name="connsiteX7" fmla="*/ 0 w 3192537"/>
              <a:gd name="connsiteY7" fmla="*/ 185370 h 2056692"/>
              <a:gd name="connsiteX8" fmla="*/ 185370 w 3192537"/>
              <a:gd name="connsiteY8" fmla="*/ 0 h 205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92537" h="2056692">
                <a:moveTo>
                  <a:pt x="185370" y="0"/>
                </a:moveTo>
                <a:lnTo>
                  <a:pt x="3007167" y="0"/>
                </a:lnTo>
                <a:cubicBezTo>
                  <a:pt x="3109544" y="0"/>
                  <a:pt x="3192537" y="82993"/>
                  <a:pt x="3192537" y="185370"/>
                </a:cubicBezTo>
                <a:lnTo>
                  <a:pt x="3192537" y="1871322"/>
                </a:lnTo>
                <a:cubicBezTo>
                  <a:pt x="3192537" y="1973700"/>
                  <a:pt x="3109544" y="2056692"/>
                  <a:pt x="3007167" y="2056692"/>
                </a:cubicBezTo>
                <a:lnTo>
                  <a:pt x="185370" y="2056692"/>
                </a:lnTo>
                <a:cubicBezTo>
                  <a:pt x="82993" y="2056692"/>
                  <a:pt x="0" y="1973700"/>
                  <a:pt x="0" y="1871322"/>
                </a:cubicBezTo>
                <a:lnTo>
                  <a:pt x="0" y="185370"/>
                </a:lnTo>
                <a:cubicBezTo>
                  <a:pt x="0" y="82993"/>
                  <a:pt x="82993" y="0"/>
                  <a:pt x="185370" y="0"/>
                </a:cubicBez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2766406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4024528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B8C812-38E1-453B-934A-3432F84ED328}"/>
              </a:ext>
            </a:extLst>
          </p:cNvPr>
          <p:cNvSpPr>
            <a:spLocks noGrp="1"/>
          </p:cNvSpPr>
          <p:nvPr>
            <p:ph type="pic" sz="quarter" idx="10"/>
          </p:nvPr>
        </p:nvSpPr>
        <p:spPr>
          <a:xfrm>
            <a:off x="6337300" y="0"/>
            <a:ext cx="5854700" cy="6858000"/>
          </a:xfrm>
          <a:custGeom>
            <a:avLst/>
            <a:gdLst>
              <a:gd name="connsiteX0" fmla="*/ 0 w 5283200"/>
              <a:gd name="connsiteY0" fmla="*/ 0 h 6858000"/>
              <a:gd name="connsiteX1" fmla="*/ 5283200 w 5283200"/>
              <a:gd name="connsiteY1" fmla="*/ 0 h 6858000"/>
              <a:gd name="connsiteX2" fmla="*/ 5283200 w 5283200"/>
              <a:gd name="connsiteY2" fmla="*/ 6858000 h 6858000"/>
              <a:gd name="connsiteX3" fmla="*/ 0 w 528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83200" h="6858000">
                <a:moveTo>
                  <a:pt x="0" y="0"/>
                </a:moveTo>
                <a:lnTo>
                  <a:pt x="5283200" y="0"/>
                </a:lnTo>
                <a:lnTo>
                  <a:pt x="5283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71948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375C1A-E8CF-D560-C366-19167FE41034}"/>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5F4AE6A9-6FB6-CEF9-D1C3-2121218757A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4677BBD-3E59-18B2-CF23-EB15DFE61324}"/>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5" name="Espace réservé du pied de page 4">
            <a:extLst>
              <a:ext uri="{FF2B5EF4-FFF2-40B4-BE49-F238E27FC236}">
                <a16:creationId xmlns:a16="http://schemas.microsoft.com/office/drawing/2014/main" id="{952402A0-4F03-179D-BD26-78FEC484889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1D7686D-EF85-CC68-D351-0A39254129DE}"/>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3625094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58C90E9-3918-3EEF-96B3-35524A903DB5}"/>
              </a:ext>
            </a:extLst>
          </p:cNvPr>
          <p:cNvSpPr>
            <a:spLocks noGrp="1"/>
          </p:cNvSpPr>
          <p:nvPr>
            <p:ph type="pic" sz="quarter" idx="10"/>
          </p:nvPr>
        </p:nvSpPr>
        <p:spPr>
          <a:xfrm>
            <a:off x="-686541" y="1800542"/>
            <a:ext cx="4104640" cy="4104640"/>
          </a:xfrm>
          <a:custGeom>
            <a:avLst/>
            <a:gdLst>
              <a:gd name="connsiteX0" fmla="*/ 2052320 w 4104640"/>
              <a:gd name="connsiteY0" fmla="*/ 0 h 4104640"/>
              <a:gd name="connsiteX1" fmla="*/ 4104640 w 4104640"/>
              <a:gd name="connsiteY1" fmla="*/ 2052320 h 4104640"/>
              <a:gd name="connsiteX2" fmla="*/ 2052320 w 4104640"/>
              <a:gd name="connsiteY2" fmla="*/ 4104640 h 4104640"/>
              <a:gd name="connsiteX3" fmla="*/ 0 w 4104640"/>
              <a:gd name="connsiteY3" fmla="*/ 2052320 h 4104640"/>
              <a:gd name="connsiteX4" fmla="*/ 2052320 w 4104640"/>
              <a:gd name="connsiteY4" fmla="*/ 0 h 410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640" h="4104640">
                <a:moveTo>
                  <a:pt x="2052320" y="0"/>
                </a:moveTo>
                <a:cubicBezTo>
                  <a:pt x="3185785" y="0"/>
                  <a:pt x="4104640" y="918855"/>
                  <a:pt x="4104640" y="2052320"/>
                </a:cubicBezTo>
                <a:cubicBezTo>
                  <a:pt x="4104640" y="3185785"/>
                  <a:pt x="3185785" y="4104640"/>
                  <a:pt x="2052320" y="4104640"/>
                </a:cubicBezTo>
                <a:cubicBezTo>
                  <a:pt x="918855" y="4104640"/>
                  <a:pt x="0" y="3185785"/>
                  <a:pt x="0" y="2052320"/>
                </a:cubicBezTo>
                <a:cubicBezTo>
                  <a:pt x="0" y="918855"/>
                  <a:pt x="918855" y="0"/>
                  <a:pt x="2052320" y="0"/>
                </a:cubicBez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133113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4BF51B-5872-062C-E0FE-83DB549E7D8C}"/>
              </a:ext>
            </a:extLst>
          </p:cNvPr>
          <p:cNvSpPr>
            <a:spLocks noGrp="1"/>
          </p:cNvSpPr>
          <p:nvPr>
            <p:ph type="pic" sz="quarter" idx="10"/>
          </p:nvPr>
        </p:nvSpPr>
        <p:spPr>
          <a:xfrm>
            <a:off x="4051302" y="2846486"/>
            <a:ext cx="2577373" cy="4011515"/>
          </a:xfrm>
          <a:custGeom>
            <a:avLst/>
            <a:gdLst>
              <a:gd name="connsiteX0" fmla="*/ 0 w 2577373"/>
              <a:gd name="connsiteY0" fmla="*/ 0 h 4011515"/>
              <a:gd name="connsiteX1" fmla="*/ 2577373 w 2577373"/>
              <a:gd name="connsiteY1" fmla="*/ 0 h 4011515"/>
              <a:gd name="connsiteX2" fmla="*/ 2577373 w 2577373"/>
              <a:gd name="connsiteY2" fmla="*/ 4011515 h 4011515"/>
              <a:gd name="connsiteX3" fmla="*/ 0 w 2577373"/>
              <a:gd name="connsiteY3" fmla="*/ 4011515 h 4011515"/>
            </a:gdLst>
            <a:ahLst/>
            <a:cxnLst>
              <a:cxn ang="0">
                <a:pos x="connsiteX0" y="connsiteY0"/>
              </a:cxn>
              <a:cxn ang="0">
                <a:pos x="connsiteX1" y="connsiteY1"/>
              </a:cxn>
              <a:cxn ang="0">
                <a:pos x="connsiteX2" y="connsiteY2"/>
              </a:cxn>
              <a:cxn ang="0">
                <a:pos x="connsiteX3" y="connsiteY3"/>
              </a:cxn>
            </a:cxnLst>
            <a:rect l="l" t="t" r="r" b="b"/>
            <a:pathLst>
              <a:path w="2577373" h="4011515">
                <a:moveTo>
                  <a:pt x="0" y="0"/>
                </a:moveTo>
                <a:lnTo>
                  <a:pt x="2577373" y="0"/>
                </a:lnTo>
                <a:lnTo>
                  <a:pt x="2577373" y="4011515"/>
                </a:lnTo>
                <a:lnTo>
                  <a:pt x="0" y="4011515"/>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Pitch Deck | </a:t>
            </a:r>
            <a:r>
              <a:rPr lang="en-US">
                <a:solidFill>
                  <a:schemeClr val="accent1"/>
                </a:solidFill>
              </a:rPr>
              <a:t>Presentation</a:t>
            </a:r>
          </a:p>
        </p:txBody>
      </p:sp>
      <p:sp>
        <p:nvSpPr>
          <p:cNvPr id="7" name="Oval 6">
            <a:extLst>
              <a:ext uri="{FF2B5EF4-FFF2-40B4-BE49-F238E27FC236}">
                <a16:creationId xmlns:a16="http://schemas.microsoft.com/office/drawing/2014/main" id="{6396E91C-30AD-4F4D-AB37-B985AE825DA3}"/>
              </a:ext>
            </a:extLst>
          </p:cNvPr>
          <p:cNvSpPr/>
          <p:nvPr userDrawn="1"/>
        </p:nvSpPr>
        <p:spPr>
          <a:xfrm>
            <a:off x="11323495" y="6125368"/>
            <a:ext cx="411305" cy="40878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4" name="Slide Number Placeholder 5">
            <a:extLst>
              <a:ext uri="{FF2B5EF4-FFF2-40B4-BE49-F238E27FC236}">
                <a16:creationId xmlns:a16="http://schemas.microsoft.com/office/drawing/2014/main" id="{03C49F2E-2C94-4AA8-A832-005038B09360}"/>
              </a:ext>
            </a:extLst>
          </p:cNvPr>
          <p:cNvSpPr>
            <a:spLocks noGrp="1"/>
          </p:cNvSpPr>
          <p:nvPr>
            <p:ph type="sldNum" sz="quarter" idx="4"/>
          </p:nvPr>
        </p:nvSpPr>
        <p:spPr>
          <a:xfrm>
            <a:off x="11282926" y="6227339"/>
            <a:ext cx="492443" cy="204839"/>
          </a:xfrm>
          <a:prstGeom prst="rect">
            <a:avLst/>
          </a:prstGeom>
        </p:spPr>
        <p:txBody>
          <a:bodyPr vert="horz" lIns="91440" tIns="45720" rIns="91440" bIns="45720" rtlCol="0" anchor="ctr"/>
          <a:lstStyle>
            <a:lvl1pPr algn="ctr">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8B2BE56-A1DF-44BF-AF31-08C6097C884E}" type="slidenum">
              <a:rPr lang="en-US" smtClean="0"/>
              <a:pPr/>
              <a:t>‹N°›</a:t>
            </a:fld>
            <a:endParaRPr lang="en-US"/>
          </a:p>
        </p:txBody>
      </p:sp>
    </p:spTree>
    <p:extLst>
      <p:ext uri="{BB962C8B-B14F-4D97-AF65-F5344CB8AC3E}">
        <p14:creationId xmlns:p14="http://schemas.microsoft.com/office/powerpoint/2010/main" val="1086148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6_ภาพนิ่งชื่อเรื่อ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8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0D706-11EA-785F-EE97-71DFAAD2209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15C3A953-216C-EAE2-F5DF-8F05895399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BC1A1AA-E9E5-43E0-5CBB-FC6FCFB2222F}"/>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5" name="Espace réservé du pied de page 4">
            <a:extLst>
              <a:ext uri="{FF2B5EF4-FFF2-40B4-BE49-F238E27FC236}">
                <a16:creationId xmlns:a16="http://schemas.microsoft.com/office/drawing/2014/main" id="{688C401D-DB13-F336-C0DD-006A476AD03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1AFE649-8946-B7C8-60EE-19FE82F28F14}"/>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70247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F6B126-BF99-9C57-9D63-74C410E8CF2D}"/>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216D14FF-0198-BF2D-B7D4-914CB54EFB9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8F2D4D35-3F28-E472-0568-9A62839AF69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C948819-96B6-E46D-8202-520363F3CF2E}"/>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6" name="Espace réservé du pied de page 5">
            <a:extLst>
              <a:ext uri="{FF2B5EF4-FFF2-40B4-BE49-F238E27FC236}">
                <a16:creationId xmlns:a16="http://schemas.microsoft.com/office/drawing/2014/main" id="{F77A3521-8445-9492-00A6-5D4A35078FE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A9301020-BC7A-684D-05F7-7C3D1C9F886A}"/>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91789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77A7F4-392F-E16A-1B2A-6D61A1EEC39B}"/>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D04FF5D7-A97E-3B6C-CC1B-A550650758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21749FE-6BAE-B5D7-368D-7499A8B3E07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C170CA82-C841-A8BD-BBE9-F751267E5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45D5DE-3003-13C8-E950-C41AC52716A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1CE807B-A15C-BBB7-2DD9-D0209B5B96AB}"/>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8" name="Espace réservé du pied de page 7">
            <a:extLst>
              <a:ext uri="{FF2B5EF4-FFF2-40B4-BE49-F238E27FC236}">
                <a16:creationId xmlns:a16="http://schemas.microsoft.com/office/drawing/2014/main" id="{FA387220-D0F9-20A2-574C-CD8FDD126E77}"/>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2C2218CD-6BAA-9386-0923-320195918DA9}"/>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3289181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2F0ED-8A8E-F58F-02AF-9856FBA997F0}"/>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B8D3EC8B-4764-E8E9-7C4D-980B38C33B02}"/>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4" name="Espace réservé du pied de page 3">
            <a:extLst>
              <a:ext uri="{FF2B5EF4-FFF2-40B4-BE49-F238E27FC236}">
                <a16:creationId xmlns:a16="http://schemas.microsoft.com/office/drawing/2014/main" id="{A21AA857-4D6B-1257-BB84-DF2143253200}"/>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81743F8-10E1-4D5B-FB01-AA3A2570DB7C}"/>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3712753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F36D9D1-581D-FB04-67F9-2F4AEB0D29E7}"/>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3" name="Espace réservé du pied de page 2">
            <a:extLst>
              <a:ext uri="{FF2B5EF4-FFF2-40B4-BE49-F238E27FC236}">
                <a16:creationId xmlns:a16="http://schemas.microsoft.com/office/drawing/2014/main" id="{C8E1EC84-9C04-D6A2-FF08-438BBD7DD781}"/>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06CD7A54-13BE-A90D-1A7B-74E1C9B6C20C}"/>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257753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45D15F-CB0A-82FE-57B7-82C967C5669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EC954E1-103D-0730-3A53-FB76D2CE3E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6444A325-4740-C378-4170-B4334969B9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7B6D3C2-43FA-60E2-C937-6895DE474FEA}"/>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6" name="Espace réservé du pied de page 5">
            <a:extLst>
              <a:ext uri="{FF2B5EF4-FFF2-40B4-BE49-F238E27FC236}">
                <a16:creationId xmlns:a16="http://schemas.microsoft.com/office/drawing/2014/main" id="{90995AAD-58D3-A8EC-87A5-4F98DC6FB2BA}"/>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793CC621-1411-1535-1208-E10EFD9D7098}"/>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135272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E47B0C-1C53-1AB6-B4EA-476212A75F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8D5EE1C8-755B-0973-C82B-43DA62B21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1E06590-ED17-914C-3AE2-EEAD8C809F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93FFCBF-1746-167A-805F-6754ADDBF07A}"/>
              </a:ext>
            </a:extLst>
          </p:cNvPr>
          <p:cNvSpPr>
            <a:spLocks noGrp="1"/>
          </p:cNvSpPr>
          <p:nvPr>
            <p:ph type="dt" sz="half" idx="10"/>
          </p:nvPr>
        </p:nvSpPr>
        <p:spPr/>
        <p:txBody>
          <a:bodyPr/>
          <a:lstStyle/>
          <a:p>
            <a:fld id="{1F2A9B9F-A7DC-4AAE-98B7-C0B6036C2764}" type="datetimeFigureOut">
              <a:rPr lang="fr-CA" smtClean="0"/>
              <a:t>2026-02-19</a:t>
            </a:fld>
            <a:endParaRPr lang="fr-CA"/>
          </a:p>
        </p:txBody>
      </p:sp>
      <p:sp>
        <p:nvSpPr>
          <p:cNvPr id="6" name="Espace réservé du pied de page 5">
            <a:extLst>
              <a:ext uri="{FF2B5EF4-FFF2-40B4-BE49-F238E27FC236}">
                <a16:creationId xmlns:a16="http://schemas.microsoft.com/office/drawing/2014/main" id="{EF82E945-067B-4C3A-B0A2-CA7E1CDF250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0EBD34F-0301-1491-BD21-0C5CA498AF6D}"/>
              </a:ext>
            </a:extLst>
          </p:cNvPr>
          <p:cNvSpPr>
            <a:spLocks noGrp="1"/>
          </p:cNvSpPr>
          <p:nvPr>
            <p:ph type="sldNum" sz="quarter" idx="12"/>
          </p:nvPr>
        </p:nvSpPr>
        <p:spPr/>
        <p:txBody>
          <a:bodyPr/>
          <a:lstStyle/>
          <a:p>
            <a:fld id="{7265A0F0-F974-4477-B2F2-F1FC9197E54B}" type="slidenum">
              <a:rPr lang="fr-CA" smtClean="0"/>
              <a:t>‹N°›</a:t>
            </a:fld>
            <a:endParaRPr lang="fr-CA"/>
          </a:p>
        </p:txBody>
      </p:sp>
    </p:spTree>
    <p:extLst>
      <p:ext uri="{BB962C8B-B14F-4D97-AF65-F5344CB8AC3E}">
        <p14:creationId xmlns:p14="http://schemas.microsoft.com/office/powerpoint/2010/main" val="345270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0B2D1A3-59EA-0F89-7E58-AF0733005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207D3949-2858-B9A0-40B5-BBF0DE37A9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294DF92-2D97-3DFE-529A-F28314777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2A9B9F-A7DC-4AAE-98B7-C0B6036C2764}" type="datetimeFigureOut">
              <a:rPr lang="fr-CA" smtClean="0"/>
              <a:t>2026-02-19</a:t>
            </a:fld>
            <a:endParaRPr lang="fr-CA"/>
          </a:p>
        </p:txBody>
      </p:sp>
      <p:sp>
        <p:nvSpPr>
          <p:cNvPr id="5" name="Espace réservé du pied de page 4">
            <a:extLst>
              <a:ext uri="{FF2B5EF4-FFF2-40B4-BE49-F238E27FC236}">
                <a16:creationId xmlns:a16="http://schemas.microsoft.com/office/drawing/2014/main" id="{83D0CA1B-178F-8406-4C9F-437C8A138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1F04BCC4-067F-E17E-A495-FC2B4BA6E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65A0F0-F974-4477-B2F2-F1FC9197E54B}" type="slidenum">
              <a:rPr lang="fr-CA" smtClean="0"/>
              <a:t>‹N°›</a:t>
            </a:fld>
            <a:endParaRPr lang="fr-CA"/>
          </a:p>
        </p:txBody>
      </p:sp>
    </p:spTree>
    <p:extLst>
      <p:ext uri="{BB962C8B-B14F-4D97-AF65-F5344CB8AC3E}">
        <p14:creationId xmlns:p14="http://schemas.microsoft.com/office/powerpoint/2010/main" val="1473044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servicesenligne.cnesst.gouv.qc.ca/prevention/niveau_activites_etablissement"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microsoft.com/office/2007/relationships/hdphoto" Target="../media/hdphoto4.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38.png"/><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9.xml"/><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3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3.xml"/><Relationship Id="rId7" Type="http://schemas.openxmlformats.org/officeDocument/2006/relationships/slideLayout" Target="../slideLayouts/slideLayout2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microsoft.com/office/2007/relationships/hdphoto" Target="../media/hdphoto3.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texte, Police, Graphique, blanc&#10;&#10;Description générée automatiquement">
            <a:extLst>
              <a:ext uri="{FF2B5EF4-FFF2-40B4-BE49-F238E27FC236}">
                <a16:creationId xmlns:a16="http://schemas.microsoft.com/office/drawing/2014/main" id="{40FD70A1-B5DF-377E-158E-4BA90EC4B7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543" b="38543"/>
          <a:stretch>
            <a:fillRect/>
          </a:stretch>
        </p:blipFill>
        <p:spPr/>
      </p:pic>
      <p:sp>
        <p:nvSpPr>
          <p:cNvPr id="44" name="Rectangle 43">
            <a:extLst>
              <a:ext uri="{FF2B5EF4-FFF2-40B4-BE49-F238E27FC236}">
                <a16:creationId xmlns:a16="http://schemas.microsoft.com/office/drawing/2014/main" id="{C231408D-B1F6-4386-BBC8-4A867F3A1234}"/>
              </a:ext>
            </a:extLst>
          </p:cNvPr>
          <p:cNvSpPr/>
          <p:nvPr/>
        </p:nvSpPr>
        <p:spPr>
          <a:xfrm>
            <a:off x="0" y="-52628"/>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F7A08E2-A9A1-FE9C-79B7-17CB325FD3B8}"/>
              </a:ext>
            </a:extLst>
          </p:cNvPr>
          <p:cNvSpPr txBox="1"/>
          <p:nvPr/>
        </p:nvSpPr>
        <p:spPr>
          <a:xfrm rot="5400000">
            <a:off x="7160627" y="1842463"/>
            <a:ext cx="8018318" cy="3477875"/>
          </a:xfrm>
          <a:prstGeom prst="rect">
            <a:avLst/>
          </a:prstGeom>
          <a:noFill/>
        </p:spPr>
        <p:txBody>
          <a:bodyPr wrap="square" rtlCol="0" anchor="ctr">
            <a:spAutoFit/>
          </a:bodyPr>
          <a:lstStyle/>
          <a:p>
            <a:pPr algn="ctr"/>
            <a:r>
              <a:rPr lang="en-GB" sz="22000" spc="2000">
                <a:solidFill>
                  <a:schemeClr val="bg1">
                    <a:alpha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2026</a:t>
            </a:r>
            <a:endParaRPr lang="en-US" sz="22000" spc="2000">
              <a:solidFill>
                <a:schemeClr val="bg1">
                  <a:alpha val="10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8" name="TextBox 27">
            <a:extLst>
              <a:ext uri="{FF2B5EF4-FFF2-40B4-BE49-F238E27FC236}">
                <a16:creationId xmlns:a16="http://schemas.microsoft.com/office/drawing/2014/main" id="{158BD776-9985-8024-33A1-9FBEE3959AA8}"/>
              </a:ext>
            </a:extLst>
          </p:cNvPr>
          <p:cNvSpPr txBox="1"/>
          <p:nvPr/>
        </p:nvSpPr>
        <p:spPr>
          <a:xfrm>
            <a:off x="547743" y="773046"/>
            <a:ext cx="10444792" cy="3690369"/>
          </a:xfrm>
          <a:prstGeom prst="rect">
            <a:avLst/>
          </a:prstGeom>
          <a:noFill/>
        </p:spPr>
        <p:txBody>
          <a:bodyPr wrap="square" lIns="91440" tIns="45720" rIns="91440" bIns="45720" rtlCol="0" anchor="ctr">
            <a:spAutoFit/>
          </a:bodyPr>
          <a:lstStyle/>
          <a:p>
            <a:pPr>
              <a:lnSpc>
                <a:spcPts val="7000"/>
              </a:lnSpc>
            </a:pPr>
            <a:r>
              <a:rPr lang="en-GB" sz="7000" err="1">
                <a:solidFill>
                  <a:schemeClr val="bg1"/>
                </a:solidFill>
                <a:latin typeface="Open Sans ExtraBold"/>
                <a:ea typeface="Open Sans ExtraBold"/>
                <a:cs typeface="Open Sans ExtraBold"/>
              </a:rPr>
              <a:t>Prévention</a:t>
            </a:r>
            <a:r>
              <a:rPr lang="en-GB" sz="7000">
                <a:solidFill>
                  <a:schemeClr val="bg1"/>
                </a:solidFill>
                <a:latin typeface="Open Sans ExtraBold"/>
                <a:ea typeface="Open Sans ExtraBold"/>
                <a:cs typeface="Open Sans ExtraBold"/>
              </a:rPr>
              <a:t> et participation :</a:t>
            </a:r>
          </a:p>
          <a:p>
            <a:pPr>
              <a:lnSpc>
                <a:spcPts val="7000"/>
              </a:lnSpc>
            </a:pPr>
            <a:r>
              <a:rPr lang="en-GB" sz="7000">
                <a:solidFill>
                  <a:schemeClr val="bg1"/>
                </a:solidFill>
                <a:latin typeface="Open Sans ExtraBold"/>
                <a:ea typeface="Open Sans ExtraBold"/>
                <a:cs typeface="Open Sans ExtraBold"/>
              </a:rPr>
              <a:t>les </a:t>
            </a:r>
            <a:r>
              <a:rPr lang="en-GB" sz="7000" err="1">
                <a:solidFill>
                  <a:schemeClr val="bg1"/>
                </a:solidFill>
                <a:latin typeface="Open Sans ExtraBold"/>
                <a:ea typeface="Open Sans ExtraBold"/>
                <a:cs typeface="Open Sans ExtraBold"/>
              </a:rPr>
              <a:t>règles</a:t>
            </a:r>
            <a:r>
              <a:rPr lang="en-GB" sz="7000">
                <a:solidFill>
                  <a:schemeClr val="bg1"/>
                </a:solidFill>
                <a:latin typeface="Open Sans ExtraBold"/>
                <a:ea typeface="Open Sans ExtraBold"/>
                <a:cs typeface="Open Sans ExtraBold"/>
              </a:rPr>
              <a:t> du jeu </a:t>
            </a:r>
            <a:r>
              <a:rPr lang="en-GB" sz="7000" err="1">
                <a:solidFill>
                  <a:schemeClr val="bg1"/>
                </a:solidFill>
                <a:latin typeface="Open Sans ExtraBold"/>
                <a:ea typeface="Open Sans ExtraBold"/>
                <a:cs typeface="Open Sans ExtraBold"/>
              </a:rPr>
              <a:t>en</a:t>
            </a:r>
            <a:r>
              <a:rPr lang="en-GB" sz="7000">
                <a:solidFill>
                  <a:schemeClr val="bg1"/>
                </a:solidFill>
                <a:latin typeface="Open Sans ExtraBold"/>
                <a:ea typeface="Open Sans ExtraBold"/>
                <a:cs typeface="Open Sans ExtraBold"/>
              </a:rPr>
              <a:t> SST</a:t>
            </a:r>
            <a:endParaRPr lang="en-US" sz="7000">
              <a:solidFill>
                <a:schemeClr val="bg1"/>
              </a:solidFill>
              <a:latin typeface="Open Sans ExtraBold"/>
              <a:ea typeface="Open Sans ExtraBold"/>
              <a:cs typeface="Open Sans ExtraBold"/>
            </a:endParaRPr>
          </a:p>
        </p:txBody>
      </p:sp>
      <p:sp>
        <p:nvSpPr>
          <p:cNvPr id="36" name="Rectangle: Rounded Corners 35">
            <a:extLst>
              <a:ext uri="{FF2B5EF4-FFF2-40B4-BE49-F238E27FC236}">
                <a16:creationId xmlns:a16="http://schemas.microsoft.com/office/drawing/2014/main" id="{606E73E9-2AB4-F58C-8FF2-42E0A12B462E}"/>
              </a:ext>
            </a:extLst>
          </p:cNvPr>
          <p:cNvSpPr/>
          <p:nvPr/>
        </p:nvSpPr>
        <p:spPr>
          <a:xfrm>
            <a:off x="851754" y="5471411"/>
            <a:ext cx="2805846" cy="1115648"/>
          </a:xfrm>
          <a:prstGeom prst="roundRect">
            <a:avLst>
              <a:gd name="adj" fmla="val 50000"/>
            </a:avLst>
          </a:prstGeom>
          <a:solidFill>
            <a:schemeClr val="bg1">
              <a:alpha val="1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5BC4DEA-17A3-7736-9D1A-AF1F561610D5}"/>
              </a:ext>
            </a:extLst>
          </p:cNvPr>
          <p:cNvSpPr txBox="1"/>
          <p:nvPr/>
        </p:nvSpPr>
        <p:spPr>
          <a:xfrm>
            <a:off x="1281980" y="5634394"/>
            <a:ext cx="2733982" cy="784830"/>
          </a:xfrm>
          <a:prstGeom prst="rect">
            <a:avLst/>
          </a:prstGeom>
          <a:noFill/>
        </p:spPr>
        <p:txBody>
          <a:bodyPr wrap="square" lIns="91440" tIns="45720" rIns="91440" bIns="45720" rtlCol="0" anchor="t">
            <a:spAutoFit/>
          </a:bodyPr>
          <a:lstStyle/>
          <a:p>
            <a:r>
              <a:rPr lang="en-US" sz="1500" spc="400">
                <a:solidFill>
                  <a:schemeClr val="bg1"/>
                </a:solidFill>
                <a:latin typeface="Open Sans"/>
                <a:ea typeface="Open Sans"/>
                <a:cs typeface="Open Sans"/>
              </a:rPr>
              <a:t>Annie Landry, </a:t>
            </a:r>
            <a:r>
              <a:rPr lang="en-US" sz="1500" spc="400" err="1">
                <a:solidFill>
                  <a:schemeClr val="bg1"/>
                </a:solidFill>
                <a:latin typeface="Open Sans"/>
                <a:ea typeface="Open Sans"/>
                <a:cs typeface="Open Sans"/>
              </a:rPr>
              <a:t>Directrice</a:t>
            </a:r>
            <a:r>
              <a:rPr lang="en-US" sz="1500" spc="400">
                <a:solidFill>
                  <a:schemeClr val="bg1"/>
                </a:solidFill>
                <a:latin typeface="Open Sans"/>
                <a:ea typeface="Open Sans"/>
                <a:cs typeface="Open Sans"/>
              </a:rPr>
              <a:t>,</a:t>
            </a:r>
          </a:p>
          <a:p>
            <a:r>
              <a:rPr lang="en-US" sz="1500" spc="400">
                <a:solidFill>
                  <a:schemeClr val="bg1"/>
                </a:solidFill>
                <a:latin typeface="Open Sans" panose="020B0606030504020204" pitchFamily="34" charset="0"/>
                <a:ea typeface="Open Sans" panose="020B0606030504020204" pitchFamily="34" charset="0"/>
                <a:cs typeface="Open Sans" panose="020B0606030504020204" pitchFamily="34" charset="0"/>
              </a:rPr>
              <a:t>Service SST FTQ</a:t>
            </a:r>
          </a:p>
        </p:txBody>
      </p:sp>
      <p:pic>
        <p:nvPicPr>
          <p:cNvPr id="7" name="Image 6" descr="Une image contenant texte, Police, Graphique, blanc&#10;&#10;Description générée automatiquement">
            <a:extLst>
              <a:ext uri="{FF2B5EF4-FFF2-40B4-BE49-F238E27FC236}">
                <a16:creationId xmlns:a16="http://schemas.microsoft.com/office/drawing/2014/main" id="{EEDC204A-FBAE-7076-2DA1-0A1232F8CF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8838" y="4882398"/>
            <a:ext cx="612682" cy="1503991"/>
          </a:xfrm>
          <a:prstGeom prst="rect">
            <a:avLst/>
          </a:prstGeom>
        </p:spPr>
      </p:pic>
      <p:sp>
        <p:nvSpPr>
          <p:cNvPr id="2" name="Rectangle: Rounded Corners 35">
            <a:extLst>
              <a:ext uri="{FF2B5EF4-FFF2-40B4-BE49-F238E27FC236}">
                <a16:creationId xmlns:a16="http://schemas.microsoft.com/office/drawing/2014/main" id="{28B28589-3846-F3D5-D2A6-9A1CC546DC99}"/>
              </a:ext>
            </a:extLst>
          </p:cNvPr>
          <p:cNvSpPr/>
          <p:nvPr/>
        </p:nvSpPr>
        <p:spPr>
          <a:xfrm>
            <a:off x="4015962" y="5471411"/>
            <a:ext cx="2805846" cy="1115648"/>
          </a:xfrm>
          <a:prstGeom prst="roundRect">
            <a:avLst>
              <a:gd name="adj" fmla="val 50000"/>
            </a:avLst>
          </a:prstGeom>
          <a:solidFill>
            <a:schemeClr val="bg1">
              <a:alpha val="1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7">
            <a:extLst>
              <a:ext uri="{FF2B5EF4-FFF2-40B4-BE49-F238E27FC236}">
                <a16:creationId xmlns:a16="http://schemas.microsoft.com/office/drawing/2014/main" id="{56D50718-40BB-E7AB-8BFE-FF1A157ECFD0}"/>
              </a:ext>
            </a:extLst>
          </p:cNvPr>
          <p:cNvSpPr txBox="1"/>
          <p:nvPr/>
        </p:nvSpPr>
        <p:spPr>
          <a:xfrm>
            <a:off x="4275149" y="5543997"/>
            <a:ext cx="2733982" cy="1015663"/>
          </a:xfrm>
          <a:prstGeom prst="rect">
            <a:avLst/>
          </a:prstGeom>
          <a:noFill/>
        </p:spPr>
        <p:txBody>
          <a:bodyPr wrap="square" lIns="91440" tIns="45720" rIns="91440" bIns="45720" rtlCol="0" anchor="t">
            <a:spAutoFit/>
          </a:bodyPr>
          <a:lstStyle/>
          <a:p>
            <a:r>
              <a:rPr lang="en-US" sz="1500" spc="400">
                <a:solidFill>
                  <a:schemeClr val="bg1"/>
                </a:solidFill>
                <a:latin typeface="Open Sans"/>
                <a:ea typeface="Open Sans"/>
                <a:cs typeface="Open Sans"/>
              </a:rPr>
              <a:t>Sophie Martin,</a:t>
            </a:r>
          </a:p>
          <a:p>
            <a:r>
              <a:rPr lang="en-US" sz="1500" spc="400" err="1">
                <a:solidFill>
                  <a:schemeClr val="bg1"/>
                </a:solidFill>
                <a:latin typeface="Open Sans"/>
                <a:ea typeface="Open Sans"/>
                <a:cs typeface="Open Sans"/>
              </a:rPr>
              <a:t>Avocate</a:t>
            </a:r>
            <a:r>
              <a:rPr lang="en-US" sz="1500" spc="400">
                <a:solidFill>
                  <a:schemeClr val="bg1"/>
                </a:solidFill>
                <a:latin typeface="Open Sans"/>
                <a:ea typeface="Open Sans"/>
                <a:cs typeface="Open Sans"/>
              </a:rPr>
              <a:t> et </a:t>
            </a:r>
            <a:r>
              <a:rPr lang="en-US" sz="1500" spc="400" err="1">
                <a:solidFill>
                  <a:schemeClr val="bg1"/>
                </a:solidFill>
                <a:latin typeface="Open Sans"/>
                <a:ea typeface="Open Sans"/>
                <a:cs typeface="Open Sans"/>
              </a:rPr>
              <a:t>coordonatrice</a:t>
            </a:r>
            <a:r>
              <a:rPr lang="en-US" sz="1500" spc="400">
                <a:solidFill>
                  <a:schemeClr val="bg1"/>
                </a:solidFill>
                <a:latin typeface="Open Sans"/>
                <a:ea typeface="Open Sans"/>
                <a:cs typeface="Open Sans"/>
              </a:rPr>
              <a:t>,</a:t>
            </a:r>
          </a:p>
          <a:p>
            <a:r>
              <a:rPr lang="en-US" sz="1500" spc="400">
                <a:solidFill>
                  <a:schemeClr val="bg1"/>
                </a:solidFill>
                <a:latin typeface="Open Sans"/>
                <a:ea typeface="Open Sans"/>
                <a:cs typeface="Open Sans"/>
              </a:rPr>
              <a:t>Service SST SCFP</a:t>
            </a:r>
          </a:p>
        </p:txBody>
      </p:sp>
    </p:spTree>
    <p:extLst>
      <p:ext uri="{BB962C8B-B14F-4D97-AF65-F5344CB8AC3E}">
        <p14:creationId xmlns:p14="http://schemas.microsoft.com/office/powerpoint/2010/main" val="231294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pPr algn="l"/>
            <a:r>
              <a:rPr lang="fr-CA" b="0">
                <a:latin typeface="Open Sans bold" panose="020B0806030504020204" pitchFamily="34" charset="0"/>
                <a:ea typeface="Open Sans bold" panose="020B0806030504020204" pitchFamily="34" charset="0"/>
                <a:cs typeface="Open Sans bold" panose="020B0806030504020204" pitchFamily="34" charset="0"/>
              </a:rPr>
              <a:t>Le  classement de l’employeur</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10</a:t>
            </a:fld>
            <a:endParaRPr lang="en-US" sz="1200"/>
          </a:p>
        </p:txBody>
      </p:sp>
      <p:sp>
        <p:nvSpPr>
          <p:cNvPr id="6" name="Rectangle 5">
            <a:extLst>
              <a:ext uri="{FF2B5EF4-FFF2-40B4-BE49-F238E27FC236}">
                <a16:creationId xmlns:a16="http://schemas.microsoft.com/office/drawing/2014/main" id="{60A57549-2197-4A25-B3C2-A3C908FD748A}"/>
              </a:ext>
            </a:extLst>
          </p:cNvPr>
          <p:cNvSpPr>
            <a:spLocks noChangeArrowheads="1"/>
          </p:cNvSpPr>
          <p:nvPr/>
        </p:nvSpPr>
        <p:spPr bwMode="auto">
          <a:xfrm>
            <a:off x="8113713" y="1420258"/>
            <a:ext cx="3606800" cy="442122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7343BF51-F255-4138-858F-78E860033E85}"/>
              </a:ext>
            </a:extLst>
          </p:cNvPr>
          <p:cNvSpPr>
            <a:spLocks noChangeArrowheads="1"/>
          </p:cNvSpPr>
          <p:nvPr/>
        </p:nvSpPr>
        <p:spPr bwMode="auto">
          <a:xfrm>
            <a:off x="4295776" y="1442794"/>
            <a:ext cx="3600450" cy="442122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9E86E3C1-18C7-458B-8B69-2F68DBCA8DF3}"/>
              </a:ext>
            </a:extLst>
          </p:cNvPr>
          <p:cNvSpPr txBox="1"/>
          <p:nvPr/>
        </p:nvSpPr>
        <p:spPr>
          <a:xfrm>
            <a:off x="8358384" y="2733562"/>
            <a:ext cx="3228306" cy="2886816"/>
          </a:xfrm>
          <a:prstGeom prst="rect">
            <a:avLst/>
          </a:prstGeom>
          <a:noFill/>
        </p:spPr>
        <p:txBody>
          <a:bodyPr wrap="square" lIns="91440" tIns="45720" rIns="91440" bIns="45720" rtlCol="0" anchor="ctr">
            <a:spAutoFit/>
          </a:bodyPr>
          <a:lstStyle/>
          <a:p>
            <a:pPr marL="171450" indent="-171450">
              <a:lnSpc>
                <a:spcPts val="2200"/>
              </a:lnSpc>
              <a:buFont typeface="Arial" panose="020B0604020202020204" pitchFamily="34" charset="0"/>
              <a:buChar char="•"/>
            </a:pPr>
            <a:r>
              <a:rPr lang="fr-CA" sz="1600">
                <a:solidFill>
                  <a:schemeClr val="bg1"/>
                </a:solidFill>
                <a:latin typeface="Lato"/>
                <a:ea typeface="Lato"/>
                <a:cs typeface="Lato"/>
              </a:rPr>
              <a:t>À</a:t>
            </a:r>
            <a:r>
              <a:rPr lang="fr-CA" sz="1600" i="0">
                <a:solidFill>
                  <a:schemeClr val="bg1"/>
                </a:solidFill>
                <a:effectLst/>
                <a:latin typeface="Lato"/>
                <a:ea typeface="Lato"/>
                <a:cs typeface="Lato"/>
              </a:rPr>
              <a:t> également été utilisé pour déterminer si un employeur faisait partie d’un groupe prioritaire ou non.</a:t>
            </a:r>
          </a:p>
          <a:p>
            <a:pPr marL="171450" indent="-171450">
              <a:lnSpc>
                <a:spcPts val="2200"/>
              </a:lnSpc>
              <a:buFont typeface="Arial" panose="020B0604020202020204" pitchFamily="34" charset="0"/>
              <a:buChar char="•"/>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lnSpc>
                <a:spcPts val="2200"/>
              </a:lnSpc>
              <a:buFont typeface="Arial" panose="020B0604020202020204" pitchFamily="34" charset="0"/>
              <a:buChar char="•"/>
            </a:pPr>
            <a:r>
              <a:rPr lang="fr-CA" sz="1600" i="0">
                <a:solidFill>
                  <a:schemeClr val="bg1"/>
                </a:solidFill>
                <a:effectLst/>
                <a:latin typeface="Lato"/>
                <a:ea typeface="Lato"/>
                <a:cs typeface="Lato"/>
              </a:rPr>
              <a:t>Puisque relié au financement, actuellement la CNESST refuse de partager l’information </a:t>
            </a:r>
            <a:r>
              <a:rPr lang="fr-CA" sz="1600">
                <a:solidFill>
                  <a:schemeClr val="bg1"/>
                </a:solidFill>
                <a:latin typeface="Lato"/>
                <a:ea typeface="Lato"/>
                <a:cs typeface="Lato"/>
              </a:rPr>
              <a:t>aux</a:t>
            </a:r>
            <a:r>
              <a:rPr lang="fr-CA" sz="1600" i="0">
                <a:solidFill>
                  <a:schemeClr val="bg1"/>
                </a:solidFill>
                <a:effectLst/>
                <a:latin typeface="Lato"/>
                <a:ea typeface="Lato"/>
                <a:cs typeface="Lato"/>
              </a:rPr>
              <a:t> </a:t>
            </a:r>
            <a:r>
              <a:rPr lang="fr-CA" sz="1600">
                <a:solidFill>
                  <a:schemeClr val="bg1"/>
                </a:solidFill>
                <a:latin typeface="Lato"/>
                <a:ea typeface="Lato"/>
                <a:cs typeface="Lato"/>
              </a:rPr>
              <a:t>représentants</a:t>
            </a:r>
            <a:r>
              <a:rPr lang="fr-CA" sz="1600" i="0">
                <a:solidFill>
                  <a:schemeClr val="bg1"/>
                </a:solidFill>
                <a:effectLst/>
                <a:latin typeface="Lato"/>
                <a:ea typeface="Lato"/>
                <a:cs typeface="Lato"/>
              </a:rPr>
              <a:t> des travailleurs et des travailleuses.</a:t>
            </a:r>
            <a:endParaRPr lang="fr-CA" sz="1600">
              <a:solidFill>
                <a:schemeClr val="bg1"/>
              </a:solidFill>
              <a:latin typeface="Lato"/>
              <a:ea typeface="Lato"/>
              <a:cs typeface="Lato"/>
            </a:endParaRPr>
          </a:p>
        </p:txBody>
      </p:sp>
      <p:sp>
        <p:nvSpPr>
          <p:cNvPr id="18" name="TextBox 17">
            <a:extLst>
              <a:ext uri="{FF2B5EF4-FFF2-40B4-BE49-F238E27FC236}">
                <a16:creationId xmlns:a16="http://schemas.microsoft.com/office/drawing/2014/main" id="{60CF18BF-F38F-493B-84A1-B407A1003A3C}"/>
              </a:ext>
            </a:extLst>
          </p:cNvPr>
          <p:cNvSpPr txBox="1"/>
          <p:nvPr/>
        </p:nvSpPr>
        <p:spPr>
          <a:xfrm>
            <a:off x="4586970" y="2737693"/>
            <a:ext cx="3009899" cy="3168944"/>
          </a:xfrm>
          <a:prstGeom prst="rect">
            <a:avLst/>
          </a:prstGeom>
          <a:noFill/>
        </p:spPr>
        <p:txBody>
          <a:bodyPr wrap="square" lIns="91440" tIns="45720" rIns="91440" bIns="45720" rtlCol="0" anchor="ctr">
            <a:spAutoFit/>
          </a:bodyPr>
          <a:lstStyle/>
          <a:p>
            <a:pPr marL="171450" indent="-171450">
              <a:lnSpc>
                <a:spcPts val="2200"/>
              </a:lnSpc>
              <a:buFont typeface="Arial" panose="020B0604020202020204" pitchFamily="34" charset="0"/>
              <a:buChar char="•"/>
            </a:pPr>
            <a:r>
              <a:rPr lang="fr-CA" sz="1600" i="0">
                <a:solidFill>
                  <a:schemeClr val="bg1"/>
                </a:solidFill>
                <a:effectLst/>
                <a:latin typeface="Lato"/>
                <a:ea typeface="Lato"/>
                <a:cs typeface="Lato"/>
              </a:rPr>
              <a:t>Sera maintenant déterminé par le classement </a:t>
            </a:r>
            <a:r>
              <a:rPr lang="fr-FR" sz="1600" i="0">
                <a:solidFill>
                  <a:schemeClr val="bg1"/>
                </a:solidFill>
                <a:effectLst/>
                <a:latin typeface="Lato"/>
                <a:ea typeface="Lato"/>
                <a:cs typeface="Lato"/>
              </a:rPr>
              <a:t>Système de classification des industries de l'Amérique du Nord (SCIAN</a:t>
            </a:r>
            <a:r>
              <a:rPr lang="fr-FR" sz="1600">
                <a:solidFill>
                  <a:schemeClr val="bg1"/>
                </a:solidFill>
                <a:latin typeface="Lato"/>
                <a:ea typeface="Lato"/>
                <a:cs typeface="Lato"/>
              </a:rPr>
              <a:t>).</a:t>
            </a:r>
          </a:p>
          <a:p>
            <a:pPr marL="171450" indent="-171450">
              <a:lnSpc>
                <a:spcPts val="2200"/>
              </a:lnSpc>
              <a:buFont typeface="Arial" panose="020B0604020202020204" pitchFamily="34" charset="0"/>
              <a:buChar char="•"/>
            </a:pPr>
            <a:endParaRPr lang="fr-FR" sz="1600" i="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171450" indent="-171450">
              <a:lnSpc>
                <a:spcPts val="2200"/>
              </a:lnSpc>
              <a:buFont typeface="Arial" panose="020B0604020202020204" pitchFamily="34" charset="0"/>
              <a:buChar char="•"/>
            </a:pPr>
            <a:r>
              <a:rPr lang="fr-CA" sz="1600">
                <a:solidFill>
                  <a:schemeClr val="bg1"/>
                </a:solidFill>
                <a:latin typeface="Lato"/>
                <a:ea typeface="Lato"/>
                <a:cs typeface="Lato"/>
              </a:rPr>
              <a:t>Enjeu d’interprétation à prévoir : la CNESST classe les employeurs et la LSST vise les établissements</a:t>
            </a:r>
          </a:p>
          <a:p>
            <a:pPr marL="171450" indent="-171450">
              <a:lnSpc>
                <a:spcPts val="2200"/>
              </a:lnSpc>
              <a:buFont typeface="Arial" panose="020B0604020202020204" pitchFamily="34" charset="0"/>
              <a:buChar char="•"/>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1" name="Freeform 78">
            <a:extLst>
              <a:ext uri="{FF2B5EF4-FFF2-40B4-BE49-F238E27FC236}">
                <a16:creationId xmlns:a16="http://schemas.microsoft.com/office/drawing/2014/main" id="{32FE45E5-63DE-4FB1-97A6-834D72A71FFD}"/>
              </a:ext>
            </a:extLst>
          </p:cNvPr>
          <p:cNvSpPr>
            <a:spLocks noEditPoints="1"/>
          </p:cNvSpPr>
          <p:nvPr/>
        </p:nvSpPr>
        <p:spPr bwMode="auto">
          <a:xfrm>
            <a:off x="4849997" y="1918544"/>
            <a:ext cx="683166" cy="673407"/>
          </a:xfrm>
          <a:custGeom>
            <a:avLst/>
            <a:gdLst>
              <a:gd name="T0" fmla="*/ 251 w 350"/>
              <a:gd name="T1" fmla="*/ 275 h 345"/>
              <a:gd name="T2" fmla="*/ 217 w 350"/>
              <a:gd name="T3" fmla="*/ 0 h 345"/>
              <a:gd name="T4" fmla="*/ 1 w 350"/>
              <a:gd name="T5" fmla="*/ 34 h 345"/>
              <a:gd name="T6" fmla="*/ 57 w 350"/>
              <a:gd name="T7" fmla="*/ 345 h 345"/>
              <a:gd name="T8" fmla="*/ 344 w 350"/>
              <a:gd name="T9" fmla="*/ 288 h 345"/>
              <a:gd name="T10" fmla="*/ 58 w 350"/>
              <a:gd name="T11" fmla="*/ 322 h 345"/>
              <a:gd name="T12" fmla="*/ 24 w 350"/>
              <a:gd name="T13" fmla="*/ 37 h 345"/>
              <a:gd name="T14" fmla="*/ 35 w 350"/>
              <a:gd name="T15" fmla="*/ 25 h 345"/>
              <a:gd name="T16" fmla="*/ 230 w 350"/>
              <a:gd name="T17" fmla="*/ 37 h 345"/>
              <a:gd name="T18" fmla="*/ 241 w 350"/>
              <a:gd name="T19" fmla="*/ 322 h 345"/>
              <a:gd name="T20" fmla="*/ 284 w 350"/>
              <a:gd name="T21" fmla="*/ 322 h 345"/>
              <a:gd name="T22" fmla="*/ 318 w 350"/>
              <a:gd name="T23" fmla="*/ 300 h 345"/>
              <a:gd name="T24" fmla="*/ 195 w 350"/>
              <a:gd name="T25" fmla="*/ 48 h 345"/>
              <a:gd name="T26" fmla="*/ 45 w 350"/>
              <a:gd name="T27" fmla="*/ 60 h 345"/>
              <a:gd name="T28" fmla="*/ 195 w 350"/>
              <a:gd name="T29" fmla="*/ 71 h 345"/>
              <a:gd name="T30" fmla="*/ 195 w 350"/>
              <a:gd name="T31" fmla="*/ 48 h 345"/>
              <a:gd name="T32" fmla="*/ 57 w 350"/>
              <a:gd name="T33" fmla="*/ 117 h 345"/>
              <a:gd name="T34" fmla="*/ 57 w 350"/>
              <a:gd name="T35" fmla="*/ 140 h 345"/>
              <a:gd name="T36" fmla="*/ 207 w 350"/>
              <a:gd name="T37" fmla="*/ 127 h 345"/>
              <a:gd name="T38" fmla="*/ 195 w 350"/>
              <a:gd name="T39" fmla="*/ 184 h 345"/>
              <a:gd name="T40" fmla="*/ 45 w 350"/>
              <a:gd name="T41" fmla="*/ 196 h 345"/>
              <a:gd name="T42" fmla="*/ 195 w 350"/>
              <a:gd name="T43" fmla="*/ 209 h 345"/>
              <a:gd name="T44" fmla="*/ 195 w 350"/>
              <a:gd name="T45" fmla="*/ 184 h 345"/>
              <a:gd name="T46" fmla="*/ 57 w 350"/>
              <a:gd name="T47" fmla="*/ 253 h 345"/>
              <a:gd name="T48" fmla="*/ 57 w 350"/>
              <a:gd name="T49" fmla="*/ 278 h 345"/>
              <a:gd name="T50" fmla="*/ 207 w 350"/>
              <a:gd name="T51" fmla="*/ 265 h 345"/>
              <a:gd name="T52" fmla="*/ 324 w 350"/>
              <a:gd name="T53" fmla="*/ 2 h 345"/>
              <a:gd name="T54" fmla="*/ 275 w 350"/>
              <a:gd name="T55" fmla="*/ 28 h 345"/>
              <a:gd name="T56" fmla="*/ 275 w 350"/>
              <a:gd name="T57" fmla="*/ 201 h 345"/>
              <a:gd name="T58" fmla="*/ 312 w 350"/>
              <a:gd name="T59" fmla="*/ 261 h 345"/>
              <a:gd name="T60" fmla="*/ 348 w 350"/>
              <a:gd name="T61" fmla="*/ 201 h 345"/>
              <a:gd name="T62" fmla="*/ 349 w 350"/>
              <a:gd name="T63" fmla="*/ 28 h 345"/>
              <a:gd name="T64" fmla="*/ 312 w 350"/>
              <a:gd name="T65" fmla="*/ 224 h 345"/>
              <a:gd name="T66" fmla="*/ 319 w 350"/>
              <a:gd name="T67" fmla="*/ 208 h 345"/>
              <a:gd name="T68" fmla="*/ 327 w 350"/>
              <a:gd name="T69" fmla="*/ 185 h 345"/>
              <a:gd name="T70" fmla="*/ 297 w 350"/>
              <a:gd name="T71" fmla="*/ 70 h 345"/>
              <a:gd name="T72" fmla="*/ 327 w 350"/>
              <a:gd name="T73" fmla="*/ 185 h 345"/>
              <a:gd name="T74" fmla="*/ 297 w 350"/>
              <a:gd name="T75" fmla="*/ 47 h 345"/>
              <a:gd name="T76" fmla="*/ 301 w 350"/>
              <a:gd name="T77" fmla="*/ 24 h 345"/>
              <a:gd name="T78" fmla="*/ 327 w 350"/>
              <a:gd name="T79" fmla="*/ 2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0" h="345">
                <a:moveTo>
                  <a:pt x="331" y="275"/>
                </a:moveTo>
                <a:cubicBezTo>
                  <a:pt x="251" y="275"/>
                  <a:pt x="251" y="275"/>
                  <a:pt x="251" y="275"/>
                </a:cubicBezTo>
                <a:cubicBezTo>
                  <a:pt x="251" y="34"/>
                  <a:pt x="251" y="34"/>
                  <a:pt x="251" y="34"/>
                </a:cubicBezTo>
                <a:cubicBezTo>
                  <a:pt x="251" y="16"/>
                  <a:pt x="236" y="0"/>
                  <a:pt x="217" y="0"/>
                </a:cubicBezTo>
                <a:cubicBezTo>
                  <a:pt x="35" y="0"/>
                  <a:pt x="35" y="0"/>
                  <a:pt x="35" y="0"/>
                </a:cubicBezTo>
                <a:cubicBezTo>
                  <a:pt x="16" y="0"/>
                  <a:pt x="1" y="16"/>
                  <a:pt x="1" y="34"/>
                </a:cubicBezTo>
                <a:cubicBezTo>
                  <a:pt x="1" y="287"/>
                  <a:pt x="1" y="287"/>
                  <a:pt x="1" y="287"/>
                </a:cubicBezTo>
                <a:cubicBezTo>
                  <a:pt x="0" y="321"/>
                  <a:pt x="26" y="345"/>
                  <a:pt x="57" y="345"/>
                </a:cubicBezTo>
                <a:cubicBezTo>
                  <a:pt x="285" y="345"/>
                  <a:pt x="285" y="345"/>
                  <a:pt x="285" y="345"/>
                </a:cubicBezTo>
                <a:cubicBezTo>
                  <a:pt x="318" y="345"/>
                  <a:pt x="344" y="319"/>
                  <a:pt x="344" y="288"/>
                </a:cubicBezTo>
                <a:cubicBezTo>
                  <a:pt x="344" y="281"/>
                  <a:pt x="337" y="275"/>
                  <a:pt x="331" y="275"/>
                </a:cubicBezTo>
                <a:close/>
                <a:moveTo>
                  <a:pt x="58" y="322"/>
                </a:moveTo>
                <a:cubicBezTo>
                  <a:pt x="40" y="322"/>
                  <a:pt x="24" y="308"/>
                  <a:pt x="24" y="288"/>
                </a:cubicBezTo>
                <a:cubicBezTo>
                  <a:pt x="24" y="37"/>
                  <a:pt x="24" y="37"/>
                  <a:pt x="24" y="37"/>
                </a:cubicBezTo>
                <a:cubicBezTo>
                  <a:pt x="23" y="37"/>
                  <a:pt x="23" y="37"/>
                  <a:pt x="23" y="37"/>
                </a:cubicBezTo>
                <a:cubicBezTo>
                  <a:pt x="23" y="30"/>
                  <a:pt x="28" y="25"/>
                  <a:pt x="35" y="25"/>
                </a:cubicBezTo>
                <a:cubicBezTo>
                  <a:pt x="217" y="25"/>
                  <a:pt x="217" y="25"/>
                  <a:pt x="217" y="25"/>
                </a:cubicBezTo>
                <a:cubicBezTo>
                  <a:pt x="224" y="25"/>
                  <a:pt x="230" y="30"/>
                  <a:pt x="230" y="37"/>
                </a:cubicBezTo>
                <a:cubicBezTo>
                  <a:pt x="230" y="288"/>
                  <a:pt x="230" y="288"/>
                  <a:pt x="230" y="288"/>
                </a:cubicBezTo>
                <a:cubicBezTo>
                  <a:pt x="230" y="302"/>
                  <a:pt x="233" y="314"/>
                  <a:pt x="241" y="322"/>
                </a:cubicBezTo>
                <a:lnTo>
                  <a:pt x="58" y="322"/>
                </a:lnTo>
                <a:close/>
                <a:moveTo>
                  <a:pt x="284" y="322"/>
                </a:moveTo>
                <a:cubicBezTo>
                  <a:pt x="270" y="322"/>
                  <a:pt x="257" y="313"/>
                  <a:pt x="252" y="300"/>
                </a:cubicBezTo>
                <a:cubicBezTo>
                  <a:pt x="318" y="300"/>
                  <a:pt x="318" y="300"/>
                  <a:pt x="318" y="300"/>
                </a:cubicBezTo>
                <a:cubicBezTo>
                  <a:pt x="313" y="313"/>
                  <a:pt x="300" y="322"/>
                  <a:pt x="284" y="322"/>
                </a:cubicBezTo>
                <a:close/>
                <a:moveTo>
                  <a:pt x="195" y="48"/>
                </a:moveTo>
                <a:cubicBezTo>
                  <a:pt x="57" y="48"/>
                  <a:pt x="57" y="48"/>
                  <a:pt x="57" y="48"/>
                </a:cubicBezTo>
                <a:cubicBezTo>
                  <a:pt x="50" y="48"/>
                  <a:pt x="45" y="53"/>
                  <a:pt x="45" y="60"/>
                </a:cubicBezTo>
                <a:cubicBezTo>
                  <a:pt x="45" y="65"/>
                  <a:pt x="50" y="71"/>
                  <a:pt x="57" y="71"/>
                </a:cubicBezTo>
                <a:cubicBezTo>
                  <a:pt x="195" y="71"/>
                  <a:pt x="195" y="71"/>
                  <a:pt x="195" y="71"/>
                </a:cubicBezTo>
                <a:cubicBezTo>
                  <a:pt x="202" y="71"/>
                  <a:pt x="207" y="65"/>
                  <a:pt x="207" y="60"/>
                </a:cubicBezTo>
                <a:cubicBezTo>
                  <a:pt x="207" y="53"/>
                  <a:pt x="202" y="48"/>
                  <a:pt x="195" y="48"/>
                </a:cubicBezTo>
                <a:close/>
                <a:moveTo>
                  <a:pt x="195" y="117"/>
                </a:moveTo>
                <a:cubicBezTo>
                  <a:pt x="57" y="117"/>
                  <a:pt x="57" y="117"/>
                  <a:pt x="57" y="117"/>
                </a:cubicBezTo>
                <a:cubicBezTo>
                  <a:pt x="50" y="117"/>
                  <a:pt x="45" y="122"/>
                  <a:pt x="45" y="127"/>
                </a:cubicBezTo>
                <a:cubicBezTo>
                  <a:pt x="45" y="134"/>
                  <a:pt x="50" y="140"/>
                  <a:pt x="57" y="140"/>
                </a:cubicBezTo>
                <a:cubicBezTo>
                  <a:pt x="195" y="140"/>
                  <a:pt x="195" y="140"/>
                  <a:pt x="195" y="140"/>
                </a:cubicBezTo>
                <a:cubicBezTo>
                  <a:pt x="202" y="140"/>
                  <a:pt x="207" y="134"/>
                  <a:pt x="207" y="127"/>
                </a:cubicBezTo>
                <a:cubicBezTo>
                  <a:pt x="207" y="121"/>
                  <a:pt x="202" y="117"/>
                  <a:pt x="195" y="117"/>
                </a:cubicBezTo>
                <a:close/>
                <a:moveTo>
                  <a:pt x="195" y="184"/>
                </a:moveTo>
                <a:cubicBezTo>
                  <a:pt x="57" y="184"/>
                  <a:pt x="57" y="184"/>
                  <a:pt x="57" y="184"/>
                </a:cubicBezTo>
                <a:cubicBezTo>
                  <a:pt x="50" y="184"/>
                  <a:pt x="45" y="190"/>
                  <a:pt x="45" y="196"/>
                </a:cubicBezTo>
                <a:cubicBezTo>
                  <a:pt x="45" y="203"/>
                  <a:pt x="50" y="209"/>
                  <a:pt x="57" y="209"/>
                </a:cubicBezTo>
                <a:cubicBezTo>
                  <a:pt x="195" y="209"/>
                  <a:pt x="195" y="209"/>
                  <a:pt x="195" y="209"/>
                </a:cubicBezTo>
                <a:cubicBezTo>
                  <a:pt x="202" y="209"/>
                  <a:pt x="207" y="203"/>
                  <a:pt x="207" y="196"/>
                </a:cubicBezTo>
                <a:cubicBezTo>
                  <a:pt x="207" y="190"/>
                  <a:pt x="202" y="184"/>
                  <a:pt x="195" y="184"/>
                </a:cubicBezTo>
                <a:close/>
                <a:moveTo>
                  <a:pt x="195" y="253"/>
                </a:moveTo>
                <a:cubicBezTo>
                  <a:pt x="57" y="253"/>
                  <a:pt x="57" y="253"/>
                  <a:pt x="57" y="253"/>
                </a:cubicBezTo>
                <a:cubicBezTo>
                  <a:pt x="50" y="253"/>
                  <a:pt x="45" y="258"/>
                  <a:pt x="45" y="265"/>
                </a:cubicBezTo>
                <a:cubicBezTo>
                  <a:pt x="45" y="272"/>
                  <a:pt x="50" y="278"/>
                  <a:pt x="57" y="278"/>
                </a:cubicBezTo>
                <a:cubicBezTo>
                  <a:pt x="195" y="278"/>
                  <a:pt x="195" y="278"/>
                  <a:pt x="195" y="278"/>
                </a:cubicBezTo>
                <a:cubicBezTo>
                  <a:pt x="202" y="278"/>
                  <a:pt x="207" y="272"/>
                  <a:pt x="207" y="265"/>
                </a:cubicBezTo>
                <a:cubicBezTo>
                  <a:pt x="207" y="258"/>
                  <a:pt x="202" y="253"/>
                  <a:pt x="195" y="253"/>
                </a:cubicBezTo>
                <a:close/>
                <a:moveTo>
                  <a:pt x="324" y="2"/>
                </a:moveTo>
                <a:cubicBezTo>
                  <a:pt x="301" y="2"/>
                  <a:pt x="301" y="2"/>
                  <a:pt x="301" y="2"/>
                </a:cubicBezTo>
                <a:cubicBezTo>
                  <a:pt x="286" y="2"/>
                  <a:pt x="275" y="13"/>
                  <a:pt x="275" y="28"/>
                </a:cubicBezTo>
                <a:cubicBezTo>
                  <a:pt x="275" y="195"/>
                  <a:pt x="275" y="195"/>
                  <a:pt x="275" y="195"/>
                </a:cubicBezTo>
                <a:cubicBezTo>
                  <a:pt x="275" y="198"/>
                  <a:pt x="275" y="199"/>
                  <a:pt x="275" y="201"/>
                </a:cubicBezTo>
                <a:cubicBezTo>
                  <a:pt x="302" y="255"/>
                  <a:pt x="302" y="255"/>
                  <a:pt x="302" y="255"/>
                </a:cubicBezTo>
                <a:cubicBezTo>
                  <a:pt x="305" y="259"/>
                  <a:pt x="307" y="261"/>
                  <a:pt x="312" y="261"/>
                </a:cubicBezTo>
                <a:cubicBezTo>
                  <a:pt x="316" y="261"/>
                  <a:pt x="320" y="259"/>
                  <a:pt x="322" y="255"/>
                </a:cubicBezTo>
                <a:cubicBezTo>
                  <a:pt x="348" y="201"/>
                  <a:pt x="348" y="201"/>
                  <a:pt x="348" y="201"/>
                </a:cubicBezTo>
                <a:cubicBezTo>
                  <a:pt x="349" y="200"/>
                  <a:pt x="349" y="198"/>
                  <a:pt x="349" y="195"/>
                </a:cubicBezTo>
                <a:cubicBezTo>
                  <a:pt x="349" y="28"/>
                  <a:pt x="349" y="28"/>
                  <a:pt x="349" y="28"/>
                </a:cubicBezTo>
                <a:cubicBezTo>
                  <a:pt x="350" y="13"/>
                  <a:pt x="338" y="2"/>
                  <a:pt x="324" y="2"/>
                </a:cubicBezTo>
                <a:close/>
                <a:moveTo>
                  <a:pt x="312" y="224"/>
                </a:moveTo>
                <a:cubicBezTo>
                  <a:pt x="303" y="208"/>
                  <a:pt x="303" y="208"/>
                  <a:pt x="303" y="208"/>
                </a:cubicBezTo>
                <a:cubicBezTo>
                  <a:pt x="319" y="208"/>
                  <a:pt x="319" y="208"/>
                  <a:pt x="319" y="208"/>
                </a:cubicBezTo>
                <a:lnTo>
                  <a:pt x="312" y="224"/>
                </a:lnTo>
                <a:close/>
                <a:moveTo>
                  <a:pt x="327" y="185"/>
                </a:moveTo>
                <a:cubicBezTo>
                  <a:pt x="297" y="185"/>
                  <a:pt x="297" y="185"/>
                  <a:pt x="297" y="185"/>
                </a:cubicBezTo>
                <a:cubicBezTo>
                  <a:pt x="297" y="70"/>
                  <a:pt x="297" y="70"/>
                  <a:pt x="297" y="70"/>
                </a:cubicBezTo>
                <a:cubicBezTo>
                  <a:pt x="327" y="70"/>
                  <a:pt x="327" y="70"/>
                  <a:pt x="327" y="70"/>
                </a:cubicBezTo>
                <a:lnTo>
                  <a:pt x="327" y="185"/>
                </a:lnTo>
                <a:close/>
                <a:moveTo>
                  <a:pt x="327" y="47"/>
                </a:moveTo>
                <a:cubicBezTo>
                  <a:pt x="297" y="47"/>
                  <a:pt x="297" y="47"/>
                  <a:pt x="297" y="47"/>
                </a:cubicBezTo>
                <a:cubicBezTo>
                  <a:pt x="297" y="28"/>
                  <a:pt x="297" y="28"/>
                  <a:pt x="297" y="28"/>
                </a:cubicBezTo>
                <a:cubicBezTo>
                  <a:pt x="297" y="25"/>
                  <a:pt x="299" y="24"/>
                  <a:pt x="301" y="24"/>
                </a:cubicBezTo>
                <a:cubicBezTo>
                  <a:pt x="324" y="24"/>
                  <a:pt x="324" y="24"/>
                  <a:pt x="324" y="24"/>
                </a:cubicBezTo>
                <a:cubicBezTo>
                  <a:pt x="326" y="24"/>
                  <a:pt x="327" y="25"/>
                  <a:pt x="327" y="28"/>
                </a:cubicBezTo>
                <a:lnTo>
                  <a:pt x="327" y="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a16="http://schemas.microsoft.com/office/drawing/2014/main" id="{71D6B005-2DBD-0369-CDA9-179B8EA41564}"/>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E9790E27-879B-AE6F-6427-79B4A780ACE9}"/>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74F981-64BA-D356-E44A-16E96B6648C1}"/>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E0919EB-C38A-DBA1-3416-167CF24E799C}"/>
              </a:ext>
            </a:extLst>
          </p:cNvPr>
          <p:cNvSpPr/>
          <p:nvPr/>
        </p:nvSpPr>
        <p:spPr>
          <a:xfrm>
            <a:off x="457200" y="908547"/>
            <a:ext cx="11277600" cy="323165"/>
          </a:xfrm>
          <a:prstGeom prst="rect">
            <a:avLst/>
          </a:prstGeom>
        </p:spPr>
        <p:txBody>
          <a:bodyPr wrap="square" lIns="91440" tIns="45720" rIns="91440" bIns="45720" anchor="t">
            <a:spAutoFit/>
          </a:bodyPr>
          <a:lstStyle/>
          <a:p>
            <a:r>
              <a:rPr lang="fr-CA" sz="1500">
                <a:solidFill>
                  <a:schemeClr val="tx1">
                    <a:lumMod val="50000"/>
                    <a:lumOff val="50000"/>
                  </a:schemeClr>
                </a:solidFill>
                <a:latin typeface="Lato"/>
                <a:ea typeface="Open Sans"/>
                <a:cs typeface="Open Sans"/>
              </a:rPr>
              <a:t>Historiquement, une modalité administrative pour déterminer la cotisation de l’employeur.</a:t>
            </a:r>
          </a:p>
        </p:txBody>
      </p:sp>
      <p:pic>
        <p:nvPicPr>
          <p:cNvPr id="15" name="Espace réservé pour une image  14" descr="Une image contenant habits, plein air, personne, faire de la randonnée&#10;&#10;Description générée automatiquement">
            <a:extLst>
              <a:ext uri="{FF2B5EF4-FFF2-40B4-BE49-F238E27FC236}">
                <a16:creationId xmlns:a16="http://schemas.microsoft.com/office/drawing/2014/main" id="{E9F0E07C-48EE-2FC2-6433-27365C494A33}"/>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765" r="22765"/>
          <a:stretch>
            <a:fillRect/>
          </a:stretch>
        </p:blipFill>
        <p:spPr>
          <a:xfrm>
            <a:off x="457200" y="1442794"/>
            <a:ext cx="3608388" cy="4421222"/>
          </a:xfrm>
        </p:spPr>
      </p:pic>
      <p:pic>
        <p:nvPicPr>
          <p:cNvPr id="19" name="Graphique 18" descr="Bâtiment contour">
            <a:extLst>
              <a:ext uri="{FF2B5EF4-FFF2-40B4-BE49-F238E27FC236}">
                <a16:creationId xmlns:a16="http://schemas.microsoft.com/office/drawing/2014/main" id="{D79A4749-8CDC-60BB-0E99-D981849F81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50447" y="1771384"/>
            <a:ext cx="914400" cy="914400"/>
          </a:xfrm>
          <a:prstGeom prst="rect">
            <a:avLst/>
          </a:prstGeom>
        </p:spPr>
      </p:pic>
    </p:spTree>
    <p:extLst>
      <p:ext uri="{BB962C8B-B14F-4D97-AF65-F5344CB8AC3E}">
        <p14:creationId xmlns:p14="http://schemas.microsoft.com/office/powerpoint/2010/main" val="2466234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a:latin typeface="Open Sans bold"/>
                <a:ea typeface="Open Sans bold"/>
                <a:cs typeface="Open Sans bold"/>
              </a:rPr>
              <a:t>L’Annexe 1</a:t>
            </a:r>
            <a:r>
              <a:rPr lang="fr-CA">
                <a:latin typeface="Open Sans bold"/>
                <a:ea typeface="Open Sans bold"/>
                <a:cs typeface="Open Sans bold"/>
              </a:rPr>
              <a:t> </a:t>
            </a:r>
            <a:r>
              <a:rPr lang="fr-CA" b="0">
                <a:latin typeface="Open Sans bold"/>
                <a:ea typeface="Open Sans bold"/>
                <a:cs typeface="Open Sans bold"/>
              </a:rPr>
              <a:t>: va déterminer votre niveau</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11</a:t>
            </a:fld>
            <a:endParaRPr lang="en-US" sz="1200"/>
          </a:p>
        </p:txBody>
      </p:sp>
      <p:sp>
        <p:nvSpPr>
          <p:cNvPr id="44" name="Freeform 5">
            <a:extLst>
              <a:ext uri="{FF2B5EF4-FFF2-40B4-BE49-F238E27FC236}">
                <a16:creationId xmlns:a16="http://schemas.microsoft.com/office/drawing/2014/main" id="{65A3B235-AC3D-4F29-F8AA-CA72ED2BB390}"/>
              </a:ext>
            </a:extLst>
          </p:cNvPr>
          <p:cNvSpPr>
            <a:spLocks/>
          </p:cNvSpPr>
          <p:nvPr/>
        </p:nvSpPr>
        <p:spPr bwMode="auto">
          <a:xfrm>
            <a:off x="533400" y="1617272"/>
            <a:ext cx="1180673" cy="1188672"/>
          </a:xfrm>
          <a:custGeom>
            <a:avLst/>
            <a:gdLst>
              <a:gd name="T0" fmla="*/ 0 w 738"/>
              <a:gd name="T1" fmla="*/ 0 h 743"/>
              <a:gd name="T2" fmla="*/ 0 w 738"/>
              <a:gd name="T3" fmla="*/ 287 h 743"/>
              <a:gd name="T4" fmla="*/ 39 w 738"/>
              <a:gd name="T5" fmla="*/ 319 h 743"/>
              <a:gd name="T6" fmla="*/ 97 w 738"/>
              <a:gd name="T7" fmla="*/ 372 h 743"/>
              <a:gd name="T8" fmla="*/ 39 w 738"/>
              <a:gd name="T9" fmla="*/ 430 h 743"/>
              <a:gd name="T10" fmla="*/ 0 w 738"/>
              <a:gd name="T11" fmla="*/ 463 h 743"/>
              <a:gd name="T12" fmla="*/ 0 w 738"/>
              <a:gd name="T13" fmla="*/ 743 h 743"/>
              <a:gd name="T14" fmla="*/ 738 w 738"/>
              <a:gd name="T15" fmla="*/ 743 h 743"/>
              <a:gd name="T16" fmla="*/ 738 w 738"/>
              <a:gd name="T17" fmla="*/ 0 h 743"/>
              <a:gd name="T18" fmla="*/ 0 w 738"/>
              <a:gd name="T19"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43">
                <a:moveTo>
                  <a:pt x="0" y="0"/>
                </a:moveTo>
                <a:lnTo>
                  <a:pt x="0" y="287"/>
                </a:lnTo>
                <a:lnTo>
                  <a:pt x="39" y="319"/>
                </a:lnTo>
                <a:lnTo>
                  <a:pt x="97" y="372"/>
                </a:lnTo>
                <a:lnTo>
                  <a:pt x="39" y="430"/>
                </a:lnTo>
                <a:lnTo>
                  <a:pt x="0" y="463"/>
                </a:lnTo>
                <a:lnTo>
                  <a:pt x="0" y="743"/>
                </a:lnTo>
                <a:lnTo>
                  <a:pt x="738" y="743"/>
                </a:lnTo>
                <a:lnTo>
                  <a:pt x="738"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45" name="Rectangle 6">
            <a:extLst>
              <a:ext uri="{FF2B5EF4-FFF2-40B4-BE49-F238E27FC236}">
                <a16:creationId xmlns:a16="http://schemas.microsoft.com/office/drawing/2014/main" id="{D577BBC4-E14E-A21F-60F1-67B1512907B9}"/>
              </a:ext>
            </a:extLst>
          </p:cNvPr>
          <p:cNvSpPr>
            <a:spLocks noChangeArrowheads="1"/>
          </p:cNvSpPr>
          <p:nvPr/>
        </p:nvSpPr>
        <p:spPr bwMode="auto">
          <a:xfrm>
            <a:off x="1827661" y="1617272"/>
            <a:ext cx="4145153" cy="118867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46" name="Freeform 7">
            <a:extLst>
              <a:ext uri="{FF2B5EF4-FFF2-40B4-BE49-F238E27FC236}">
                <a16:creationId xmlns:a16="http://schemas.microsoft.com/office/drawing/2014/main" id="{FCD98EF8-684A-75D5-90E3-51530BDFCB33}"/>
              </a:ext>
            </a:extLst>
          </p:cNvPr>
          <p:cNvSpPr>
            <a:spLocks/>
          </p:cNvSpPr>
          <p:nvPr/>
        </p:nvSpPr>
        <p:spPr bwMode="auto">
          <a:xfrm>
            <a:off x="533400" y="3044318"/>
            <a:ext cx="1180673" cy="1188672"/>
          </a:xfrm>
          <a:custGeom>
            <a:avLst/>
            <a:gdLst>
              <a:gd name="T0" fmla="*/ 0 w 738"/>
              <a:gd name="T1" fmla="*/ 0 h 743"/>
              <a:gd name="T2" fmla="*/ 0 w 738"/>
              <a:gd name="T3" fmla="*/ 287 h 743"/>
              <a:gd name="T4" fmla="*/ 39 w 738"/>
              <a:gd name="T5" fmla="*/ 320 h 743"/>
              <a:gd name="T6" fmla="*/ 97 w 738"/>
              <a:gd name="T7" fmla="*/ 372 h 743"/>
              <a:gd name="T8" fmla="*/ 39 w 738"/>
              <a:gd name="T9" fmla="*/ 430 h 743"/>
              <a:gd name="T10" fmla="*/ 0 w 738"/>
              <a:gd name="T11" fmla="*/ 463 h 743"/>
              <a:gd name="T12" fmla="*/ 0 w 738"/>
              <a:gd name="T13" fmla="*/ 743 h 743"/>
              <a:gd name="T14" fmla="*/ 738 w 738"/>
              <a:gd name="T15" fmla="*/ 743 h 743"/>
              <a:gd name="T16" fmla="*/ 738 w 738"/>
              <a:gd name="T17" fmla="*/ 0 h 743"/>
              <a:gd name="T18" fmla="*/ 0 w 738"/>
              <a:gd name="T19"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43">
                <a:moveTo>
                  <a:pt x="0" y="0"/>
                </a:moveTo>
                <a:lnTo>
                  <a:pt x="0" y="287"/>
                </a:lnTo>
                <a:lnTo>
                  <a:pt x="39" y="320"/>
                </a:lnTo>
                <a:lnTo>
                  <a:pt x="97" y="372"/>
                </a:lnTo>
                <a:lnTo>
                  <a:pt x="39" y="430"/>
                </a:lnTo>
                <a:lnTo>
                  <a:pt x="0" y="463"/>
                </a:lnTo>
                <a:lnTo>
                  <a:pt x="0" y="743"/>
                </a:lnTo>
                <a:lnTo>
                  <a:pt x="738" y="743"/>
                </a:lnTo>
                <a:lnTo>
                  <a:pt x="738"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47" name="Rectangle 8">
            <a:extLst>
              <a:ext uri="{FF2B5EF4-FFF2-40B4-BE49-F238E27FC236}">
                <a16:creationId xmlns:a16="http://schemas.microsoft.com/office/drawing/2014/main" id="{594F4BE9-01AB-61D1-4E59-4B4637BD0531}"/>
              </a:ext>
            </a:extLst>
          </p:cNvPr>
          <p:cNvSpPr>
            <a:spLocks noChangeArrowheads="1"/>
          </p:cNvSpPr>
          <p:nvPr/>
        </p:nvSpPr>
        <p:spPr bwMode="auto">
          <a:xfrm>
            <a:off x="1827661" y="3044318"/>
            <a:ext cx="4145153" cy="118867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48" name="Freeform 9">
            <a:extLst>
              <a:ext uri="{FF2B5EF4-FFF2-40B4-BE49-F238E27FC236}">
                <a16:creationId xmlns:a16="http://schemas.microsoft.com/office/drawing/2014/main" id="{99495BC3-35FB-56FD-4BCB-43A1CD892398}"/>
              </a:ext>
            </a:extLst>
          </p:cNvPr>
          <p:cNvSpPr>
            <a:spLocks/>
          </p:cNvSpPr>
          <p:nvPr/>
        </p:nvSpPr>
        <p:spPr bwMode="auto">
          <a:xfrm>
            <a:off x="533400" y="4472963"/>
            <a:ext cx="1180673" cy="1187072"/>
          </a:xfrm>
          <a:custGeom>
            <a:avLst/>
            <a:gdLst>
              <a:gd name="T0" fmla="*/ 0 w 738"/>
              <a:gd name="T1" fmla="*/ 0 h 742"/>
              <a:gd name="T2" fmla="*/ 0 w 738"/>
              <a:gd name="T3" fmla="*/ 286 h 742"/>
              <a:gd name="T4" fmla="*/ 39 w 738"/>
              <a:gd name="T5" fmla="*/ 319 h 742"/>
              <a:gd name="T6" fmla="*/ 97 w 738"/>
              <a:gd name="T7" fmla="*/ 371 h 742"/>
              <a:gd name="T8" fmla="*/ 39 w 738"/>
              <a:gd name="T9" fmla="*/ 429 h 742"/>
              <a:gd name="T10" fmla="*/ 0 w 738"/>
              <a:gd name="T11" fmla="*/ 462 h 742"/>
              <a:gd name="T12" fmla="*/ 0 w 738"/>
              <a:gd name="T13" fmla="*/ 742 h 742"/>
              <a:gd name="T14" fmla="*/ 738 w 738"/>
              <a:gd name="T15" fmla="*/ 742 h 742"/>
              <a:gd name="T16" fmla="*/ 738 w 738"/>
              <a:gd name="T17" fmla="*/ 0 h 742"/>
              <a:gd name="T18" fmla="*/ 0 w 738"/>
              <a:gd name="T19"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42">
                <a:moveTo>
                  <a:pt x="0" y="0"/>
                </a:moveTo>
                <a:lnTo>
                  <a:pt x="0" y="286"/>
                </a:lnTo>
                <a:lnTo>
                  <a:pt x="39" y="319"/>
                </a:lnTo>
                <a:lnTo>
                  <a:pt x="97" y="371"/>
                </a:lnTo>
                <a:lnTo>
                  <a:pt x="39" y="429"/>
                </a:lnTo>
                <a:lnTo>
                  <a:pt x="0" y="462"/>
                </a:lnTo>
                <a:lnTo>
                  <a:pt x="0" y="742"/>
                </a:lnTo>
                <a:lnTo>
                  <a:pt x="738" y="742"/>
                </a:lnTo>
                <a:lnTo>
                  <a:pt x="738"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49" name="Rectangle 10">
            <a:extLst>
              <a:ext uri="{FF2B5EF4-FFF2-40B4-BE49-F238E27FC236}">
                <a16:creationId xmlns:a16="http://schemas.microsoft.com/office/drawing/2014/main" id="{7C67F15C-A397-C805-58C7-05A80B90BD40}"/>
              </a:ext>
            </a:extLst>
          </p:cNvPr>
          <p:cNvSpPr>
            <a:spLocks noChangeArrowheads="1"/>
          </p:cNvSpPr>
          <p:nvPr/>
        </p:nvSpPr>
        <p:spPr bwMode="auto">
          <a:xfrm>
            <a:off x="1827661" y="4472963"/>
            <a:ext cx="4145153" cy="118707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0" name="Freeform 11">
            <a:extLst>
              <a:ext uri="{FF2B5EF4-FFF2-40B4-BE49-F238E27FC236}">
                <a16:creationId xmlns:a16="http://schemas.microsoft.com/office/drawing/2014/main" id="{474446FC-7B47-C6BB-DDE0-CB22B23632F1}"/>
              </a:ext>
            </a:extLst>
          </p:cNvPr>
          <p:cNvSpPr>
            <a:spLocks/>
          </p:cNvSpPr>
          <p:nvPr/>
        </p:nvSpPr>
        <p:spPr bwMode="auto">
          <a:xfrm>
            <a:off x="6217587" y="1617272"/>
            <a:ext cx="1182273" cy="1188672"/>
          </a:xfrm>
          <a:custGeom>
            <a:avLst/>
            <a:gdLst>
              <a:gd name="T0" fmla="*/ 0 w 739"/>
              <a:gd name="T1" fmla="*/ 0 h 743"/>
              <a:gd name="T2" fmla="*/ 0 w 739"/>
              <a:gd name="T3" fmla="*/ 287 h 743"/>
              <a:gd name="T4" fmla="*/ 39 w 739"/>
              <a:gd name="T5" fmla="*/ 319 h 743"/>
              <a:gd name="T6" fmla="*/ 97 w 739"/>
              <a:gd name="T7" fmla="*/ 372 h 743"/>
              <a:gd name="T8" fmla="*/ 39 w 739"/>
              <a:gd name="T9" fmla="*/ 430 h 743"/>
              <a:gd name="T10" fmla="*/ 0 w 739"/>
              <a:gd name="T11" fmla="*/ 463 h 743"/>
              <a:gd name="T12" fmla="*/ 0 w 739"/>
              <a:gd name="T13" fmla="*/ 743 h 743"/>
              <a:gd name="T14" fmla="*/ 739 w 739"/>
              <a:gd name="T15" fmla="*/ 743 h 743"/>
              <a:gd name="T16" fmla="*/ 739 w 739"/>
              <a:gd name="T17" fmla="*/ 0 h 743"/>
              <a:gd name="T18" fmla="*/ 0 w 739"/>
              <a:gd name="T19"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743">
                <a:moveTo>
                  <a:pt x="0" y="0"/>
                </a:moveTo>
                <a:lnTo>
                  <a:pt x="0" y="287"/>
                </a:lnTo>
                <a:lnTo>
                  <a:pt x="39" y="319"/>
                </a:lnTo>
                <a:lnTo>
                  <a:pt x="97" y="372"/>
                </a:lnTo>
                <a:lnTo>
                  <a:pt x="39" y="430"/>
                </a:lnTo>
                <a:lnTo>
                  <a:pt x="0" y="463"/>
                </a:lnTo>
                <a:lnTo>
                  <a:pt x="0" y="743"/>
                </a:lnTo>
                <a:lnTo>
                  <a:pt x="739" y="743"/>
                </a:lnTo>
                <a:lnTo>
                  <a:pt x="739"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1" name="Rectangle 12">
            <a:extLst>
              <a:ext uri="{FF2B5EF4-FFF2-40B4-BE49-F238E27FC236}">
                <a16:creationId xmlns:a16="http://schemas.microsoft.com/office/drawing/2014/main" id="{A8454383-EE73-CB64-06A5-107E0198DA3D}"/>
              </a:ext>
            </a:extLst>
          </p:cNvPr>
          <p:cNvSpPr>
            <a:spLocks noChangeArrowheads="1"/>
          </p:cNvSpPr>
          <p:nvPr/>
        </p:nvSpPr>
        <p:spPr bwMode="auto">
          <a:xfrm>
            <a:off x="7511847" y="1617272"/>
            <a:ext cx="4146753" cy="118867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2" name="Freeform 13">
            <a:extLst>
              <a:ext uri="{FF2B5EF4-FFF2-40B4-BE49-F238E27FC236}">
                <a16:creationId xmlns:a16="http://schemas.microsoft.com/office/drawing/2014/main" id="{C92602CC-597C-BF61-F24D-A8DBC667D52A}"/>
              </a:ext>
            </a:extLst>
          </p:cNvPr>
          <p:cNvSpPr>
            <a:spLocks/>
          </p:cNvSpPr>
          <p:nvPr/>
        </p:nvSpPr>
        <p:spPr bwMode="auto">
          <a:xfrm>
            <a:off x="6217587" y="3044318"/>
            <a:ext cx="1182273" cy="1188672"/>
          </a:xfrm>
          <a:custGeom>
            <a:avLst/>
            <a:gdLst>
              <a:gd name="T0" fmla="*/ 0 w 739"/>
              <a:gd name="T1" fmla="*/ 0 h 743"/>
              <a:gd name="T2" fmla="*/ 0 w 739"/>
              <a:gd name="T3" fmla="*/ 287 h 743"/>
              <a:gd name="T4" fmla="*/ 39 w 739"/>
              <a:gd name="T5" fmla="*/ 320 h 743"/>
              <a:gd name="T6" fmla="*/ 97 w 739"/>
              <a:gd name="T7" fmla="*/ 372 h 743"/>
              <a:gd name="T8" fmla="*/ 39 w 739"/>
              <a:gd name="T9" fmla="*/ 430 h 743"/>
              <a:gd name="T10" fmla="*/ 0 w 739"/>
              <a:gd name="T11" fmla="*/ 463 h 743"/>
              <a:gd name="T12" fmla="*/ 0 w 739"/>
              <a:gd name="T13" fmla="*/ 743 h 743"/>
              <a:gd name="T14" fmla="*/ 739 w 739"/>
              <a:gd name="T15" fmla="*/ 743 h 743"/>
              <a:gd name="T16" fmla="*/ 739 w 739"/>
              <a:gd name="T17" fmla="*/ 0 h 743"/>
              <a:gd name="T18" fmla="*/ 0 w 739"/>
              <a:gd name="T19" fmla="*/ 0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743">
                <a:moveTo>
                  <a:pt x="0" y="0"/>
                </a:moveTo>
                <a:lnTo>
                  <a:pt x="0" y="287"/>
                </a:lnTo>
                <a:lnTo>
                  <a:pt x="39" y="320"/>
                </a:lnTo>
                <a:lnTo>
                  <a:pt x="97" y="372"/>
                </a:lnTo>
                <a:lnTo>
                  <a:pt x="39" y="430"/>
                </a:lnTo>
                <a:lnTo>
                  <a:pt x="0" y="463"/>
                </a:lnTo>
                <a:lnTo>
                  <a:pt x="0" y="743"/>
                </a:lnTo>
                <a:lnTo>
                  <a:pt x="739" y="743"/>
                </a:lnTo>
                <a:lnTo>
                  <a:pt x="739"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3" name="Rectangle 14">
            <a:extLst>
              <a:ext uri="{FF2B5EF4-FFF2-40B4-BE49-F238E27FC236}">
                <a16:creationId xmlns:a16="http://schemas.microsoft.com/office/drawing/2014/main" id="{92C2B3C2-4CEB-23E1-6862-231582CC8644}"/>
              </a:ext>
            </a:extLst>
          </p:cNvPr>
          <p:cNvSpPr>
            <a:spLocks noChangeArrowheads="1"/>
          </p:cNvSpPr>
          <p:nvPr/>
        </p:nvSpPr>
        <p:spPr bwMode="auto">
          <a:xfrm>
            <a:off x="7511847" y="3044318"/>
            <a:ext cx="4146753" cy="118867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4" name="Freeform 15">
            <a:extLst>
              <a:ext uri="{FF2B5EF4-FFF2-40B4-BE49-F238E27FC236}">
                <a16:creationId xmlns:a16="http://schemas.microsoft.com/office/drawing/2014/main" id="{28CB1766-81EB-A7C8-1305-D33E861A489C}"/>
              </a:ext>
            </a:extLst>
          </p:cNvPr>
          <p:cNvSpPr>
            <a:spLocks/>
          </p:cNvSpPr>
          <p:nvPr/>
        </p:nvSpPr>
        <p:spPr bwMode="auto">
          <a:xfrm>
            <a:off x="6217587" y="4472963"/>
            <a:ext cx="1182273" cy="1187072"/>
          </a:xfrm>
          <a:custGeom>
            <a:avLst/>
            <a:gdLst>
              <a:gd name="T0" fmla="*/ 0 w 739"/>
              <a:gd name="T1" fmla="*/ 0 h 742"/>
              <a:gd name="T2" fmla="*/ 0 w 739"/>
              <a:gd name="T3" fmla="*/ 286 h 742"/>
              <a:gd name="T4" fmla="*/ 39 w 739"/>
              <a:gd name="T5" fmla="*/ 319 h 742"/>
              <a:gd name="T6" fmla="*/ 97 w 739"/>
              <a:gd name="T7" fmla="*/ 371 h 742"/>
              <a:gd name="T8" fmla="*/ 39 w 739"/>
              <a:gd name="T9" fmla="*/ 429 h 742"/>
              <a:gd name="T10" fmla="*/ 0 w 739"/>
              <a:gd name="T11" fmla="*/ 462 h 742"/>
              <a:gd name="T12" fmla="*/ 0 w 739"/>
              <a:gd name="T13" fmla="*/ 742 h 742"/>
              <a:gd name="T14" fmla="*/ 739 w 739"/>
              <a:gd name="T15" fmla="*/ 742 h 742"/>
              <a:gd name="T16" fmla="*/ 739 w 739"/>
              <a:gd name="T17" fmla="*/ 0 h 742"/>
              <a:gd name="T18" fmla="*/ 0 w 739"/>
              <a:gd name="T19"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9" h="742">
                <a:moveTo>
                  <a:pt x="0" y="0"/>
                </a:moveTo>
                <a:lnTo>
                  <a:pt x="0" y="286"/>
                </a:lnTo>
                <a:lnTo>
                  <a:pt x="39" y="319"/>
                </a:lnTo>
                <a:lnTo>
                  <a:pt x="97" y="371"/>
                </a:lnTo>
                <a:lnTo>
                  <a:pt x="39" y="429"/>
                </a:lnTo>
                <a:lnTo>
                  <a:pt x="0" y="462"/>
                </a:lnTo>
                <a:lnTo>
                  <a:pt x="0" y="742"/>
                </a:lnTo>
                <a:lnTo>
                  <a:pt x="739" y="742"/>
                </a:lnTo>
                <a:lnTo>
                  <a:pt x="739" y="0"/>
                </a:lnTo>
                <a:lnTo>
                  <a:pt x="0" y="0"/>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5" name="Rectangle 16">
            <a:extLst>
              <a:ext uri="{FF2B5EF4-FFF2-40B4-BE49-F238E27FC236}">
                <a16:creationId xmlns:a16="http://schemas.microsoft.com/office/drawing/2014/main" id="{AF7435DF-BE43-6F4E-DD99-478DF1C5DB09}"/>
              </a:ext>
            </a:extLst>
          </p:cNvPr>
          <p:cNvSpPr>
            <a:spLocks noChangeArrowheads="1"/>
          </p:cNvSpPr>
          <p:nvPr/>
        </p:nvSpPr>
        <p:spPr bwMode="auto">
          <a:xfrm>
            <a:off x="7511847" y="4472963"/>
            <a:ext cx="4146753" cy="118707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Lato" panose="020F0502020204030203" pitchFamily="34" charset="0"/>
            </a:endParaRPr>
          </a:p>
        </p:txBody>
      </p:sp>
      <p:sp>
        <p:nvSpPr>
          <p:cNvPr id="56" name="TextBox 55">
            <a:extLst>
              <a:ext uri="{FF2B5EF4-FFF2-40B4-BE49-F238E27FC236}">
                <a16:creationId xmlns:a16="http://schemas.microsoft.com/office/drawing/2014/main" id="{1F4DF98A-DE47-33F9-6F48-BA6CCB6F40F2}"/>
              </a:ext>
            </a:extLst>
          </p:cNvPr>
          <p:cNvSpPr txBox="1"/>
          <p:nvPr/>
        </p:nvSpPr>
        <p:spPr>
          <a:xfrm>
            <a:off x="818603" y="1911526"/>
            <a:ext cx="668773" cy="600164"/>
          </a:xfrm>
          <a:prstGeom prst="rect">
            <a:avLst/>
          </a:prstGeom>
          <a:noFill/>
        </p:spPr>
        <p:txBody>
          <a:bodyPr wrap="none" rtlCol="0">
            <a:spAutoFit/>
          </a:bodyPr>
          <a:lstStyle/>
          <a:p>
            <a:pPr algn="ctr"/>
            <a:r>
              <a:rPr lang="en-US" sz="3300">
                <a:solidFill>
                  <a:schemeClr val="bg2"/>
                </a:solidFill>
                <a:latin typeface="Lato" panose="020F0502020204030203" pitchFamily="34" charset="0"/>
                <a:ea typeface="Open Sans" pitchFamily="2" charset="0"/>
                <a:cs typeface="Open Sans" pitchFamily="2" charset="0"/>
              </a:rPr>
              <a:t>01</a:t>
            </a:r>
          </a:p>
        </p:txBody>
      </p:sp>
      <p:sp>
        <p:nvSpPr>
          <p:cNvPr id="57" name="TextBox 56">
            <a:extLst>
              <a:ext uri="{FF2B5EF4-FFF2-40B4-BE49-F238E27FC236}">
                <a16:creationId xmlns:a16="http://schemas.microsoft.com/office/drawing/2014/main" id="{3D05E489-4C48-0F92-50B5-BA4443D7A5D3}"/>
              </a:ext>
            </a:extLst>
          </p:cNvPr>
          <p:cNvSpPr txBox="1"/>
          <p:nvPr/>
        </p:nvSpPr>
        <p:spPr>
          <a:xfrm>
            <a:off x="805779" y="3338572"/>
            <a:ext cx="694421" cy="600164"/>
          </a:xfrm>
          <a:prstGeom prst="rect">
            <a:avLst/>
          </a:prstGeom>
          <a:noFill/>
        </p:spPr>
        <p:txBody>
          <a:bodyPr wrap="none" rtlCol="0">
            <a:spAutoFit/>
          </a:bodyPr>
          <a:lstStyle/>
          <a:p>
            <a:pPr algn="ctr"/>
            <a:r>
              <a:rPr lang="en-US" sz="3300">
                <a:solidFill>
                  <a:schemeClr val="bg2"/>
                </a:solidFill>
                <a:latin typeface="Lato" panose="020F0502020204030203" pitchFamily="34" charset="0"/>
                <a:ea typeface="Open Sans" pitchFamily="2" charset="0"/>
                <a:cs typeface="Open Sans" pitchFamily="2" charset="0"/>
              </a:rPr>
              <a:t>02</a:t>
            </a:r>
          </a:p>
        </p:txBody>
      </p:sp>
      <p:sp>
        <p:nvSpPr>
          <p:cNvPr id="58" name="TextBox 57">
            <a:extLst>
              <a:ext uri="{FF2B5EF4-FFF2-40B4-BE49-F238E27FC236}">
                <a16:creationId xmlns:a16="http://schemas.microsoft.com/office/drawing/2014/main" id="{398EFC7D-84C5-3F74-D03E-1FC9EE17DE88}"/>
              </a:ext>
            </a:extLst>
          </p:cNvPr>
          <p:cNvSpPr txBox="1"/>
          <p:nvPr/>
        </p:nvSpPr>
        <p:spPr>
          <a:xfrm>
            <a:off x="818602" y="4766417"/>
            <a:ext cx="668773" cy="600164"/>
          </a:xfrm>
          <a:prstGeom prst="rect">
            <a:avLst/>
          </a:prstGeom>
          <a:noFill/>
        </p:spPr>
        <p:txBody>
          <a:bodyPr wrap="none" rtlCol="0">
            <a:spAutoFit/>
          </a:bodyPr>
          <a:lstStyle/>
          <a:p>
            <a:pPr algn="ctr"/>
            <a:r>
              <a:rPr lang="en-US" sz="3300">
                <a:solidFill>
                  <a:schemeClr val="bg2"/>
                </a:solidFill>
                <a:latin typeface="Lato" panose="020F0502020204030203" pitchFamily="34" charset="0"/>
                <a:ea typeface="Open Sans" pitchFamily="2" charset="0"/>
                <a:cs typeface="Open Sans" pitchFamily="2" charset="0"/>
              </a:rPr>
              <a:t>03</a:t>
            </a:r>
          </a:p>
        </p:txBody>
      </p:sp>
      <p:sp>
        <p:nvSpPr>
          <p:cNvPr id="59" name="TextBox 58">
            <a:extLst>
              <a:ext uri="{FF2B5EF4-FFF2-40B4-BE49-F238E27FC236}">
                <a16:creationId xmlns:a16="http://schemas.microsoft.com/office/drawing/2014/main" id="{86B24CD4-CFE8-DC51-8A4A-7656F6AB07B2}"/>
              </a:ext>
            </a:extLst>
          </p:cNvPr>
          <p:cNvSpPr txBox="1"/>
          <p:nvPr/>
        </p:nvSpPr>
        <p:spPr>
          <a:xfrm>
            <a:off x="6503590" y="1911526"/>
            <a:ext cx="668773" cy="600164"/>
          </a:xfrm>
          <a:prstGeom prst="rect">
            <a:avLst/>
          </a:prstGeom>
          <a:noFill/>
        </p:spPr>
        <p:txBody>
          <a:bodyPr wrap="none" rtlCol="0">
            <a:spAutoFit/>
          </a:bodyPr>
          <a:lstStyle/>
          <a:p>
            <a:pPr algn="ctr"/>
            <a:r>
              <a:rPr lang="en-US" sz="3300">
                <a:solidFill>
                  <a:schemeClr val="bg2"/>
                </a:solidFill>
                <a:latin typeface="Lato" panose="020F0502020204030203" pitchFamily="34" charset="0"/>
                <a:ea typeface="Open Sans" pitchFamily="2" charset="0"/>
                <a:cs typeface="Open Sans" pitchFamily="2" charset="0"/>
              </a:rPr>
              <a:t>04</a:t>
            </a:r>
          </a:p>
        </p:txBody>
      </p:sp>
      <p:sp>
        <p:nvSpPr>
          <p:cNvPr id="60" name="TextBox 59">
            <a:extLst>
              <a:ext uri="{FF2B5EF4-FFF2-40B4-BE49-F238E27FC236}">
                <a16:creationId xmlns:a16="http://schemas.microsoft.com/office/drawing/2014/main" id="{1B11211B-07F9-9088-AFE3-9AE4211854E4}"/>
              </a:ext>
            </a:extLst>
          </p:cNvPr>
          <p:cNvSpPr txBox="1"/>
          <p:nvPr/>
        </p:nvSpPr>
        <p:spPr>
          <a:xfrm>
            <a:off x="6503590" y="3338572"/>
            <a:ext cx="668773" cy="600164"/>
          </a:xfrm>
          <a:prstGeom prst="rect">
            <a:avLst/>
          </a:prstGeom>
          <a:noFill/>
        </p:spPr>
        <p:txBody>
          <a:bodyPr wrap="none" rtlCol="0">
            <a:spAutoFit/>
          </a:bodyPr>
          <a:lstStyle/>
          <a:p>
            <a:pPr algn="ctr"/>
            <a:r>
              <a:rPr lang="en-US" sz="3300">
                <a:solidFill>
                  <a:schemeClr val="bg2"/>
                </a:solidFill>
                <a:latin typeface="Lato" panose="020F0502020204030203" pitchFamily="34" charset="0"/>
                <a:ea typeface="Open Sans" pitchFamily="2" charset="0"/>
                <a:cs typeface="Open Sans" pitchFamily="2" charset="0"/>
              </a:rPr>
              <a:t>05</a:t>
            </a:r>
          </a:p>
        </p:txBody>
      </p:sp>
      <p:sp>
        <p:nvSpPr>
          <p:cNvPr id="63" name="TextBox 62">
            <a:extLst>
              <a:ext uri="{FF2B5EF4-FFF2-40B4-BE49-F238E27FC236}">
                <a16:creationId xmlns:a16="http://schemas.microsoft.com/office/drawing/2014/main" id="{1E01DA30-6FFB-8C5B-8134-370E36A02FF1}"/>
              </a:ext>
            </a:extLst>
          </p:cNvPr>
          <p:cNvSpPr txBox="1"/>
          <p:nvPr/>
        </p:nvSpPr>
        <p:spPr>
          <a:xfrm>
            <a:off x="6503591" y="4766417"/>
            <a:ext cx="668773" cy="600164"/>
          </a:xfrm>
          <a:prstGeom prst="rect">
            <a:avLst/>
          </a:prstGeom>
          <a:noFill/>
        </p:spPr>
        <p:txBody>
          <a:bodyPr wrap="none" rtlCol="0">
            <a:spAutoFit/>
          </a:bodyPr>
          <a:lstStyle/>
          <a:p>
            <a:pPr algn="ctr"/>
            <a:r>
              <a:rPr lang="en-US" sz="3300">
                <a:solidFill>
                  <a:schemeClr val="bg2"/>
                </a:solidFill>
                <a:latin typeface="Lato" panose="020F0502020204030203" pitchFamily="34" charset="0"/>
                <a:ea typeface="Open Sans" pitchFamily="2" charset="0"/>
                <a:cs typeface="Open Sans" pitchFamily="2" charset="0"/>
              </a:rPr>
              <a:t>06</a:t>
            </a:r>
          </a:p>
        </p:txBody>
      </p:sp>
      <p:sp>
        <p:nvSpPr>
          <p:cNvPr id="82" name="TextBox 81">
            <a:extLst>
              <a:ext uri="{FF2B5EF4-FFF2-40B4-BE49-F238E27FC236}">
                <a16:creationId xmlns:a16="http://schemas.microsoft.com/office/drawing/2014/main" id="{EA66C4A6-BCDD-FA63-C2F4-C06807559BF4}"/>
              </a:ext>
            </a:extLst>
          </p:cNvPr>
          <p:cNvSpPr txBox="1"/>
          <p:nvPr/>
        </p:nvSpPr>
        <p:spPr>
          <a:xfrm>
            <a:off x="2060946" y="1797910"/>
            <a:ext cx="3596605" cy="830997"/>
          </a:xfrm>
          <a:prstGeom prst="rect">
            <a:avLst/>
          </a:prstGeom>
          <a:noFill/>
        </p:spPr>
        <p:txBody>
          <a:bodyPr wrap="square" lIns="91440" tIns="45720" rIns="91440" bIns="45720" rtlCol="0" anchor="t">
            <a:spAutoFit/>
          </a:bodyPr>
          <a:lstStyle/>
          <a:p>
            <a:r>
              <a:rPr lang="fr-CA" sz="1600" b="1">
                <a:solidFill>
                  <a:schemeClr val="bg2"/>
                </a:solidFill>
                <a:latin typeface="Lato"/>
                <a:ea typeface="Open Sans"/>
                <a:cs typeface="Open Sans"/>
              </a:rPr>
              <a:t>A été établi à partir des données disponibles lors des travaux réglementaires.</a:t>
            </a:r>
          </a:p>
        </p:txBody>
      </p:sp>
      <p:sp>
        <p:nvSpPr>
          <p:cNvPr id="85" name="TextBox 84">
            <a:extLst>
              <a:ext uri="{FF2B5EF4-FFF2-40B4-BE49-F238E27FC236}">
                <a16:creationId xmlns:a16="http://schemas.microsoft.com/office/drawing/2014/main" id="{99C6A9DC-13D7-9E11-7CD6-24E81FE94C70}"/>
              </a:ext>
            </a:extLst>
          </p:cNvPr>
          <p:cNvSpPr txBox="1"/>
          <p:nvPr/>
        </p:nvSpPr>
        <p:spPr>
          <a:xfrm>
            <a:off x="2064151" y="3323616"/>
            <a:ext cx="3595675" cy="584775"/>
          </a:xfrm>
          <a:prstGeom prst="rect">
            <a:avLst/>
          </a:prstGeom>
          <a:noFill/>
        </p:spPr>
        <p:txBody>
          <a:bodyPr wrap="square" lIns="91440" tIns="45720" rIns="91440" bIns="45720" rtlCol="0" anchor="t">
            <a:spAutoFit/>
          </a:bodyPr>
          <a:lstStyle/>
          <a:p>
            <a:r>
              <a:rPr lang="fr-CA" sz="1600" b="1">
                <a:solidFill>
                  <a:schemeClr val="bg2"/>
                </a:solidFill>
                <a:latin typeface="Lato"/>
                <a:ea typeface="Open Sans"/>
                <a:cs typeface="Open Sans"/>
              </a:rPr>
              <a:t>Aucun recul pour les groupes prioritaires.</a:t>
            </a:r>
            <a:endParaRPr lang="fr-CA" sz="1600" b="1">
              <a:solidFill>
                <a:schemeClr val="bg2"/>
              </a:solidFill>
              <a:latin typeface="Lato" panose="020F0502020204030203" pitchFamily="34" charset="0"/>
              <a:ea typeface="Open Sans" pitchFamily="2" charset="0"/>
              <a:cs typeface="Open Sans" pitchFamily="2" charset="0"/>
            </a:endParaRPr>
          </a:p>
        </p:txBody>
      </p:sp>
      <p:sp>
        <p:nvSpPr>
          <p:cNvPr id="88" name="TextBox 87">
            <a:extLst>
              <a:ext uri="{FF2B5EF4-FFF2-40B4-BE49-F238E27FC236}">
                <a16:creationId xmlns:a16="http://schemas.microsoft.com/office/drawing/2014/main" id="{B0D7BD61-9F05-6FB8-6B3E-E8FEA5974A3B}"/>
              </a:ext>
            </a:extLst>
          </p:cNvPr>
          <p:cNvSpPr txBox="1"/>
          <p:nvPr/>
        </p:nvSpPr>
        <p:spPr>
          <a:xfrm>
            <a:off x="2030814" y="4527890"/>
            <a:ext cx="2970258" cy="1077218"/>
          </a:xfrm>
          <a:prstGeom prst="rect">
            <a:avLst/>
          </a:prstGeom>
          <a:noFill/>
        </p:spPr>
        <p:txBody>
          <a:bodyPr wrap="square" lIns="91440" tIns="45720" rIns="91440" bIns="45720" rtlCol="0" anchor="t">
            <a:spAutoFit/>
          </a:bodyPr>
          <a:lstStyle/>
          <a:p>
            <a:r>
              <a:rPr lang="fr-CA" sz="1600" b="1">
                <a:solidFill>
                  <a:schemeClr val="bg2"/>
                </a:solidFill>
                <a:latin typeface="Lato"/>
                <a:ea typeface="Open Sans"/>
                <a:cs typeface="Open Sans"/>
              </a:rPr>
              <a:t>Des gains pour certains secteurs à prédominance féminine, dont la santé et l’hôtellerie.</a:t>
            </a:r>
          </a:p>
        </p:txBody>
      </p:sp>
      <p:sp>
        <p:nvSpPr>
          <p:cNvPr id="91" name="TextBox 90">
            <a:extLst>
              <a:ext uri="{FF2B5EF4-FFF2-40B4-BE49-F238E27FC236}">
                <a16:creationId xmlns:a16="http://schemas.microsoft.com/office/drawing/2014/main" id="{06144BD3-49CB-4991-4D46-1588922A0492}"/>
              </a:ext>
            </a:extLst>
          </p:cNvPr>
          <p:cNvSpPr txBox="1"/>
          <p:nvPr/>
        </p:nvSpPr>
        <p:spPr>
          <a:xfrm>
            <a:off x="7700796" y="1797910"/>
            <a:ext cx="3752072" cy="830997"/>
          </a:xfrm>
          <a:prstGeom prst="rect">
            <a:avLst/>
          </a:prstGeom>
          <a:noFill/>
        </p:spPr>
        <p:txBody>
          <a:bodyPr wrap="square" rtlCol="0">
            <a:spAutoFit/>
          </a:bodyPr>
          <a:lstStyle/>
          <a:p>
            <a:r>
              <a:rPr lang="fr-CA" sz="1600" b="1">
                <a:solidFill>
                  <a:schemeClr val="bg1"/>
                </a:solidFill>
                <a:latin typeface="Lato" panose="020F0502020204030203" pitchFamily="34" charset="0"/>
                <a:ea typeface="Open Sans" pitchFamily="2" charset="0"/>
                <a:cs typeface="Open Sans" pitchFamily="2" charset="0"/>
              </a:rPr>
              <a:t>Le régime particulier introduit par le PL101 s’attaque directement au consensus qui a été établi.</a:t>
            </a:r>
          </a:p>
        </p:txBody>
      </p:sp>
      <p:sp>
        <p:nvSpPr>
          <p:cNvPr id="94" name="TextBox 93">
            <a:extLst>
              <a:ext uri="{FF2B5EF4-FFF2-40B4-BE49-F238E27FC236}">
                <a16:creationId xmlns:a16="http://schemas.microsoft.com/office/drawing/2014/main" id="{4773AD7E-13BB-14D4-4E61-F37F86177890}"/>
              </a:ext>
            </a:extLst>
          </p:cNvPr>
          <p:cNvSpPr txBox="1"/>
          <p:nvPr/>
        </p:nvSpPr>
        <p:spPr>
          <a:xfrm>
            <a:off x="7704261" y="3197508"/>
            <a:ext cx="3737068" cy="830997"/>
          </a:xfrm>
          <a:prstGeom prst="rect">
            <a:avLst/>
          </a:prstGeom>
          <a:noFill/>
        </p:spPr>
        <p:txBody>
          <a:bodyPr wrap="square" lIns="91440" tIns="45720" rIns="91440" bIns="45720" rtlCol="0" anchor="t">
            <a:spAutoFit/>
          </a:bodyPr>
          <a:lstStyle/>
          <a:p>
            <a:r>
              <a:rPr lang="fr-CA" sz="1600" b="1">
                <a:solidFill>
                  <a:schemeClr val="bg1"/>
                </a:solidFill>
                <a:latin typeface="Lato"/>
                <a:ea typeface="Open Sans"/>
                <a:cs typeface="Open Sans"/>
              </a:rPr>
              <a:t>Va être discuté lors de travaux réglementaires subséquents à moyen terme.</a:t>
            </a:r>
          </a:p>
        </p:txBody>
      </p:sp>
      <p:sp>
        <p:nvSpPr>
          <p:cNvPr id="97" name="TextBox 96">
            <a:extLst>
              <a:ext uri="{FF2B5EF4-FFF2-40B4-BE49-F238E27FC236}">
                <a16:creationId xmlns:a16="http://schemas.microsoft.com/office/drawing/2014/main" id="{E2933719-655E-3404-2D4C-48222A9F90AB}"/>
              </a:ext>
            </a:extLst>
          </p:cNvPr>
          <p:cNvSpPr txBox="1"/>
          <p:nvPr/>
        </p:nvSpPr>
        <p:spPr>
          <a:xfrm>
            <a:off x="7734571" y="4717431"/>
            <a:ext cx="3126681" cy="584775"/>
          </a:xfrm>
          <a:prstGeom prst="rect">
            <a:avLst/>
          </a:prstGeom>
          <a:noFill/>
        </p:spPr>
        <p:txBody>
          <a:bodyPr wrap="square" lIns="91440" tIns="45720" rIns="91440" bIns="45720" rtlCol="0" anchor="t">
            <a:spAutoFit/>
          </a:bodyPr>
          <a:lstStyle/>
          <a:p>
            <a:r>
              <a:rPr lang="fr-CA" sz="1600" b="1">
                <a:solidFill>
                  <a:schemeClr val="bg1"/>
                </a:solidFill>
                <a:latin typeface="Lato"/>
                <a:ea typeface="Open Sans"/>
                <a:cs typeface="Open Sans"/>
              </a:rPr>
              <a:t>Ce n’est qu’un minimum, il faut négocier!</a:t>
            </a:r>
          </a:p>
        </p:txBody>
      </p:sp>
      <p:grpSp>
        <p:nvGrpSpPr>
          <p:cNvPr id="2" name="Group 1">
            <a:extLst>
              <a:ext uri="{FF2B5EF4-FFF2-40B4-BE49-F238E27FC236}">
                <a16:creationId xmlns:a16="http://schemas.microsoft.com/office/drawing/2014/main" id="{0B03187E-0E26-9E7A-0C53-6219531F7BC2}"/>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B88037FE-1EC4-DCEF-386B-41331A3BC5AE}"/>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3166894-CC34-6A49-4BD4-83FEF2E41E02}"/>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64A2B1D-C456-0028-C64D-F72D36BA105B}"/>
              </a:ext>
            </a:extLst>
          </p:cNvPr>
          <p:cNvSpPr/>
          <p:nvPr/>
        </p:nvSpPr>
        <p:spPr>
          <a:xfrm>
            <a:off x="457200" y="908547"/>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Quelques constats</a:t>
            </a:r>
          </a:p>
        </p:txBody>
      </p:sp>
    </p:spTree>
    <p:extLst>
      <p:ext uri="{BB962C8B-B14F-4D97-AF65-F5344CB8AC3E}">
        <p14:creationId xmlns:p14="http://schemas.microsoft.com/office/powerpoint/2010/main" val="1683539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7B88-BFCE-D4EE-A633-0EBF9119CB4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1CEC16B-A030-9E72-FC15-0FEEA35762D3}"/>
              </a:ext>
            </a:extLst>
          </p:cNvPr>
          <p:cNvSpPr>
            <a:spLocks noGrp="1"/>
          </p:cNvSpPr>
          <p:nvPr>
            <p:ph type="title"/>
          </p:nvPr>
        </p:nvSpPr>
        <p:spPr>
          <a:xfrm>
            <a:off x="457199" y="355860"/>
            <a:ext cx="11601039" cy="602086"/>
          </a:xfrm>
        </p:spPr>
        <p:txBody>
          <a:bodyPr>
            <a:noAutofit/>
          </a:bodyPr>
          <a:lstStyle/>
          <a:p>
            <a:r>
              <a:rPr lang="fr-CA" b="0">
                <a:latin typeface="Open Sans bold" panose="020B0806030504020204" pitchFamily="34" charset="0"/>
                <a:ea typeface="Open Sans bold" panose="020B0806030504020204" pitchFamily="34" charset="0"/>
                <a:cs typeface="Open Sans bold" panose="020B0806030504020204" pitchFamily="34" charset="0"/>
              </a:rPr>
              <a:t>Comment trouver la classification de son employeur</a:t>
            </a:r>
          </a:p>
        </p:txBody>
      </p:sp>
      <p:sp>
        <p:nvSpPr>
          <p:cNvPr id="14" name="Slide Number Placeholder 13">
            <a:extLst>
              <a:ext uri="{FF2B5EF4-FFF2-40B4-BE49-F238E27FC236}">
                <a16:creationId xmlns:a16="http://schemas.microsoft.com/office/drawing/2014/main" id="{29EA9136-E97C-8D84-C4E8-24E1FEC5A3ED}"/>
              </a:ext>
            </a:extLst>
          </p:cNvPr>
          <p:cNvSpPr>
            <a:spLocks noGrp="1"/>
          </p:cNvSpPr>
          <p:nvPr>
            <p:ph type="sldNum" sz="quarter" idx="4"/>
          </p:nvPr>
        </p:nvSpPr>
        <p:spPr/>
        <p:txBody>
          <a:bodyPr/>
          <a:lstStyle/>
          <a:p>
            <a:fld id="{58B2BE56-A1DF-44BF-AF31-08C6097C884E}" type="slidenum">
              <a:rPr lang="en-US" smtClean="0"/>
              <a:pPr/>
              <a:t>12</a:t>
            </a:fld>
            <a:endParaRPr lang="en-US" sz="1200"/>
          </a:p>
        </p:txBody>
      </p:sp>
      <p:grpSp>
        <p:nvGrpSpPr>
          <p:cNvPr id="2" name="Group 1">
            <a:extLst>
              <a:ext uri="{FF2B5EF4-FFF2-40B4-BE49-F238E27FC236}">
                <a16:creationId xmlns:a16="http://schemas.microsoft.com/office/drawing/2014/main" id="{07F5B31C-8BFC-4DA0-044E-482A5D2A816C}"/>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3115535F-5B83-A19A-CBA9-0A47F376F3C7}"/>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A338717-C466-08D8-6141-C24B316082B4}"/>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B0600432-38B7-74F3-E6EC-9B106837734F}"/>
              </a:ext>
            </a:extLst>
          </p:cNvPr>
          <p:cNvSpPr>
            <a:spLocks noChangeArrowheads="1"/>
          </p:cNvSpPr>
          <p:nvPr/>
        </p:nvSpPr>
        <p:spPr bwMode="auto">
          <a:xfrm>
            <a:off x="457200" y="1540167"/>
            <a:ext cx="4906229" cy="4607027"/>
          </a:xfrm>
          <a:prstGeom prst="roundRect">
            <a:avLst>
              <a:gd name="adj" fmla="val 9013"/>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6">
            <a:extLst>
              <a:ext uri="{FF2B5EF4-FFF2-40B4-BE49-F238E27FC236}">
                <a16:creationId xmlns:a16="http://schemas.microsoft.com/office/drawing/2014/main" id="{3600680E-1C58-0E23-328F-99F9B2078B52}"/>
              </a:ext>
            </a:extLst>
          </p:cNvPr>
          <p:cNvSpPr>
            <a:spLocks noChangeArrowheads="1"/>
          </p:cNvSpPr>
          <p:nvPr/>
        </p:nvSpPr>
        <p:spPr bwMode="auto">
          <a:xfrm>
            <a:off x="8240869" y="1540168"/>
            <a:ext cx="2943526" cy="4607026"/>
          </a:xfrm>
          <a:prstGeom prst="roundRect">
            <a:avLst>
              <a:gd name="adj" fmla="val 9013"/>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3BC505C9-FB97-8573-6AB5-99393622224E}"/>
              </a:ext>
            </a:extLst>
          </p:cNvPr>
          <p:cNvSpPr txBox="1"/>
          <p:nvPr/>
        </p:nvSpPr>
        <p:spPr>
          <a:xfrm>
            <a:off x="666391" y="1784399"/>
            <a:ext cx="4641117" cy="3304494"/>
          </a:xfrm>
          <a:prstGeom prst="rect">
            <a:avLst/>
          </a:prstGeom>
          <a:noFill/>
        </p:spPr>
        <p:txBody>
          <a:bodyPr wrap="square" lIns="91440" tIns="45720" rIns="91440" bIns="45720" rtlCol="0" anchor="t">
            <a:spAutoFit/>
          </a:bodyPr>
          <a:lstStyle/>
          <a:p>
            <a:pPr marL="342900" indent="-342900">
              <a:lnSpc>
                <a:spcPts val="1800"/>
              </a:lnSpc>
              <a:buAutoNum type="arabicPeriod"/>
            </a:pPr>
            <a:r>
              <a:rPr lang="fr-FR" sz="1400">
                <a:solidFill>
                  <a:schemeClr val="bg1"/>
                </a:solidFill>
                <a:latin typeface="Lato"/>
                <a:ea typeface="Lato"/>
                <a:cs typeface="Lato"/>
              </a:rPr>
              <a:t>L’exiger auprès de votre employeur, avec un document officiel de la CNESST</a:t>
            </a:r>
          </a:p>
          <a:p>
            <a:pPr marL="342900" indent="-342900">
              <a:lnSpc>
                <a:spcPts val="1800"/>
              </a:lnSpc>
              <a:buAutoNum type="arabicPeriod"/>
            </a:pPr>
            <a:endParaRPr lang="fr-FR" sz="1400">
              <a:solidFill>
                <a:schemeClr val="bg1"/>
              </a:solidFill>
              <a:latin typeface="Lato" panose="020F0502020204030203" pitchFamily="34" charset="0"/>
            </a:endParaRPr>
          </a:p>
          <a:p>
            <a:pPr marL="342900" indent="-342900">
              <a:lnSpc>
                <a:spcPts val="1800"/>
              </a:lnSpc>
              <a:buAutoNum type="arabicPeriod"/>
            </a:pPr>
            <a:r>
              <a:rPr lang="fr-FR" sz="1400">
                <a:solidFill>
                  <a:schemeClr val="bg1"/>
                </a:solidFill>
                <a:latin typeface="Lato"/>
                <a:ea typeface="Lato"/>
                <a:cs typeface="Lato"/>
              </a:rPr>
              <a:t>Consulter le site internet de la CNESST :</a:t>
            </a:r>
          </a:p>
          <a:p>
            <a:pPr lvl="1">
              <a:lnSpc>
                <a:spcPts val="1800"/>
              </a:lnSpc>
            </a:pPr>
            <a:r>
              <a:rPr lang="en-US" sz="1400">
                <a:solidFill>
                  <a:schemeClr val="bg1"/>
                </a:solidFill>
                <a:latin typeface="Lato"/>
                <a:ea typeface="Lato"/>
                <a:cs typeface="Lato"/>
                <a:hlinkClick r:id="rId3">
                  <a:extLst>
                    <a:ext uri="{A12FA001-AC4F-418D-AE19-62706E023703}">
                      <ahyp:hlinkClr xmlns:ahyp="http://schemas.microsoft.com/office/drawing/2018/hyperlinkcolor" val="tx"/>
                    </a:ext>
                  </a:extLst>
                </a:hlinkClick>
              </a:rPr>
              <a:t>https://servicesenligne.cnesst.gouv.qc.ca/prevention/niveau_activites_etablissement</a:t>
            </a:r>
            <a:endParaRPr lang="en-US" sz="1400">
              <a:solidFill>
                <a:schemeClr val="bg1"/>
              </a:solidFill>
              <a:latin typeface="Lato"/>
              <a:ea typeface="Lato"/>
              <a:cs typeface="Lato"/>
            </a:endParaRPr>
          </a:p>
          <a:p>
            <a:pPr lvl="1">
              <a:lnSpc>
                <a:spcPts val="1800"/>
              </a:lnSpc>
            </a:pPr>
            <a:endParaRPr lang="en-US" sz="1400" b="1">
              <a:solidFill>
                <a:schemeClr val="bg1"/>
              </a:solidFill>
              <a:latin typeface="Lato" panose="020F0502020204030203" pitchFamily="34" charset="0"/>
            </a:endParaRPr>
          </a:p>
          <a:p>
            <a:pPr marL="342900" indent="-342900">
              <a:lnSpc>
                <a:spcPts val="1800"/>
              </a:lnSpc>
              <a:buFontTx/>
              <a:buAutoNum type="arabicPeriod"/>
            </a:pPr>
            <a:r>
              <a:rPr lang="fr-FR" sz="1400">
                <a:solidFill>
                  <a:schemeClr val="bg1"/>
                </a:solidFill>
                <a:latin typeface="Lato"/>
                <a:ea typeface="Lato"/>
                <a:cs typeface="Lato"/>
              </a:rPr>
              <a:t>Consulter le site de Statistique Canada pour trouver votre code SCIAN :</a:t>
            </a:r>
          </a:p>
          <a:p>
            <a:pPr lvl="1">
              <a:lnSpc>
                <a:spcPts val="1800"/>
              </a:lnSpc>
            </a:pPr>
            <a:r>
              <a:rPr lang="fr-FR" sz="1400" u="sng">
                <a:solidFill>
                  <a:schemeClr val="bg1"/>
                </a:solidFill>
                <a:latin typeface="Lato"/>
                <a:ea typeface="Lato"/>
                <a:cs typeface="Lato"/>
              </a:rPr>
              <a:t>https://www23.statcan.gc.ca/imdb/p3VD_f.pl?Function=getVD&amp;TVD=118464</a:t>
            </a:r>
          </a:p>
          <a:p>
            <a:pPr marL="342900" indent="-342900">
              <a:lnSpc>
                <a:spcPts val="1800"/>
              </a:lnSpc>
              <a:buAutoNum type="arabicPeriod"/>
            </a:pPr>
            <a:endParaRPr lang="fr-FR" sz="1400">
              <a:solidFill>
                <a:schemeClr val="bg1"/>
              </a:solidFill>
              <a:latin typeface="Lato" panose="020F0502020204030203" pitchFamily="34" charset="0"/>
            </a:endParaRPr>
          </a:p>
          <a:p>
            <a:pPr lvl="1">
              <a:lnSpc>
                <a:spcPts val="1800"/>
              </a:lnSpc>
            </a:pPr>
            <a:endParaRPr lang="en-US" sz="1400" b="1">
              <a:solidFill>
                <a:schemeClr val="bg1"/>
              </a:solidFill>
              <a:latin typeface="Lato" panose="020F0502020204030203" pitchFamily="34" charset="0"/>
            </a:endParaRPr>
          </a:p>
          <a:p>
            <a:pPr lvl="1">
              <a:lnSpc>
                <a:spcPts val="1800"/>
              </a:lnSpc>
            </a:pPr>
            <a:endParaRPr lang="en-US" sz="1400" b="1">
              <a:solidFill>
                <a:schemeClr val="bg1"/>
              </a:solidFill>
              <a:latin typeface="Lato" panose="020F0502020204030203" pitchFamily="34" charset="0"/>
            </a:endParaRPr>
          </a:p>
        </p:txBody>
      </p:sp>
      <p:sp>
        <p:nvSpPr>
          <p:cNvPr id="21" name="TextBox 20">
            <a:extLst>
              <a:ext uri="{FF2B5EF4-FFF2-40B4-BE49-F238E27FC236}">
                <a16:creationId xmlns:a16="http://schemas.microsoft.com/office/drawing/2014/main" id="{819ECF34-AD58-0FE5-FC35-AC103ED8081A}"/>
              </a:ext>
            </a:extLst>
          </p:cNvPr>
          <p:cNvSpPr txBox="1"/>
          <p:nvPr/>
        </p:nvSpPr>
        <p:spPr>
          <a:xfrm>
            <a:off x="8390769" y="1784399"/>
            <a:ext cx="2743202" cy="3535327"/>
          </a:xfrm>
          <a:prstGeom prst="rect">
            <a:avLst/>
          </a:prstGeom>
          <a:noFill/>
        </p:spPr>
        <p:txBody>
          <a:bodyPr wrap="square" lIns="91440" tIns="45720" rIns="91440" bIns="45720" rtlCol="0" anchor="t">
            <a:spAutoFit/>
          </a:bodyPr>
          <a:lstStyle/>
          <a:p>
            <a:pPr>
              <a:lnSpc>
                <a:spcPts val="1800"/>
              </a:lnSpc>
            </a:pPr>
            <a:r>
              <a:rPr lang="fr-FR" sz="1400">
                <a:solidFill>
                  <a:schemeClr val="bg1"/>
                </a:solidFill>
                <a:latin typeface="Lato"/>
                <a:ea typeface="Lato"/>
                <a:cs typeface="Lato"/>
              </a:rPr>
              <a:t>Qu’est-ce qui est couvert par le régime particulier?</a:t>
            </a:r>
          </a:p>
          <a:p>
            <a:pPr>
              <a:lnSpc>
                <a:spcPts val="1800"/>
              </a:lnSpc>
            </a:pPr>
            <a:endParaRPr lang="fr-FR" sz="1400">
              <a:solidFill>
                <a:schemeClr val="bg1"/>
              </a:solidFill>
              <a:latin typeface="Lato" panose="020F0502020204030203" pitchFamily="34" charset="0"/>
            </a:endParaRPr>
          </a:p>
          <a:p>
            <a:pPr marL="285750" indent="-285750">
              <a:lnSpc>
                <a:spcPts val="1800"/>
              </a:lnSpc>
              <a:buFont typeface="Arial" panose="020B0604020202020204" pitchFamily="34" charset="0"/>
              <a:buChar char="•"/>
            </a:pPr>
            <a:r>
              <a:rPr lang="fr-FR" sz="1400">
                <a:solidFill>
                  <a:schemeClr val="bg1"/>
                </a:solidFill>
                <a:latin typeface="Lato"/>
                <a:ea typeface="Lato"/>
                <a:cs typeface="Lato"/>
              </a:rPr>
              <a:t>Santé-Québec ;</a:t>
            </a:r>
          </a:p>
          <a:p>
            <a:pPr marL="285750" indent="-285750">
              <a:lnSpc>
                <a:spcPts val="1800"/>
              </a:lnSpc>
              <a:buFont typeface="Arial" panose="020B0604020202020204" pitchFamily="34" charset="0"/>
              <a:buChar char="•"/>
            </a:pPr>
            <a:r>
              <a:rPr lang="fr-FR" sz="1400">
                <a:solidFill>
                  <a:schemeClr val="bg1"/>
                </a:solidFill>
                <a:latin typeface="Lato"/>
                <a:ea typeface="Lato"/>
                <a:cs typeface="Lato"/>
              </a:rPr>
              <a:t>Urgences-santé ;</a:t>
            </a:r>
          </a:p>
          <a:p>
            <a:pPr marL="285750" indent="-285750">
              <a:lnSpc>
                <a:spcPts val="1800"/>
              </a:lnSpc>
              <a:buFont typeface="Arial" panose="020B0604020202020204" pitchFamily="34" charset="0"/>
              <a:buChar char="•"/>
            </a:pPr>
            <a:r>
              <a:rPr lang="fr-FR" sz="1400">
                <a:solidFill>
                  <a:schemeClr val="bg1"/>
                </a:solidFill>
                <a:latin typeface="Lato"/>
                <a:ea typeface="Lato"/>
                <a:cs typeface="Lato"/>
              </a:rPr>
              <a:t>centre de services scolaires ;</a:t>
            </a:r>
          </a:p>
          <a:p>
            <a:pPr marL="285750" indent="-285750">
              <a:lnSpc>
                <a:spcPts val="1800"/>
              </a:lnSpc>
              <a:buFont typeface="Arial" panose="020B0604020202020204" pitchFamily="34" charset="0"/>
              <a:buChar char="•"/>
            </a:pPr>
            <a:r>
              <a:rPr lang="fr-FR" sz="1400">
                <a:solidFill>
                  <a:schemeClr val="bg1"/>
                </a:solidFill>
                <a:latin typeface="Lato"/>
                <a:ea typeface="Lato"/>
                <a:cs typeface="Lato"/>
              </a:rPr>
              <a:t>établissement  </a:t>
            </a:r>
          </a:p>
          <a:p>
            <a:pPr>
              <a:lnSpc>
                <a:spcPts val="1800"/>
              </a:lnSpc>
            </a:pPr>
            <a:r>
              <a:rPr lang="fr-FR" sz="1400">
                <a:solidFill>
                  <a:schemeClr val="bg1"/>
                </a:solidFill>
                <a:latin typeface="Lato"/>
                <a:ea typeface="Lato"/>
                <a:cs typeface="Lato"/>
              </a:rPr>
              <a:t>        d’enseignement privé ;</a:t>
            </a:r>
          </a:p>
          <a:p>
            <a:pPr marL="285750" indent="-285750">
              <a:lnSpc>
                <a:spcPts val="1800"/>
              </a:lnSpc>
              <a:buFont typeface="Arial" panose="020B0604020202020204" pitchFamily="34" charset="0"/>
              <a:buChar char="•"/>
            </a:pPr>
            <a:r>
              <a:rPr lang="fr-FR" sz="1400">
                <a:solidFill>
                  <a:schemeClr val="bg1"/>
                </a:solidFill>
                <a:latin typeface="Lato"/>
                <a:ea typeface="Lato"/>
                <a:cs typeface="Lato"/>
              </a:rPr>
              <a:t>établissement de santé regroupé.</a:t>
            </a:r>
          </a:p>
          <a:p>
            <a:pPr>
              <a:lnSpc>
                <a:spcPts val="1800"/>
              </a:lnSpc>
            </a:pPr>
            <a:endParaRPr lang="fr-FR" sz="1400">
              <a:solidFill>
                <a:schemeClr val="bg1"/>
              </a:solidFill>
              <a:latin typeface="Lato" panose="020F0502020204030203" pitchFamily="34" charset="0"/>
            </a:endParaRPr>
          </a:p>
          <a:p>
            <a:pPr>
              <a:lnSpc>
                <a:spcPts val="1800"/>
              </a:lnSpc>
            </a:pPr>
            <a:endParaRPr lang="fr-FR" sz="1400">
              <a:solidFill>
                <a:schemeClr val="bg1"/>
              </a:solidFill>
              <a:latin typeface="Lato" panose="020F0502020204030203" pitchFamily="34" charset="0"/>
            </a:endParaRPr>
          </a:p>
          <a:p>
            <a:pPr>
              <a:lnSpc>
                <a:spcPts val="1800"/>
              </a:lnSpc>
            </a:pPr>
            <a:r>
              <a:rPr lang="fr-FR" sz="1400">
                <a:solidFill>
                  <a:schemeClr val="bg1"/>
                </a:solidFill>
                <a:latin typeface="Lato"/>
                <a:ea typeface="Lato"/>
                <a:cs typeface="Lato"/>
              </a:rPr>
              <a:t>Ne s’applique pas aux cégeps et aux universités. </a:t>
            </a:r>
          </a:p>
          <a:p>
            <a:pPr>
              <a:lnSpc>
                <a:spcPts val="1800"/>
              </a:lnSpc>
            </a:pPr>
            <a:endParaRPr lang="fr-FR" sz="1400">
              <a:solidFill>
                <a:schemeClr val="bg1"/>
              </a:solidFill>
              <a:latin typeface="Lato" panose="020F0502020204030203" pitchFamily="34" charset="0"/>
            </a:endParaRPr>
          </a:p>
        </p:txBody>
      </p:sp>
      <p:sp>
        <p:nvSpPr>
          <p:cNvPr id="33" name="Shape 2406">
            <a:extLst>
              <a:ext uri="{FF2B5EF4-FFF2-40B4-BE49-F238E27FC236}">
                <a16:creationId xmlns:a16="http://schemas.microsoft.com/office/drawing/2014/main" id="{DAE34CC8-3508-A54F-673F-C5465EEE9D41}"/>
              </a:ext>
            </a:extLst>
          </p:cNvPr>
          <p:cNvSpPr>
            <a:spLocks noChangeAspect="1"/>
          </p:cNvSpPr>
          <p:nvPr/>
        </p:nvSpPr>
        <p:spPr>
          <a:xfrm>
            <a:off x="5834293" y="3973985"/>
            <a:ext cx="523413" cy="523373"/>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5" name="TextBox 34">
            <a:extLst>
              <a:ext uri="{FF2B5EF4-FFF2-40B4-BE49-F238E27FC236}">
                <a16:creationId xmlns:a16="http://schemas.microsoft.com/office/drawing/2014/main" id="{0B8B26B8-DB81-7168-47FB-7809C6C30BB8}"/>
              </a:ext>
            </a:extLst>
          </p:cNvPr>
          <p:cNvSpPr txBox="1"/>
          <p:nvPr/>
        </p:nvSpPr>
        <p:spPr>
          <a:xfrm>
            <a:off x="4970595" y="4627699"/>
            <a:ext cx="2250810" cy="338554"/>
          </a:xfrm>
          <a:prstGeom prst="rect">
            <a:avLst/>
          </a:prstGeom>
          <a:noFill/>
        </p:spPr>
        <p:txBody>
          <a:bodyPr wrap="square" rtlCol="0">
            <a:spAutoFit/>
          </a:bodyPr>
          <a:lstStyle/>
          <a:p>
            <a:pPr algn="ctr"/>
            <a:r>
              <a:rPr lang="en-US" sz="1600" b="1">
                <a:solidFill>
                  <a:schemeClr val="bg1"/>
                </a:solidFill>
                <a:latin typeface="Open Sans" pitchFamily="2" charset="0"/>
                <a:ea typeface="Open Sans" pitchFamily="2" charset="0"/>
                <a:cs typeface="Open Sans" pitchFamily="2" charset="0"/>
              </a:rPr>
              <a:t>Subtitle text.</a:t>
            </a:r>
          </a:p>
        </p:txBody>
      </p:sp>
      <p:pic>
        <p:nvPicPr>
          <p:cNvPr id="9" name="Espace réservé pour une image  8" descr="Une image contenant intérieur, pièce, Équipement médical, mur&#10;&#10;Description générée automatiquement">
            <a:extLst>
              <a:ext uri="{FF2B5EF4-FFF2-40B4-BE49-F238E27FC236}">
                <a16:creationId xmlns:a16="http://schemas.microsoft.com/office/drawing/2014/main" id="{E6B2A5AE-BABF-570C-F7C7-339DC4E57602}"/>
              </a:ext>
            </a:extLst>
          </p:cNvPr>
          <p:cNvPicPr>
            <a:picLocks noGrp="1" noChangeAspect="1"/>
          </p:cNvPicPr>
          <p:nvPr>
            <p:ph type="pic" sz="quarter" idx="11"/>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0269" r="30269"/>
          <a:stretch>
            <a:fillRect/>
          </a:stretch>
        </p:blipFill>
        <p:spPr>
          <a:xfrm>
            <a:off x="5610225" y="1539875"/>
            <a:ext cx="2424113" cy="4606925"/>
          </a:xfrm>
        </p:spPr>
      </p:pic>
    </p:spTree>
    <p:extLst>
      <p:ext uri="{BB962C8B-B14F-4D97-AF65-F5344CB8AC3E}">
        <p14:creationId xmlns:p14="http://schemas.microsoft.com/office/powerpoint/2010/main" val="4266623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pPr algn="l"/>
            <a:r>
              <a:rPr lang="fr-CA" b="0">
                <a:latin typeface="Open Sans bold" panose="020B0806030504020204" pitchFamily="34" charset="0"/>
                <a:ea typeface="Open Sans bold" panose="020B0806030504020204" pitchFamily="34" charset="0"/>
                <a:cs typeface="Open Sans bold" panose="020B0806030504020204" pitchFamily="34" charset="0"/>
              </a:rPr>
              <a:t>Le Programme de prévention</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13</a:t>
            </a:fld>
            <a:endParaRPr lang="en-US" sz="1200"/>
          </a:p>
        </p:txBody>
      </p:sp>
      <p:sp>
        <p:nvSpPr>
          <p:cNvPr id="6" name="Rectangle 5">
            <a:extLst>
              <a:ext uri="{FF2B5EF4-FFF2-40B4-BE49-F238E27FC236}">
                <a16:creationId xmlns:a16="http://schemas.microsoft.com/office/drawing/2014/main" id="{9CB4EC13-7FA7-4BB3-9E24-624F49E2DF9D}"/>
              </a:ext>
            </a:extLst>
          </p:cNvPr>
          <p:cNvSpPr>
            <a:spLocks noChangeArrowheads="1"/>
          </p:cNvSpPr>
          <p:nvPr/>
        </p:nvSpPr>
        <p:spPr bwMode="auto">
          <a:xfrm>
            <a:off x="681573" y="1989138"/>
            <a:ext cx="2434155" cy="392112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4217748C-AED3-40FB-886D-467E52884041}"/>
              </a:ext>
            </a:extLst>
          </p:cNvPr>
          <p:cNvSpPr>
            <a:spLocks noChangeArrowheads="1"/>
          </p:cNvSpPr>
          <p:nvPr/>
        </p:nvSpPr>
        <p:spPr bwMode="auto">
          <a:xfrm>
            <a:off x="3481923" y="1989138"/>
            <a:ext cx="2434155" cy="392112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7">
            <a:extLst>
              <a:ext uri="{FF2B5EF4-FFF2-40B4-BE49-F238E27FC236}">
                <a16:creationId xmlns:a16="http://schemas.microsoft.com/office/drawing/2014/main" id="{5565F7E1-EC8F-42DB-9160-9132DEDDECE9}"/>
              </a:ext>
            </a:extLst>
          </p:cNvPr>
          <p:cNvSpPr>
            <a:spLocks noChangeArrowheads="1"/>
          </p:cNvSpPr>
          <p:nvPr/>
        </p:nvSpPr>
        <p:spPr bwMode="auto">
          <a:xfrm>
            <a:off x="6280620" y="1989138"/>
            <a:ext cx="2435874" cy="392112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Rectangle 8">
            <a:extLst>
              <a:ext uri="{FF2B5EF4-FFF2-40B4-BE49-F238E27FC236}">
                <a16:creationId xmlns:a16="http://schemas.microsoft.com/office/drawing/2014/main" id="{2E5ACC75-8548-4232-94E3-CCB8DD04EE3A}"/>
              </a:ext>
            </a:extLst>
          </p:cNvPr>
          <p:cNvSpPr>
            <a:spLocks noChangeArrowheads="1"/>
          </p:cNvSpPr>
          <p:nvPr/>
        </p:nvSpPr>
        <p:spPr bwMode="auto">
          <a:xfrm>
            <a:off x="9081036" y="1989138"/>
            <a:ext cx="2434155" cy="392112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Oval 9">
            <a:extLst>
              <a:ext uri="{FF2B5EF4-FFF2-40B4-BE49-F238E27FC236}">
                <a16:creationId xmlns:a16="http://schemas.microsoft.com/office/drawing/2014/main" id="{0CD8FB10-E447-4F7D-B68B-452AC40748FB}"/>
              </a:ext>
            </a:extLst>
          </p:cNvPr>
          <p:cNvSpPr>
            <a:spLocks noChangeArrowheads="1"/>
          </p:cNvSpPr>
          <p:nvPr/>
        </p:nvSpPr>
        <p:spPr bwMode="auto">
          <a:xfrm>
            <a:off x="1320800" y="1404938"/>
            <a:ext cx="1155700" cy="1163638"/>
          </a:xfrm>
          <a:prstGeom prst="ellipse">
            <a:avLst/>
          </a:prstGeom>
          <a:solidFill>
            <a:schemeClr val="bg1"/>
          </a:solidFill>
          <a:ln w="38100">
            <a:solidFill>
              <a:schemeClr val="tx1"/>
            </a:solidFill>
          </a:ln>
          <a:effectLst>
            <a:outerShdw blurRad="190500" dist="76200" dir="5400000" algn="t" rotWithShape="0">
              <a:schemeClr val="tx2">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Oval 10">
            <a:extLst>
              <a:ext uri="{FF2B5EF4-FFF2-40B4-BE49-F238E27FC236}">
                <a16:creationId xmlns:a16="http://schemas.microsoft.com/office/drawing/2014/main" id="{22EF4E70-DDE4-433D-A81C-0DC355053214}"/>
              </a:ext>
            </a:extLst>
          </p:cNvPr>
          <p:cNvSpPr>
            <a:spLocks noChangeArrowheads="1"/>
          </p:cNvSpPr>
          <p:nvPr/>
        </p:nvSpPr>
        <p:spPr bwMode="auto">
          <a:xfrm>
            <a:off x="4118769" y="1404938"/>
            <a:ext cx="1160463" cy="1163638"/>
          </a:xfrm>
          <a:prstGeom prst="ellipse">
            <a:avLst/>
          </a:prstGeom>
          <a:solidFill>
            <a:schemeClr val="bg1"/>
          </a:solidFill>
          <a:ln w="38100">
            <a:solidFill>
              <a:schemeClr val="tx1"/>
            </a:solidFill>
          </a:ln>
          <a:effectLst>
            <a:outerShdw blurRad="190500" dist="76200" dir="5400000" algn="t" rotWithShape="0">
              <a:schemeClr val="tx2">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6" name="Oval 11">
            <a:extLst>
              <a:ext uri="{FF2B5EF4-FFF2-40B4-BE49-F238E27FC236}">
                <a16:creationId xmlns:a16="http://schemas.microsoft.com/office/drawing/2014/main" id="{0BB851CB-7240-44C8-B7B8-7EE1F0D93F1F}"/>
              </a:ext>
            </a:extLst>
          </p:cNvPr>
          <p:cNvSpPr>
            <a:spLocks noChangeArrowheads="1"/>
          </p:cNvSpPr>
          <p:nvPr/>
        </p:nvSpPr>
        <p:spPr bwMode="auto">
          <a:xfrm>
            <a:off x="6917532" y="1404938"/>
            <a:ext cx="1162050" cy="1163638"/>
          </a:xfrm>
          <a:prstGeom prst="ellipse">
            <a:avLst/>
          </a:prstGeom>
          <a:solidFill>
            <a:schemeClr val="bg1"/>
          </a:solidFill>
          <a:ln w="38100">
            <a:solidFill>
              <a:schemeClr val="tx1"/>
            </a:solidFill>
          </a:ln>
          <a:effectLst>
            <a:outerShdw blurRad="190500" dist="76200" dir="5400000" algn="t" rotWithShape="0">
              <a:schemeClr val="tx2">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Oval 12">
            <a:extLst>
              <a:ext uri="{FF2B5EF4-FFF2-40B4-BE49-F238E27FC236}">
                <a16:creationId xmlns:a16="http://schemas.microsoft.com/office/drawing/2014/main" id="{29F4E800-1FE4-4F6F-BC16-C32AFB00A463}"/>
              </a:ext>
            </a:extLst>
          </p:cNvPr>
          <p:cNvSpPr>
            <a:spLocks noChangeArrowheads="1"/>
          </p:cNvSpPr>
          <p:nvPr/>
        </p:nvSpPr>
        <p:spPr bwMode="auto">
          <a:xfrm>
            <a:off x="9717088" y="1404938"/>
            <a:ext cx="1162050" cy="1163638"/>
          </a:xfrm>
          <a:prstGeom prst="ellipse">
            <a:avLst/>
          </a:prstGeom>
          <a:solidFill>
            <a:schemeClr val="bg1"/>
          </a:solidFill>
          <a:ln w="38100">
            <a:solidFill>
              <a:schemeClr val="tx1"/>
            </a:solidFill>
          </a:ln>
          <a:effectLst>
            <a:outerShdw blurRad="190500" dist="76200" dir="5400000" algn="t" rotWithShape="0">
              <a:schemeClr val="tx2">
                <a:alpha val="40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6" name="TextBox 25">
            <a:extLst>
              <a:ext uri="{FF2B5EF4-FFF2-40B4-BE49-F238E27FC236}">
                <a16:creationId xmlns:a16="http://schemas.microsoft.com/office/drawing/2014/main" id="{EB765A8B-72EB-4F69-B00C-D07BB1474084}"/>
              </a:ext>
            </a:extLst>
          </p:cNvPr>
          <p:cNvSpPr txBox="1"/>
          <p:nvPr/>
        </p:nvSpPr>
        <p:spPr>
          <a:xfrm>
            <a:off x="935898" y="2989225"/>
            <a:ext cx="1925505" cy="369332"/>
          </a:xfrm>
          <a:prstGeom prst="rect">
            <a:avLst/>
          </a:prstGeom>
          <a:noFill/>
        </p:spPr>
        <p:txBody>
          <a:bodyPr wrap="square" lIns="91440" tIns="45720" rIns="91440" bIns="45720" rtlCol="0" anchor="ctr">
            <a:spAutoFit/>
          </a:bodyPr>
          <a:lstStyle/>
          <a:p>
            <a:r>
              <a:rPr lang="en-GB">
                <a:solidFill>
                  <a:schemeClr val="bg1"/>
                </a:solidFill>
                <a:latin typeface="Open Sans bold"/>
                <a:ea typeface="Open Sans bold"/>
                <a:cs typeface="Open Sans bold"/>
              </a:rPr>
              <a:t>PP : 1 an</a:t>
            </a:r>
            <a:endParaRPr lang="en-US">
              <a:solidFill>
                <a:schemeClr val="bg1"/>
              </a:solidFill>
              <a:latin typeface="Open Sans bold"/>
              <a:ea typeface="Open Sans bold"/>
              <a:cs typeface="Open Sans bold"/>
            </a:endParaRPr>
          </a:p>
        </p:txBody>
      </p:sp>
      <p:sp>
        <p:nvSpPr>
          <p:cNvPr id="27" name="TextBox 26">
            <a:extLst>
              <a:ext uri="{FF2B5EF4-FFF2-40B4-BE49-F238E27FC236}">
                <a16:creationId xmlns:a16="http://schemas.microsoft.com/office/drawing/2014/main" id="{B50D1FB3-24A6-44BD-BC36-DA0D143DC0A6}"/>
              </a:ext>
            </a:extLst>
          </p:cNvPr>
          <p:cNvSpPr txBox="1"/>
          <p:nvPr/>
        </p:nvSpPr>
        <p:spPr>
          <a:xfrm>
            <a:off x="931134" y="3299559"/>
            <a:ext cx="1886273" cy="1853584"/>
          </a:xfrm>
          <a:prstGeom prst="rect">
            <a:avLst/>
          </a:prstGeom>
          <a:noFill/>
        </p:spPr>
        <p:txBody>
          <a:bodyPr wrap="square" lIns="91440" tIns="45720" rIns="91440" bIns="45720" rtlCol="0" anchor="ctr">
            <a:spAutoFit/>
          </a:bodyPr>
          <a:lstStyle/>
          <a:p>
            <a:pPr>
              <a:lnSpc>
                <a:spcPts val="2000"/>
              </a:lnSpc>
            </a:pPr>
            <a:r>
              <a:rPr lang="fr-CA" sz="1100">
                <a:solidFill>
                  <a:schemeClr val="bg1"/>
                </a:solidFill>
                <a:latin typeface="Lato"/>
                <a:ea typeface="Open Sans"/>
                <a:cs typeface="Open Sans"/>
              </a:rPr>
              <a:t>À partir du 1 octobre 2025, les employeurs auront un an pour élaborer et mettre en application leur PP pour ceux qui n’en avaient pas l’obligation.</a:t>
            </a:r>
          </a:p>
          <a:p>
            <a:pPr>
              <a:lnSpc>
                <a:spcPts val="2000"/>
              </a:lnSpc>
            </a:pPr>
            <a:endParaRPr lang="fr-CA" sz="1100">
              <a:solidFill>
                <a:schemeClr val="bg1"/>
              </a:solidFill>
              <a:latin typeface="Lato"/>
              <a:ea typeface="Open Sans"/>
              <a:cs typeface="Open Sans"/>
            </a:endParaRPr>
          </a:p>
        </p:txBody>
      </p:sp>
      <p:sp>
        <p:nvSpPr>
          <p:cNvPr id="28" name="TextBox 27">
            <a:extLst>
              <a:ext uri="{FF2B5EF4-FFF2-40B4-BE49-F238E27FC236}">
                <a16:creationId xmlns:a16="http://schemas.microsoft.com/office/drawing/2014/main" id="{7508070A-AB71-4AB7-B1DF-466EF189B354}"/>
              </a:ext>
            </a:extLst>
          </p:cNvPr>
          <p:cNvSpPr txBox="1"/>
          <p:nvPr/>
        </p:nvSpPr>
        <p:spPr>
          <a:xfrm>
            <a:off x="3736248" y="2989225"/>
            <a:ext cx="1925505" cy="369332"/>
          </a:xfrm>
          <a:prstGeom prst="rect">
            <a:avLst/>
          </a:prstGeom>
          <a:noFill/>
        </p:spPr>
        <p:txBody>
          <a:bodyPr wrap="square" rtlCol="0" anchor="ctr">
            <a:spAutoFit/>
          </a:bodyPr>
          <a:lstStyle/>
          <a:p>
            <a:r>
              <a:rPr lang="en-GB">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Plan d’action</a:t>
            </a:r>
            <a:endPar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9" name="TextBox 28">
            <a:extLst>
              <a:ext uri="{FF2B5EF4-FFF2-40B4-BE49-F238E27FC236}">
                <a16:creationId xmlns:a16="http://schemas.microsoft.com/office/drawing/2014/main" id="{4D44FC5A-D8AA-4561-9035-02EE42AA2CE1}"/>
              </a:ext>
            </a:extLst>
          </p:cNvPr>
          <p:cNvSpPr txBox="1"/>
          <p:nvPr/>
        </p:nvSpPr>
        <p:spPr>
          <a:xfrm>
            <a:off x="3736248" y="3314791"/>
            <a:ext cx="1925505" cy="2366545"/>
          </a:xfrm>
          <a:prstGeom prst="rect">
            <a:avLst/>
          </a:prstGeom>
          <a:noFill/>
        </p:spPr>
        <p:txBody>
          <a:bodyPr wrap="square" rtlCol="0" anchor="ctr">
            <a:spAutoFit/>
          </a:bodyPr>
          <a:lstStyle/>
          <a:p>
            <a:pPr>
              <a:lnSpc>
                <a:spcPts val="2000"/>
              </a:lnSpc>
            </a:pPr>
            <a:r>
              <a:rPr lang="fr-CA" sz="1100">
                <a:solidFill>
                  <a:schemeClr val="bg1"/>
                </a:solidFill>
                <a:latin typeface="Lato" panose="020F0502020204030203" pitchFamily="34" charset="0"/>
                <a:ea typeface="Open Sans" panose="020B0606030504020204" pitchFamily="34" charset="0"/>
                <a:cs typeface="Open Sans" panose="020B0606030504020204" pitchFamily="34" charset="0"/>
              </a:rPr>
              <a:t>Aucun délai pour la mise en place du plan d’action, puisqu’il n’y a pas d’obligation supplémentaire à la fin du régime intérimaire.</a:t>
            </a:r>
          </a:p>
          <a:p>
            <a:pPr>
              <a:lnSpc>
                <a:spcPts val="2000"/>
              </a:lnSpc>
            </a:pPr>
            <a:r>
              <a:rPr lang="fr-CA" sz="1100">
                <a:solidFill>
                  <a:schemeClr val="bg1"/>
                </a:solidFill>
                <a:latin typeface="Lato" panose="020F0502020204030203" pitchFamily="34" charset="0"/>
                <a:ea typeface="Open Sans" panose="020B0606030504020204" pitchFamily="34" charset="0"/>
                <a:cs typeface="Open Sans" panose="020B0606030504020204" pitchFamily="34" charset="0"/>
              </a:rPr>
              <a:t>Si un employeur dépasse les 20T, il a un an pour passer du plan d’action au PP.</a:t>
            </a:r>
          </a:p>
        </p:txBody>
      </p:sp>
      <p:sp>
        <p:nvSpPr>
          <p:cNvPr id="30" name="TextBox 29">
            <a:extLst>
              <a:ext uri="{FF2B5EF4-FFF2-40B4-BE49-F238E27FC236}">
                <a16:creationId xmlns:a16="http://schemas.microsoft.com/office/drawing/2014/main" id="{0858EA06-0A3E-4879-83CF-42527D9C5458}"/>
              </a:ext>
            </a:extLst>
          </p:cNvPr>
          <p:cNvSpPr txBox="1"/>
          <p:nvPr/>
        </p:nvSpPr>
        <p:spPr>
          <a:xfrm>
            <a:off x="6535805" y="2989225"/>
            <a:ext cx="1925505" cy="369332"/>
          </a:xfrm>
          <a:prstGeom prst="rect">
            <a:avLst/>
          </a:prstGeom>
          <a:noFill/>
        </p:spPr>
        <p:txBody>
          <a:bodyPr wrap="square" rtlCol="0" anchor="ctr">
            <a:spAutoFit/>
          </a:bodyPr>
          <a:lstStyle/>
          <a:p>
            <a:r>
              <a:rPr lang="en-GB">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Mise-à-jour</a:t>
            </a:r>
            <a:endParaRPr lang="en-US">
              <a:solidFill>
                <a:schemeClr val="bg1"/>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1" name="TextBox 30">
            <a:extLst>
              <a:ext uri="{FF2B5EF4-FFF2-40B4-BE49-F238E27FC236}">
                <a16:creationId xmlns:a16="http://schemas.microsoft.com/office/drawing/2014/main" id="{A09672AC-A260-4905-B32A-5A78FADE58EE}"/>
              </a:ext>
            </a:extLst>
          </p:cNvPr>
          <p:cNvSpPr txBox="1"/>
          <p:nvPr/>
        </p:nvSpPr>
        <p:spPr>
          <a:xfrm>
            <a:off x="6535805" y="3348705"/>
            <a:ext cx="1925505" cy="1340623"/>
          </a:xfrm>
          <a:prstGeom prst="rect">
            <a:avLst/>
          </a:prstGeom>
          <a:noFill/>
        </p:spPr>
        <p:txBody>
          <a:bodyPr wrap="square" lIns="91440" tIns="45720" rIns="91440" bIns="45720" rtlCol="0" anchor="ctr">
            <a:spAutoFit/>
          </a:bodyPr>
          <a:lstStyle/>
          <a:p>
            <a:pPr>
              <a:lnSpc>
                <a:spcPts val="2000"/>
              </a:lnSpc>
            </a:pPr>
            <a:r>
              <a:rPr lang="fr-CA" sz="1100">
                <a:solidFill>
                  <a:schemeClr val="bg1"/>
                </a:solidFill>
                <a:latin typeface="Lato"/>
                <a:ea typeface="Open Sans"/>
                <a:cs typeface="Open Sans"/>
              </a:rPr>
              <a:t>L’employeur doit mettre à jour le PP tous les ans, en incluant les mesures et les priorités d’actions à privilégier. </a:t>
            </a:r>
          </a:p>
        </p:txBody>
      </p:sp>
      <p:sp>
        <p:nvSpPr>
          <p:cNvPr id="32" name="TextBox 31">
            <a:extLst>
              <a:ext uri="{FF2B5EF4-FFF2-40B4-BE49-F238E27FC236}">
                <a16:creationId xmlns:a16="http://schemas.microsoft.com/office/drawing/2014/main" id="{A1D52544-1D2D-4EA4-8DF7-9482729A2392}"/>
              </a:ext>
            </a:extLst>
          </p:cNvPr>
          <p:cNvSpPr txBox="1"/>
          <p:nvPr/>
        </p:nvSpPr>
        <p:spPr>
          <a:xfrm>
            <a:off x="9335361" y="2989225"/>
            <a:ext cx="1925505" cy="369332"/>
          </a:xfrm>
          <a:prstGeom prst="rect">
            <a:avLst/>
          </a:prstGeom>
          <a:noFill/>
        </p:spPr>
        <p:txBody>
          <a:bodyPr wrap="square" rtlCol="0" anchor="ctr">
            <a:spAutoFit/>
          </a:bodyPr>
          <a:lstStyle/>
          <a:p>
            <a:r>
              <a:rPr lang="fr-CA">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Hiérarchies</a:t>
            </a:r>
          </a:p>
        </p:txBody>
      </p:sp>
      <p:sp>
        <p:nvSpPr>
          <p:cNvPr id="33" name="TextBox 32">
            <a:extLst>
              <a:ext uri="{FF2B5EF4-FFF2-40B4-BE49-F238E27FC236}">
                <a16:creationId xmlns:a16="http://schemas.microsoft.com/office/drawing/2014/main" id="{3D0F1844-9C79-45F9-88A9-97900A8ACA71}"/>
              </a:ext>
            </a:extLst>
          </p:cNvPr>
          <p:cNvSpPr txBox="1"/>
          <p:nvPr/>
        </p:nvSpPr>
        <p:spPr>
          <a:xfrm>
            <a:off x="9335361" y="3317771"/>
            <a:ext cx="1925505" cy="2110065"/>
          </a:xfrm>
          <a:prstGeom prst="rect">
            <a:avLst/>
          </a:prstGeom>
          <a:noFill/>
        </p:spPr>
        <p:txBody>
          <a:bodyPr wrap="square" lIns="91440" tIns="45720" rIns="91440" bIns="45720" rtlCol="0" anchor="ctr">
            <a:spAutoFit/>
          </a:bodyPr>
          <a:lstStyle/>
          <a:p>
            <a:pPr>
              <a:lnSpc>
                <a:spcPts val="2000"/>
              </a:lnSpc>
            </a:pPr>
            <a:r>
              <a:rPr lang="fr-CA" sz="1100">
                <a:solidFill>
                  <a:schemeClr val="bg1"/>
                </a:solidFill>
                <a:latin typeface="Lato"/>
                <a:ea typeface="Open Sans"/>
                <a:cs typeface="Open Sans"/>
              </a:rPr>
              <a:t>Afin de déterminer les  mesures à mettre en place, l’employeur doit utiliser la hiérarchie prévue dans le règlement qui prévoit d’abord l’élimination du risque à la source, et en dernier recours, les ÉPI.</a:t>
            </a:r>
          </a:p>
        </p:txBody>
      </p:sp>
      <p:grpSp>
        <p:nvGrpSpPr>
          <p:cNvPr id="2" name="Group 1">
            <a:extLst>
              <a:ext uri="{FF2B5EF4-FFF2-40B4-BE49-F238E27FC236}">
                <a16:creationId xmlns:a16="http://schemas.microsoft.com/office/drawing/2014/main" id="{66D9A8A4-F81A-2271-3B4A-C8D71B50F095}"/>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761DEFAC-18B1-9E7F-1C92-7B27CC8DCEA6}"/>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8C85F49-5CD4-17B2-46E9-6A952FE2B898}"/>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FD2A1F3A-0AFF-992F-5448-75FA038F9414}"/>
              </a:ext>
            </a:extLst>
          </p:cNvPr>
          <p:cNvSpPr/>
          <p:nvPr/>
        </p:nvSpPr>
        <p:spPr>
          <a:xfrm>
            <a:off x="495300" y="946647"/>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Une obligation de l’employeur prévue à la LSST.</a:t>
            </a:r>
          </a:p>
        </p:txBody>
      </p:sp>
      <p:pic>
        <p:nvPicPr>
          <p:cNvPr id="18" name="Graphique 17" descr="Calendrier à feuilles avec un remplissage uni">
            <a:extLst>
              <a:ext uri="{FF2B5EF4-FFF2-40B4-BE49-F238E27FC236}">
                <a16:creationId xmlns:a16="http://schemas.microsoft.com/office/drawing/2014/main" id="{EDAF6998-C43E-16CC-92E0-3DAAED791D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1450" y="1513312"/>
            <a:ext cx="914400" cy="914400"/>
          </a:xfrm>
          <a:prstGeom prst="rect">
            <a:avLst/>
          </a:prstGeom>
        </p:spPr>
      </p:pic>
      <p:pic>
        <p:nvPicPr>
          <p:cNvPr id="20" name="Graphique 19" descr="Réveil avec un remplissage uni">
            <a:extLst>
              <a:ext uri="{FF2B5EF4-FFF2-40B4-BE49-F238E27FC236}">
                <a16:creationId xmlns:a16="http://schemas.microsoft.com/office/drawing/2014/main" id="{DE4A6467-AA2D-7E04-5C08-E100521279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41800" y="1515823"/>
            <a:ext cx="914400" cy="914400"/>
          </a:xfrm>
          <a:prstGeom prst="rect">
            <a:avLst/>
          </a:prstGeom>
        </p:spPr>
      </p:pic>
      <p:pic>
        <p:nvPicPr>
          <p:cNvPr id="34" name="Graphique 33" descr="Répéter avec un remplissage uni">
            <a:extLst>
              <a:ext uri="{FF2B5EF4-FFF2-40B4-BE49-F238E27FC236}">
                <a16:creationId xmlns:a16="http://schemas.microsoft.com/office/drawing/2014/main" id="{3B490DC8-88DB-F2B4-4DC5-74190B0ADB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40999" y="1513312"/>
            <a:ext cx="914400" cy="914400"/>
          </a:xfrm>
          <a:prstGeom prst="rect">
            <a:avLst/>
          </a:prstGeom>
        </p:spPr>
      </p:pic>
      <p:pic>
        <p:nvPicPr>
          <p:cNvPr id="36" name="Graphique 35" descr="Hiérarchie avec un remplissage uni">
            <a:extLst>
              <a:ext uri="{FF2B5EF4-FFF2-40B4-BE49-F238E27FC236}">
                <a16:creationId xmlns:a16="http://schemas.microsoft.com/office/drawing/2014/main" id="{2C0050F6-658B-6257-E186-FB06EE52CF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45596" y="1479068"/>
            <a:ext cx="914400" cy="914400"/>
          </a:xfrm>
          <a:prstGeom prst="rect">
            <a:avLst/>
          </a:prstGeom>
        </p:spPr>
      </p:pic>
    </p:spTree>
    <p:extLst>
      <p:ext uri="{BB962C8B-B14F-4D97-AF65-F5344CB8AC3E}">
        <p14:creationId xmlns:p14="http://schemas.microsoft.com/office/powerpoint/2010/main" val="57646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B5C773-6D0C-498F-8DB9-3EDFDE5BA748}"/>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C4E998-5535-4EF8-8203-885CFB512334}"/>
              </a:ext>
            </a:extLst>
          </p:cNvPr>
          <p:cNvSpPr txBox="1"/>
          <p:nvPr/>
        </p:nvSpPr>
        <p:spPr>
          <a:xfrm>
            <a:off x="462950" y="445219"/>
            <a:ext cx="11338731" cy="1379993"/>
          </a:xfrm>
          <a:prstGeom prst="rect">
            <a:avLst/>
          </a:prstGeom>
          <a:noFill/>
        </p:spPr>
        <p:txBody>
          <a:bodyPr wrap="square" rtlCol="0" anchor="ctr">
            <a:spAutoFit/>
          </a:bodyPr>
          <a:lstStyle/>
          <a:p>
            <a:pPr>
              <a:lnSpc>
                <a:spcPts val="5000"/>
              </a:lnSpc>
            </a:pPr>
            <a:r>
              <a:rPr lang="fr-CA" sz="5000">
                <a:solidFill>
                  <a:schemeClr val="bg1"/>
                </a:solidFill>
                <a:latin typeface="Open Sans" panose="020B0606030504020204" pitchFamily="34" charset="0"/>
                <a:ea typeface="Open Sans" panose="020B0606030504020204" pitchFamily="34" charset="0"/>
                <a:cs typeface="Open Sans" panose="020B0606030504020204" pitchFamily="34" charset="0"/>
              </a:rPr>
              <a:t>Notre rôle dans le programme de prévention et les fonctions du CSS</a:t>
            </a:r>
            <a:endParaRPr lang="fr-CA" sz="5000">
              <a:solidFill>
                <a:schemeClr val="bg1"/>
              </a:solidFill>
              <a:latin typeface="Open Sans bold" panose="020B0806030504020204" pitchFamily="34" charset="0"/>
              <a:ea typeface="Open Sans bold" panose="020B0806030504020204" pitchFamily="34" charset="0"/>
              <a:cs typeface="Open Sans bold" panose="020B0806030504020204" pitchFamily="34" charset="0"/>
            </a:endParaRPr>
          </a:p>
        </p:txBody>
      </p:sp>
      <p:graphicFrame>
        <p:nvGraphicFramePr>
          <p:cNvPr id="4" name="Tableau 3">
            <a:extLst>
              <a:ext uri="{FF2B5EF4-FFF2-40B4-BE49-F238E27FC236}">
                <a16:creationId xmlns:a16="http://schemas.microsoft.com/office/drawing/2014/main" id="{50C604FA-846D-4803-D857-0C08B243D27F}"/>
              </a:ext>
            </a:extLst>
          </p:cNvPr>
          <p:cNvGraphicFramePr>
            <a:graphicFrameLocks noGrp="1"/>
          </p:cNvGraphicFramePr>
          <p:nvPr>
            <p:extLst>
              <p:ext uri="{D42A27DB-BD31-4B8C-83A1-F6EECF244321}">
                <p14:modId xmlns:p14="http://schemas.microsoft.com/office/powerpoint/2010/main" val="3370748261"/>
              </p:ext>
            </p:extLst>
          </p:nvPr>
        </p:nvGraphicFramePr>
        <p:xfrm>
          <a:off x="559165" y="2097918"/>
          <a:ext cx="10939372" cy="4432477"/>
        </p:xfrm>
        <a:graphic>
          <a:graphicData uri="http://schemas.openxmlformats.org/drawingml/2006/table">
            <a:tbl>
              <a:tblPr firstRow="1" bandRow="1">
                <a:tableStyleId>{5C22544A-7EE6-4342-B048-85BDC9FD1C3A}</a:tableStyleId>
              </a:tblPr>
              <a:tblGrid>
                <a:gridCol w="5402419">
                  <a:extLst>
                    <a:ext uri="{9D8B030D-6E8A-4147-A177-3AD203B41FA5}">
                      <a16:colId xmlns:a16="http://schemas.microsoft.com/office/drawing/2014/main" val="1605595303"/>
                    </a:ext>
                  </a:extLst>
                </a:gridCol>
                <a:gridCol w="5536953">
                  <a:extLst>
                    <a:ext uri="{9D8B030D-6E8A-4147-A177-3AD203B41FA5}">
                      <a16:colId xmlns:a16="http://schemas.microsoft.com/office/drawing/2014/main" val="1129126173"/>
                    </a:ext>
                  </a:extLst>
                </a:gridCol>
              </a:tblGrid>
              <a:tr h="266371">
                <a:tc>
                  <a:txBody>
                    <a:bodyPr/>
                    <a:lstStyle/>
                    <a:p>
                      <a:r>
                        <a:rPr lang="fr-CA"/>
                        <a:t>RMPPE et 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484079323"/>
                  </a:ext>
                </a:extLst>
              </a:tr>
              <a:tr h="3792397">
                <a:tc>
                  <a:txBody>
                    <a:bodyPr/>
                    <a:lstStyle/>
                    <a:p>
                      <a:r>
                        <a:rPr lang="fr-CA"/>
                        <a:t>Fonction du CSS :</a:t>
                      </a:r>
                    </a:p>
                    <a:p>
                      <a:r>
                        <a:rPr lang="fr-FR" strike="noStrike"/>
                        <a:t>3°  de déterminer, au sein du programme de prévention, les programmes de formation et d’information en matière de santé et de sécurité du travail ;</a:t>
                      </a:r>
                    </a:p>
                    <a:p>
                      <a:r>
                        <a:rPr lang="fr-FR" strike="noStrike"/>
                        <a:t>4°  de choisir les moyens et équipements de protection individuels qui, tout en étant conformes aux règlements, sont les mieux adaptés aux besoins des travailleurs de l’établissement ;</a:t>
                      </a:r>
                    </a:p>
                    <a:p>
                      <a:r>
                        <a:rPr lang="fr-FR"/>
                        <a:t>5°  de prendre connaissance des autres éléments du programme de prévention de collaborer à son élaboration, à sa mise à jour et à son suivi et de faire des recommandations à l’employeur ;</a:t>
                      </a:r>
                      <a:endParaRPr lang="fr-CA"/>
                    </a:p>
                  </a:txBody>
                  <a:tcPr/>
                </a:tc>
                <a:tc>
                  <a:txBody>
                    <a:bodyPr/>
                    <a:lstStyle/>
                    <a:p>
                      <a:r>
                        <a:rPr lang="fr-CA"/>
                        <a:t>Fonction du CSS : </a:t>
                      </a:r>
                    </a:p>
                    <a:p>
                      <a:endParaRPr lang="fr-CA" sz="1800" b="0" i="0" u="none" strike="noStrike" kern="1200" baseline="0">
                        <a:solidFill>
                          <a:schemeClr val="dk1"/>
                        </a:solidFill>
                        <a:latin typeface="+mn-lt"/>
                        <a:ea typeface="+mn-ea"/>
                        <a:cs typeface="+mn-cs"/>
                      </a:endParaRPr>
                    </a:p>
                    <a:p>
                      <a:r>
                        <a:rPr lang="fr-FR" sz="1800" b="0" i="0" u="none" strike="noStrike" kern="1200" baseline="0">
                          <a:solidFill>
                            <a:schemeClr val="dk1"/>
                          </a:solidFill>
                          <a:latin typeface="+mn-lt"/>
                          <a:ea typeface="+mn-ea"/>
                          <a:cs typeface="+mn-cs"/>
                        </a:rPr>
                        <a:t>4° les fonctions du comité de santé et de sécurité sont celles prévues aux paragraphes 5° à 7°, 10.1°, 11° et 13° de l’article 78, ainsi que de recevoir copie des avis d’accidents et de soumettre les recommandations appropriées à l’employeur et à la Commission.</a:t>
                      </a:r>
                      <a:endParaRPr lang="fr-CA"/>
                    </a:p>
                  </a:txBody>
                  <a:tcPr/>
                </a:tc>
                <a:extLst>
                  <a:ext uri="{0D108BD9-81ED-4DB2-BD59-A6C34878D82A}">
                    <a16:rowId xmlns:a16="http://schemas.microsoft.com/office/drawing/2014/main" val="1489834224"/>
                  </a:ext>
                </a:extLst>
              </a:tr>
            </a:tbl>
          </a:graphicData>
        </a:graphic>
      </p:graphicFrame>
    </p:spTree>
    <p:extLst>
      <p:ext uri="{BB962C8B-B14F-4D97-AF65-F5344CB8AC3E}">
        <p14:creationId xmlns:p14="http://schemas.microsoft.com/office/powerpoint/2010/main" val="2100814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85FB7-15E9-771C-7855-AF9875C21E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B89331-C2F4-74FA-A98F-4CD746B73898}"/>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644A9F-BA2B-BC67-8912-FE17BB51D686}"/>
              </a:ext>
            </a:extLst>
          </p:cNvPr>
          <p:cNvSpPr txBox="1"/>
          <p:nvPr/>
        </p:nvSpPr>
        <p:spPr>
          <a:xfrm>
            <a:off x="462950" y="445219"/>
            <a:ext cx="11338731" cy="1379993"/>
          </a:xfrm>
          <a:prstGeom prst="rect">
            <a:avLst/>
          </a:prstGeom>
          <a:noFill/>
        </p:spPr>
        <p:txBody>
          <a:bodyPr wrap="square" lIns="91440" tIns="45720" rIns="91440" bIns="45720" rtlCol="0" anchor="ctr">
            <a:spAutoFit/>
          </a:bodyPr>
          <a:lstStyle/>
          <a:p>
            <a:pPr>
              <a:lnSpc>
                <a:spcPts val="5000"/>
              </a:lnSpc>
            </a:pPr>
            <a:r>
              <a:rPr lang="fr-CA" sz="5000">
                <a:solidFill>
                  <a:schemeClr val="bg1"/>
                </a:solidFill>
                <a:latin typeface="Open Sans"/>
                <a:ea typeface="Open Sans"/>
                <a:cs typeface="Open Sans"/>
              </a:rPr>
              <a:t>Notre rôle dans le programme de prévention et les fonctions du CSS</a:t>
            </a:r>
          </a:p>
        </p:txBody>
      </p:sp>
      <p:graphicFrame>
        <p:nvGraphicFramePr>
          <p:cNvPr id="4" name="Tableau 3">
            <a:extLst>
              <a:ext uri="{FF2B5EF4-FFF2-40B4-BE49-F238E27FC236}">
                <a16:creationId xmlns:a16="http://schemas.microsoft.com/office/drawing/2014/main" id="{77943EA3-F0EB-442E-AAA3-579897DAF3E3}"/>
              </a:ext>
            </a:extLst>
          </p:cNvPr>
          <p:cNvGraphicFramePr>
            <a:graphicFrameLocks noGrp="1"/>
          </p:cNvGraphicFramePr>
          <p:nvPr>
            <p:extLst>
              <p:ext uri="{D42A27DB-BD31-4B8C-83A1-F6EECF244321}">
                <p14:modId xmlns:p14="http://schemas.microsoft.com/office/powerpoint/2010/main" val="4020807035"/>
              </p:ext>
            </p:extLst>
          </p:nvPr>
        </p:nvGraphicFramePr>
        <p:xfrm>
          <a:off x="559165" y="2097918"/>
          <a:ext cx="10939372" cy="4572000"/>
        </p:xfrm>
        <a:graphic>
          <a:graphicData uri="http://schemas.openxmlformats.org/drawingml/2006/table">
            <a:tbl>
              <a:tblPr firstRow="1" bandRow="1">
                <a:tableStyleId>{5C22544A-7EE6-4342-B048-85BDC9FD1C3A}</a:tableStyleId>
              </a:tblPr>
              <a:tblGrid>
                <a:gridCol w="5402419">
                  <a:extLst>
                    <a:ext uri="{9D8B030D-6E8A-4147-A177-3AD203B41FA5}">
                      <a16:colId xmlns:a16="http://schemas.microsoft.com/office/drawing/2014/main" val="1605595303"/>
                    </a:ext>
                  </a:extLst>
                </a:gridCol>
                <a:gridCol w="5536953">
                  <a:extLst>
                    <a:ext uri="{9D8B030D-6E8A-4147-A177-3AD203B41FA5}">
                      <a16:colId xmlns:a16="http://schemas.microsoft.com/office/drawing/2014/main" val="1129126173"/>
                    </a:ext>
                  </a:extLst>
                </a:gridCol>
              </a:tblGrid>
              <a:tr h="266371">
                <a:tc>
                  <a:txBody>
                    <a:bodyPr/>
                    <a:lstStyle/>
                    <a:p>
                      <a:r>
                        <a:rPr lang="fr-CA"/>
                        <a:t>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484079323"/>
                  </a:ext>
                </a:extLst>
              </a:tr>
              <a:tr h="3792397">
                <a:tc>
                  <a:txBody>
                    <a:bodyPr/>
                    <a:lstStyle/>
                    <a:p>
                      <a:r>
                        <a:rPr lang="fr-CA"/>
                        <a:t>Fonction du CSS :</a:t>
                      </a:r>
                    </a:p>
                    <a:p>
                      <a:r>
                        <a:rPr lang="fr-FR"/>
                        <a:t>5.1° de faire des recommandations à l’employeur quant à l’opportunité de demander la collaboration d’un intervenant en santé au travail dans l’élaboration des éléments de santé de son programme de prévention ;</a:t>
                      </a:r>
                    </a:p>
                    <a:p>
                      <a:r>
                        <a:rPr lang="fr-FR"/>
                        <a:t>6°  de participer à l’identification et à l’analyse des risques pouvant affecter la santé et la sécurité des travailleurs de l’établissement, et à l’identification des contaminants et des matières dangereuses présents sur les lieux de travail ;</a:t>
                      </a:r>
                    </a:p>
                    <a:p>
                      <a:r>
                        <a:rPr lang="fr-FR" strike="noStrike"/>
                        <a:t>7°  de tenir des registres des accidents du travail, des maladies professionnelles et des événements qui auraient pu en causer ;</a:t>
                      </a:r>
                    </a:p>
                  </a:txBody>
                  <a:tcPr/>
                </a:tc>
                <a:tc>
                  <a:txBody>
                    <a:bodyPr/>
                    <a:lstStyle/>
                    <a:p>
                      <a:r>
                        <a:rPr lang="fr-CA"/>
                        <a:t>Fonction du CSS : </a:t>
                      </a:r>
                    </a:p>
                    <a:p>
                      <a:endParaRPr lang="fr-CA" sz="1800" b="0" i="0" u="none" strike="noStrike" kern="1200" baseline="0">
                        <a:solidFill>
                          <a:schemeClr val="dk1"/>
                        </a:solidFill>
                        <a:latin typeface="+mn-lt"/>
                        <a:ea typeface="+mn-ea"/>
                        <a:cs typeface="+mn-cs"/>
                      </a:endParaRPr>
                    </a:p>
                    <a:p>
                      <a:r>
                        <a:rPr lang="fr-FR" sz="1800" b="0" i="0" u="none" strike="noStrike" kern="1200" baseline="0">
                          <a:solidFill>
                            <a:schemeClr val="dk1"/>
                          </a:solidFill>
                          <a:latin typeface="+mn-lt"/>
                          <a:ea typeface="+mn-ea"/>
                          <a:cs typeface="+mn-cs"/>
                        </a:rPr>
                        <a:t>4° les fonctions du comité de santé et de sécurité sont celles prévues aux paragraphes 5° à 7°, 10.1°, 11° et 13° de l’article 78, ainsi que de recevoir copie des avis d’accidents et de soumettre les recommandations appropriées à l’employeur et à la Commission.</a:t>
                      </a:r>
                      <a:endParaRPr lang="fr-CA"/>
                    </a:p>
                  </a:txBody>
                  <a:tcPr/>
                </a:tc>
                <a:extLst>
                  <a:ext uri="{0D108BD9-81ED-4DB2-BD59-A6C34878D82A}">
                    <a16:rowId xmlns:a16="http://schemas.microsoft.com/office/drawing/2014/main" val="1489834224"/>
                  </a:ext>
                </a:extLst>
              </a:tr>
            </a:tbl>
          </a:graphicData>
        </a:graphic>
      </p:graphicFrame>
    </p:spTree>
    <p:extLst>
      <p:ext uri="{BB962C8B-B14F-4D97-AF65-F5344CB8AC3E}">
        <p14:creationId xmlns:p14="http://schemas.microsoft.com/office/powerpoint/2010/main" val="104673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7ABFD-FF1B-01F1-799B-E1431DC986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8D9EA7E-914C-0D2C-006E-5AD5DFFBA7D0}"/>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3693C8C-0DF7-9294-2A6C-ED7206485806}"/>
              </a:ext>
            </a:extLst>
          </p:cNvPr>
          <p:cNvSpPr txBox="1"/>
          <p:nvPr/>
        </p:nvSpPr>
        <p:spPr>
          <a:xfrm>
            <a:off x="462950" y="445219"/>
            <a:ext cx="11338731" cy="1379993"/>
          </a:xfrm>
          <a:prstGeom prst="rect">
            <a:avLst/>
          </a:prstGeom>
          <a:noFill/>
        </p:spPr>
        <p:txBody>
          <a:bodyPr wrap="square" lIns="91440" tIns="45720" rIns="91440" bIns="45720" rtlCol="0" anchor="ctr">
            <a:spAutoFit/>
          </a:bodyPr>
          <a:lstStyle/>
          <a:p>
            <a:pPr>
              <a:lnSpc>
                <a:spcPts val="5000"/>
              </a:lnSpc>
            </a:pPr>
            <a:r>
              <a:rPr lang="fr-CA" sz="5000">
                <a:solidFill>
                  <a:schemeClr val="bg1"/>
                </a:solidFill>
                <a:latin typeface="Open Sans"/>
                <a:ea typeface="Open Sans"/>
                <a:cs typeface="Open Sans"/>
              </a:rPr>
              <a:t>Notre rôle dans le programme de prévention et les fonctions du CSS</a:t>
            </a:r>
          </a:p>
        </p:txBody>
      </p:sp>
      <p:graphicFrame>
        <p:nvGraphicFramePr>
          <p:cNvPr id="4" name="Tableau 3">
            <a:extLst>
              <a:ext uri="{FF2B5EF4-FFF2-40B4-BE49-F238E27FC236}">
                <a16:creationId xmlns:a16="http://schemas.microsoft.com/office/drawing/2014/main" id="{516E855B-1E0D-9BC4-1355-BE73EE35159F}"/>
              </a:ext>
            </a:extLst>
          </p:cNvPr>
          <p:cNvGraphicFramePr>
            <a:graphicFrameLocks noGrp="1"/>
          </p:cNvGraphicFramePr>
          <p:nvPr>
            <p:extLst>
              <p:ext uri="{D42A27DB-BD31-4B8C-83A1-F6EECF244321}">
                <p14:modId xmlns:p14="http://schemas.microsoft.com/office/powerpoint/2010/main" val="1449357498"/>
              </p:ext>
            </p:extLst>
          </p:nvPr>
        </p:nvGraphicFramePr>
        <p:xfrm>
          <a:off x="559165" y="2097918"/>
          <a:ext cx="10939372" cy="4432477"/>
        </p:xfrm>
        <a:graphic>
          <a:graphicData uri="http://schemas.openxmlformats.org/drawingml/2006/table">
            <a:tbl>
              <a:tblPr firstRow="1" bandRow="1">
                <a:tableStyleId>{5C22544A-7EE6-4342-B048-85BDC9FD1C3A}</a:tableStyleId>
              </a:tblPr>
              <a:tblGrid>
                <a:gridCol w="5402419">
                  <a:extLst>
                    <a:ext uri="{9D8B030D-6E8A-4147-A177-3AD203B41FA5}">
                      <a16:colId xmlns:a16="http://schemas.microsoft.com/office/drawing/2014/main" val="1605595303"/>
                    </a:ext>
                  </a:extLst>
                </a:gridCol>
                <a:gridCol w="5536953">
                  <a:extLst>
                    <a:ext uri="{9D8B030D-6E8A-4147-A177-3AD203B41FA5}">
                      <a16:colId xmlns:a16="http://schemas.microsoft.com/office/drawing/2014/main" val="1129126173"/>
                    </a:ext>
                  </a:extLst>
                </a:gridCol>
              </a:tblGrid>
              <a:tr h="266371">
                <a:tc>
                  <a:txBody>
                    <a:bodyPr/>
                    <a:lstStyle/>
                    <a:p>
                      <a:r>
                        <a:rPr lang="fr-CA"/>
                        <a:t>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484079323"/>
                  </a:ext>
                </a:extLst>
              </a:tr>
              <a:tr h="3792397">
                <a:tc>
                  <a:txBody>
                    <a:bodyPr/>
                    <a:lstStyle/>
                    <a:p>
                      <a:r>
                        <a:rPr lang="fr-CA"/>
                        <a:t>Fonction du CSS :</a:t>
                      </a:r>
                    </a:p>
                    <a:p>
                      <a:r>
                        <a:rPr lang="fr-FR"/>
                        <a:t>8°  de confier, en prévoyant le temps nécessaire à leur accomplissement, des mandats spécifiques à des membres du comité, notamment au représentant en santé et en sécurité, afin que ce dernier exerce des fonctions additionnelles à celles prévues à l’article 90 ;</a:t>
                      </a:r>
                    </a:p>
                    <a:p>
                      <a:r>
                        <a:rPr lang="fr-FR"/>
                        <a:t>9°  de recevoir copie des avis d’accidents et d’enquêter sur les événements qui ont causé ou qui auraient été susceptibles de causer un accident du travail ou une maladie professionnelle, et soumettre les recommandations appropriées à l’employeur et à la Commission ;</a:t>
                      </a:r>
                    </a:p>
                  </a:txBody>
                  <a:tcPr/>
                </a:tc>
                <a:tc>
                  <a:txBody>
                    <a:bodyPr/>
                    <a:lstStyle/>
                    <a:p>
                      <a:r>
                        <a:rPr lang="fr-CA"/>
                        <a:t>Fonction du CSS : </a:t>
                      </a:r>
                    </a:p>
                    <a:p>
                      <a:endParaRPr lang="fr-CA" sz="1800" b="0" i="0" u="none" strike="noStrike" kern="1200" baseline="0">
                        <a:solidFill>
                          <a:schemeClr val="dk1"/>
                        </a:solidFill>
                        <a:latin typeface="+mn-lt"/>
                        <a:ea typeface="+mn-ea"/>
                        <a:cs typeface="+mn-cs"/>
                      </a:endParaRPr>
                    </a:p>
                    <a:p>
                      <a:r>
                        <a:rPr lang="fr-FR" sz="1800" b="0" i="0" u="none" strike="noStrike" kern="1200" baseline="0">
                          <a:solidFill>
                            <a:schemeClr val="dk1"/>
                          </a:solidFill>
                          <a:latin typeface="+mn-lt"/>
                          <a:ea typeface="+mn-ea"/>
                          <a:cs typeface="+mn-cs"/>
                        </a:rPr>
                        <a:t>4° les fonctions du comité de santé et de sécurité sont celles prévues aux paragraphes 5° à 7°, 10.1°, 11° et 13° de l’article 78, ainsi que de recevoir copie des avis d’accidents et de soumettre les recommandations appropriées à l’employeur et à la Commission.</a:t>
                      </a:r>
                      <a:endParaRPr lang="fr-CA"/>
                    </a:p>
                  </a:txBody>
                  <a:tcPr/>
                </a:tc>
                <a:extLst>
                  <a:ext uri="{0D108BD9-81ED-4DB2-BD59-A6C34878D82A}">
                    <a16:rowId xmlns:a16="http://schemas.microsoft.com/office/drawing/2014/main" val="1489834224"/>
                  </a:ext>
                </a:extLst>
              </a:tr>
            </a:tbl>
          </a:graphicData>
        </a:graphic>
      </p:graphicFrame>
    </p:spTree>
    <p:extLst>
      <p:ext uri="{BB962C8B-B14F-4D97-AF65-F5344CB8AC3E}">
        <p14:creationId xmlns:p14="http://schemas.microsoft.com/office/powerpoint/2010/main" val="832257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4ADAD-8C7A-1C61-4028-149BB28F5D4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47F2306-CC7D-D508-AC79-1310B72B5D0E}"/>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8D217E0-945A-A965-AA63-104E85049825}"/>
              </a:ext>
            </a:extLst>
          </p:cNvPr>
          <p:cNvSpPr txBox="1"/>
          <p:nvPr/>
        </p:nvSpPr>
        <p:spPr>
          <a:xfrm>
            <a:off x="462950" y="445219"/>
            <a:ext cx="11338731" cy="1379993"/>
          </a:xfrm>
          <a:prstGeom prst="rect">
            <a:avLst/>
          </a:prstGeom>
          <a:noFill/>
        </p:spPr>
        <p:txBody>
          <a:bodyPr wrap="square" lIns="91440" tIns="45720" rIns="91440" bIns="45720" rtlCol="0" anchor="ctr">
            <a:spAutoFit/>
          </a:bodyPr>
          <a:lstStyle/>
          <a:p>
            <a:pPr>
              <a:lnSpc>
                <a:spcPts val="5000"/>
              </a:lnSpc>
            </a:pPr>
            <a:r>
              <a:rPr lang="fr-CA" sz="5000">
                <a:solidFill>
                  <a:schemeClr val="bg1"/>
                </a:solidFill>
                <a:latin typeface="Open Sans"/>
                <a:ea typeface="Open Sans"/>
                <a:cs typeface="Open Sans"/>
              </a:rPr>
              <a:t>Notre rôle dans le programme de prévention et les fonctions du CSS</a:t>
            </a:r>
          </a:p>
        </p:txBody>
      </p:sp>
      <p:graphicFrame>
        <p:nvGraphicFramePr>
          <p:cNvPr id="4" name="Tableau 3">
            <a:extLst>
              <a:ext uri="{FF2B5EF4-FFF2-40B4-BE49-F238E27FC236}">
                <a16:creationId xmlns:a16="http://schemas.microsoft.com/office/drawing/2014/main" id="{0FB7670F-53CA-8190-EE5B-38B23CE449E0}"/>
              </a:ext>
            </a:extLst>
          </p:cNvPr>
          <p:cNvGraphicFramePr>
            <a:graphicFrameLocks noGrp="1"/>
          </p:cNvGraphicFramePr>
          <p:nvPr>
            <p:extLst>
              <p:ext uri="{D42A27DB-BD31-4B8C-83A1-F6EECF244321}">
                <p14:modId xmlns:p14="http://schemas.microsoft.com/office/powerpoint/2010/main" val="1320406768"/>
              </p:ext>
            </p:extLst>
          </p:nvPr>
        </p:nvGraphicFramePr>
        <p:xfrm>
          <a:off x="559165" y="2097918"/>
          <a:ext cx="10939372" cy="4432477"/>
        </p:xfrm>
        <a:graphic>
          <a:graphicData uri="http://schemas.openxmlformats.org/drawingml/2006/table">
            <a:tbl>
              <a:tblPr firstRow="1" bandRow="1">
                <a:tableStyleId>{5C22544A-7EE6-4342-B048-85BDC9FD1C3A}</a:tableStyleId>
              </a:tblPr>
              <a:tblGrid>
                <a:gridCol w="5402419">
                  <a:extLst>
                    <a:ext uri="{9D8B030D-6E8A-4147-A177-3AD203B41FA5}">
                      <a16:colId xmlns:a16="http://schemas.microsoft.com/office/drawing/2014/main" val="1605595303"/>
                    </a:ext>
                  </a:extLst>
                </a:gridCol>
                <a:gridCol w="5536953">
                  <a:extLst>
                    <a:ext uri="{9D8B030D-6E8A-4147-A177-3AD203B41FA5}">
                      <a16:colId xmlns:a16="http://schemas.microsoft.com/office/drawing/2014/main" val="1129126173"/>
                    </a:ext>
                  </a:extLst>
                </a:gridCol>
              </a:tblGrid>
              <a:tr h="266371">
                <a:tc>
                  <a:txBody>
                    <a:bodyPr/>
                    <a:lstStyle/>
                    <a:p>
                      <a:r>
                        <a:rPr lang="fr-CA"/>
                        <a:t>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484079323"/>
                  </a:ext>
                </a:extLst>
              </a:tr>
              <a:tr h="3792397">
                <a:tc>
                  <a:txBody>
                    <a:bodyPr/>
                    <a:lstStyle/>
                    <a:p>
                      <a:r>
                        <a:rPr lang="fr-CA"/>
                        <a:t>Fonction du CSS :</a:t>
                      </a:r>
                    </a:p>
                    <a:p>
                      <a:pPr lvl="0">
                        <a:buNone/>
                      </a:pPr>
                      <a:endParaRPr lang="fr-CA"/>
                    </a:p>
                    <a:p>
                      <a:r>
                        <a:rPr lang="fr-FR"/>
                        <a:t>10°  de recevoir les suggestions et les plaintes des travailleurs, de l’association accréditée et de l’employeur relatives à la santé et à la sécurité du travail, les prendre en considération, les conserver et y répondre ;</a:t>
                      </a:r>
                    </a:p>
                    <a:p>
                      <a:r>
                        <a:rPr lang="fr-FR"/>
                        <a:t>10.1°  de recevoir et prendre en considération les recommandations du représentant en santé et en sécurité ;</a:t>
                      </a:r>
                    </a:p>
                    <a:p>
                      <a:r>
                        <a:rPr lang="fr-FR"/>
                        <a:t>11°  de recevoir et d’étudier les rapports d’inspections effectuées concernant  l’établissement ;</a:t>
                      </a:r>
                    </a:p>
                  </a:txBody>
                  <a:tcPr/>
                </a:tc>
                <a:tc>
                  <a:txBody>
                    <a:bodyPr/>
                    <a:lstStyle/>
                    <a:p>
                      <a:r>
                        <a:rPr lang="fr-CA"/>
                        <a:t>Fonction du CSS : </a:t>
                      </a:r>
                    </a:p>
                    <a:p>
                      <a:endParaRPr lang="fr-CA" sz="1800" b="0" i="0" u="none" strike="noStrike" kern="1200" baseline="0">
                        <a:solidFill>
                          <a:schemeClr val="dk1"/>
                        </a:solidFill>
                        <a:latin typeface="+mn-lt"/>
                        <a:ea typeface="+mn-ea"/>
                        <a:cs typeface="+mn-cs"/>
                      </a:endParaRPr>
                    </a:p>
                    <a:p>
                      <a:r>
                        <a:rPr lang="fr-FR" sz="1800" b="0" i="0" u="none" strike="noStrike" kern="1200" baseline="0">
                          <a:solidFill>
                            <a:schemeClr val="dk1"/>
                          </a:solidFill>
                          <a:latin typeface="+mn-lt"/>
                          <a:ea typeface="+mn-ea"/>
                          <a:cs typeface="+mn-cs"/>
                        </a:rPr>
                        <a:t>4° les fonctions du comité de santé et de sécurité sont celles prévues aux paragraphes 5° à 7°, 10.1°, 11° et 13° de l’article 78, ainsi que de recevoir copie des avis d’accidents et de soumettre les recommandations appropriées à l’employeur et à la Commission.</a:t>
                      </a:r>
                      <a:endParaRPr lang="fr-CA"/>
                    </a:p>
                  </a:txBody>
                  <a:tcPr/>
                </a:tc>
                <a:extLst>
                  <a:ext uri="{0D108BD9-81ED-4DB2-BD59-A6C34878D82A}">
                    <a16:rowId xmlns:a16="http://schemas.microsoft.com/office/drawing/2014/main" val="1489834224"/>
                  </a:ext>
                </a:extLst>
              </a:tr>
            </a:tbl>
          </a:graphicData>
        </a:graphic>
      </p:graphicFrame>
    </p:spTree>
    <p:extLst>
      <p:ext uri="{BB962C8B-B14F-4D97-AF65-F5344CB8AC3E}">
        <p14:creationId xmlns:p14="http://schemas.microsoft.com/office/powerpoint/2010/main" val="395640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07FA7-97C8-3A14-41FB-33E132E020E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356864B-48C2-BA7E-A6E4-D94447A01B47}"/>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7F03C62-FB26-9D3E-4CA2-ADA7E2A5FEB5}"/>
              </a:ext>
            </a:extLst>
          </p:cNvPr>
          <p:cNvSpPr txBox="1"/>
          <p:nvPr/>
        </p:nvSpPr>
        <p:spPr>
          <a:xfrm>
            <a:off x="462950" y="445219"/>
            <a:ext cx="11338731" cy="1379993"/>
          </a:xfrm>
          <a:prstGeom prst="rect">
            <a:avLst/>
          </a:prstGeom>
          <a:noFill/>
        </p:spPr>
        <p:txBody>
          <a:bodyPr wrap="square" lIns="91440" tIns="45720" rIns="91440" bIns="45720" rtlCol="0" anchor="ctr">
            <a:spAutoFit/>
          </a:bodyPr>
          <a:lstStyle/>
          <a:p>
            <a:pPr>
              <a:lnSpc>
                <a:spcPts val="5000"/>
              </a:lnSpc>
            </a:pPr>
            <a:r>
              <a:rPr lang="fr-CA" sz="5000">
                <a:solidFill>
                  <a:schemeClr val="bg1"/>
                </a:solidFill>
                <a:latin typeface="Open Sans"/>
                <a:ea typeface="Open Sans"/>
                <a:cs typeface="Open Sans"/>
              </a:rPr>
              <a:t>Notre rôle dans le programme de prévention et les fonctions du CSS</a:t>
            </a:r>
          </a:p>
        </p:txBody>
      </p:sp>
      <p:graphicFrame>
        <p:nvGraphicFramePr>
          <p:cNvPr id="4" name="Tableau 3">
            <a:extLst>
              <a:ext uri="{FF2B5EF4-FFF2-40B4-BE49-F238E27FC236}">
                <a16:creationId xmlns:a16="http://schemas.microsoft.com/office/drawing/2014/main" id="{C1043CDA-BA03-71A1-7962-B9341637EECA}"/>
              </a:ext>
            </a:extLst>
          </p:cNvPr>
          <p:cNvGraphicFramePr>
            <a:graphicFrameLocks noGrp="1"/>
          </p:cNvGraphicFramePr>
          <p:nvPr>
            <p:extLst>
              <p:ext uri="{D42A27DB-BD31-4B8C-83A1-F6EECF244321}">
                <p14:modId xmlns:p14="http://schemas.microsoft.com/office/powerpoint/2010/main" val="4078553599"/>
              </p:ext>
            </p:extLst>
          </p:nvPr>
        </p:nvGraphicFramePr>
        <p:xfrm>
          <a:off x="559165" y="2097918"/>
          <a:ext cx="10939372" cy="4432477"/>
        </p:xfrm>
        <a:graphic>
          <a:graphicData uri="http://schemas.openxmlformats.org/drawingml/2006/table">
            <a:tbl>
              <a:tblPr firstRow="1" bandRow="1">
                <a:tableStyleId>{5C22544A-7EE6-4342-B048-85BDC9FD1C3A}</a:tableStyleId>
              </a:tblPr>
              <a:tblGrid>
                <a:gridCol w="5402419">
                  <a:extLst>
                    <a:ext uri="{9D8B030D-6E8A-4147-A177-3AD203B41FA5}">
                      <a16:colId xmlns:a16="http://schemas.microsoft.com/office/drawing/2014/main" val="1605595303"/>
                    </a:ext>
                  </a:extLst>
                </a:gridCol>
                <a:gridCol w="5536953">
                  <a:extLst>
                    <a:ext uri="{9D8B030D-6E8A-4147-A177-3AD203B41FA5}">
                      <a16:colId xmlns:a16="http://schemas.microsoft.com/office/drawing/2014/main" val="1129126173"/>
                    </a:ext>
                  </a:extLst>
                </a:gridCol>
              </a:tblGrid>
              <a:tr h="266371">
                <a:tc>
                  <a:txBody>
                    <a:bodyPr/>
                    <a:lstStyle/>
                    <a:p>
                      <a:r>
                        <a:rPr lang="fr-CA"/>
                        <a:t>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484079323"/>
                  </a:ext>
                </a:extLst>
              </a:tr>
              <a:tr h="3792397">
                <a:tc>
                  <a:txBody>
                    <a:bodyPr/>
                    <a:lstStyle/>
                    <a:p>
                      <a:r>
                        <a:rPr lang="fr-CA"/>
                        <a:t>Fonction du CSS :</a:t>
                      </a:r>
                    </a:p>
                    <a:p>
                      <a:pPr lvl="0">
                        <a:buNone/>
                      </a:pPr>
                      <a:endParaRPr lang="fr-CA"/>
                    </a:p>
                    <a:p>
                      <a:r>
                        <a:rPr lang="fr-FR"/>
                        <a:t>12°  de recevoir et d’étudier les informations statistiques ou toutes autres informations produites par la Commission ou par tout autre organisme ;</a:t>
                      </a:r>
                    </a:p>
                    <a:p>
                      <a:r>
                        <a:rPr lang="fr-FR"/>
                        <a:t>13°  d’accomplir toute autre tâche que l’employeur et les travailleurs ou leur association accréditée lui confient en vertu d’une convention.</a:t>
                      </a:r>
                    </a:p>
                    <a:p>
                      <a:pPr lvl="0">
                        <a:buNone/>
                      </a:pPr>
                      <a:endParaRPr lang="fr-FR"/>
                    </a:p>
                    <a:p>
                      <a:r>
                        <a:rPr lang="fr-FR"/>
                        <a:t>Dans le cadre des fonctions qu’il exerce en vertu du paragraphe 5° du premier alinéa, le comité peut consulter un intervenant en santé au travail.</a:t>
                      </a:r>
                    </a:p>
                  </a:txBody>
                  <a:tcPr/>
                </a:tc>
                <a:tc>
                  <a:txBody>
                    <a:bodyPr/>
                    <a:lstStyle/>
                    <a:p>
                      <a:r>
                        <a:rPr lang="fr-CA"/>
                        <a:t>Fonction du CSS : </a:t>
                      </a:r>
                    </a:p>
                    <a:p>
                      <a:endParaRPr lang="fr-CA" sz="1800" b="0" i="0" u="none" strike="noStrike" kern="1200" baseline="0">
                        <a:solidFill>
                          <a:schemeClr val="dk1"/>
                        </a:solidFill>
                        <a:latin typeface="+mn-lt"/>
                        <a:ea typeface="+mn-ea"/>
                        <a:cs typeface="+mn-cs"/>
                      </a:endParaRPr>
                    </a:p>
                    <a:p>
                      <a:r>
                        <a:rPr lang="fr-FR" sz="1800" b="0" i="0" u="none" strike="noStrike" kern="1200" baseline="0">
                          <a:solidFill>
                            <a:schemeClr val="dk1"/>
                          </a:solidFill>
                          <a:latin typeface="+mn-lt"/>
                          <a:ea typeface="+mn-ea"/>
                          <a:cs typeface="+mn-cs"/>
                        </a:rPr>
                        <a:t>4° les fonctions du comité de santé et de sécurité sont celles prévues aux paragraphes 5° à 7°, 10.1°, 11° et 13° de l’article 78, ainsi que de recevoir copie des avis d’accidents et de soumettre les recommandations appropriées à l’employeur et à la Commission.</a:t>
                      </a:r>
                      <a:endParaRPr lang="fr-CA"/>
                    </a:p>
                  </a:txBody>
                  <a:tcPr/>
                </a:tc>
                <a:extLst>
                  <a:ext uri="{0D108BD9-81ED-4DB2-BD59-A6C34878D82A}">
                    <a16:rowId xmlns:a16="http://schemas.microsoft.com/office/drawing/2014/main" val="1489834224"/>
                  </a:ext>
                </a:extLst>
              </a:tr>
            </a:tbl>
          </a:graphicData>
        </a:graphic>
      </p:graphicFrame>
    </p:spTree>
    <p:extLst>
      <p:ext uri="{BB962C8B-B14F-4D97-AF65-F5344CB8AC3E}">
        <p14:creationId xmlns:p14="http://schemas.microsoft.com/office/powerpoint/2010/main" val="1117668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0C14C-4AD6-FB1B-0DCE-1F39A8021A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6EFF5C0-A9C3-2229-69DE-90D0F860FD32}"/>
              </a:ext>
            </a:extLst>
          </p:cNvPr>
          <p:cNvSpPr/>
          <p:nvPr/>
        </p:nvSpPr>
        <p:spPr>
          <a:xfrm>
            <a:off x="9040" y="0"/>
            <a:ext cx="12191999"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17FED43-3B73-6C83-2C26-88E4D9680876}"/>
              </a:ext>
            </a:extLst>
          </p:cNvPr>
          <p:cNvSpPr txBox="1"/>
          <p:nvPr/>
        </p:nvSpPr>
        <p:spPr>
          <a:xfrm>
            <a:off x="462950" y="383371"/>
            <a:ext cx="11595289" cy="738728"/>
          </a:xfrm>
          <a:prstGeom prst="rect">
            <a:avLst/>
          </a:prstGeom>
          <a:noFill/>
        </p:spPr>
        <p:txBody>
          <a:bodyPr wrap="square" rtlCol="0" anchor="ctr">
            <a:spAutoFit/>
          </a:bodyPr>
          <a:lstStyle/>
          <a:p>
            <a:pPr>
              <a:lnSpc>
                <a:spcPts val="5000"/>
              </a:lnSpc>
            </a:pPr>
            <a:r>
              <a:rPr lang="fr-CA" sz="5000">
                <a:solidFill>
                  <a:schemeClr val="bg1"/>
                </a:solidFill>
                <a:latin typeface="Open Sans" panose="020B0606030504020204" pitchFamily="34" charset="0"/>
                <a:ea typeface="Open Sans" panose="020B0606030504020204" pitchFamily="34" charset="0"/>
                <a:cs typeface="Open Sans" panose="020B0606030504020204" pitchFamily="34" charset="0"/>
              </a:rPr>
              <a:t>Le </a:t>
            </a:r>
            <a:r>
              <a:rPr lang="fr-CA" sz="500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Comité de santé et sécurité</a:t>
            </a:r>
          </a:p>
        </p:txBody>
      </p:sp>
      <p:sp>
        <p:nvSpPr>
          <p:cNvPr id="15" name="TextBox 14">
            <a:extLst>
              <a:ext uri="{FF2B5EF4-FFF2-40B4-BE49-F238E27FC236}">
                <a16:creationId xmlns:a16="http://schemas.microsoft.com/office/drawing/2014/main" id="{5F52F96F-DB9E-F720-DA97-8309ECABD734}"/>
              </a:ext>
            </a:extLst>
          </p:cNvPr>
          <p:cNvSpPr txBox="1"/>
          <p:nvPr/>
        </p:nvSpPr>
        <p:spPr>
          <a:xfrm>
            <a:off x="547105" y="1505470"/>
            <a:ext cx="10819036" cy="369332"/>
          </a:xfrm>
          <a:prstGeom prst="rect">
            <a:avLst/>
          </a:prstGeom>
          <a:noFill/>
        </p:spPr>
        <p:txBody>
          <a:bodyPr wrap="square" lIns="91440" tIns="45720" rIns="91440" bIns="45720" rtlCol="0" anchor="ctr">
            <a:spAutoFit/>
          </a:bodyPr>
          <a:lstStyle/>
          <a:p>
            <a:r>
              <a:rPr lang="fr-CA">
                <a:solidFill>
                  <a:schemeClr val="bg1"/>
                </a:solidFill>
                <a:latin typeface="Open Sans bold"/>
                <a:ea typeface="Open Sans bold"/>
                <a:cs typeface="Open Sans bold"/>
              </a:rPr>
              <a:t>S’il n’y a pas d’entente, le nombre de représentants des travailleurs et travailleuses :</a:t>
            </a:r>
          </a:p>
        </p:txBody>
      </p:sp>
      <p:graphicFrame>
        <p:nvGraphicFramePr>
          <p:cNvPr id="3" name="Tableau 2">
            <a:extLst>
              <a:ext uri="{FF2B5EF4-FFF2-40B4-BE49-F238E27FC236}">
                <a16:creationId xmlns:a16="http://schemas.microsoft.com/office/drawing/2014/main" id="{C6B0A56C-F574-BB32-29DF-9BDC39350325}"/>
              </a:ext>
            </a:extLst>
          </p:cNvPr>
          <p:cNvGraphicFramePr>
            <a:graphicFrameLocks noGrp="1"/>
          </p:cNvGraphicFramePr>
          <p:nvPr>
            <p:extLst>
              <p:ext uri="{D42A27DB-BD31-4B8C-83A1-F6EECF244321}">
                <p14:modId xmlns:p14="http://schemas.microsoft.com/office/powerpoint/2010/main" val="2958090982"/>
              </p:ext>
            </p:extLst>
          </p:nvPr>
        </p:nvGraphicFramePr>
        <p:xfrm>
          <a:off x="547105" y="2356106"/>
          <a:ext cx="11097790" cy="3749040"/>
        </p:xfrm>
        <a:graphic>
          <a:graphicData uri="http://schemas.openxmlformats.org/drawingml/2006/table">
            <a:tbl>
              <a:tblPr firstRow="1" bandRow="1">
                <a:tableStyleId>{5C22544A-7EE6-4342-B048-85BDC9FD1C3A}</a:tableStyleId>
              </a:tblPr>
              <a:tblGrid>
                <a:gridCol w="5467895">
                  <a:extLst>
                    <a:ext uri="{9D8B030D-6E8A-4147-A177-3AD203B41FA5}">
                      <a16:colId xmlns:a16="http://schemas.microsoft.com/office/drawing/2014/main" val="4059610760"/>
                    </a:ext>
                  </a:extLst>
                </a:gridCol>
                <a:gridCol w="5629895">
                  <a:extLst>
                    <a:ext uri="{9D8B030D-6E8A-4147-A177-3AD203B41FA5}">
                      <a16:colId xmlns:a16="http://schemas.microsoft.com/office/drawing/2014/main" val="1870877066"/>
                    </a:ext>
                  </a:extLst>
                </a:gridCol>
              </a:tblGrid>
              <a:tr h="306558">
                <a:tc>
                  <a:txBody>
                    <a:bodyPr/>
                    <a:lstStyle/>
                    <a:p>
                      <a:r>
                        <a:rPr lang="fr-CA"/>
                        <a:t>RMPPE</a:t>
                      </a:r>
                    </a:p>
                  </a:txBody>
                  <a:tcPr>
                    <a:solidFill>
                      <a:srgbClr val="002060"/>
                    </a:solidFill>
                  </a:tcPr>
                </a:tc>
                <a:tc>
                  <a:txBody>
                    <a:bodyPr/>
                    <a:lstStyle/>
                    <a:p>
                      <a:r>
                        <a:rPr lang="fr-CA"/>
                        <a:t>Régime particulier santé, éducation, services sociaux (LSST)</a:t>
                      </a:r>
                    </a:p>
                  </a:txBody>
                  <a:tcPr>
                    <a:solidFill>
                      <a:srgbClr val="002060"/>
                    </a:solidFill>
                  </a:tcPr>
                </a:tc>
                <a:extLst>
                  <a:ext uri="{0D108BD9-81ED-4DB2-BD59-A6C34878D82A}">
                    <a16:rowId xmlns:a16="http://schemas.microsoft.com/office/drawing/2014/main" val="889453047"/>
                  </a:ext>
                </a:extLst>
              </a:tr>
              <a:tr h="2835666">
                <a:tc>
                  <a:txBody>
                    <a:bodyPr/>
                    <a:lstStyle/>
                    <a:p>
                      <a:r>
                        <a:rPr lang="fr-FR" sz="1800" b="0" i="0" u="none" strike="noStrike" baseline="0">
                          <a:solidFill>
                            <a:srgbClr val="000000"/>
                          </a:solidFill>
                          <a:latin typeface="Arial"/>
                        </a:rPr>
                        <a:t>1° de 20 à 50 travailleurs : 2, sauf dans le cas où l’établissement comprend un groupe de travailleurs non représentés par une association accréditée ayant désigné, suivant l’article 11, un membre du comité, auquel cas le nombre est de 3 ; </a:t>
                      </a:r>
                    </a:p>
                    <a:p>
                      <a:r>
                        <a:rPr lang="fr-FR" sz="1800" b="0" i="0" u="none" strike="noStrike" baseline="0">
                          <a:solidFill>
                            <a:srgbClr val="000000"/>
                          </a:solidFill>
                          <a:latin typeface="Arial"/>
                        </a:rPr>
                        <a:t>2° de 51 à 100 travailleurs : 3 ; </a:t>
                      </a:r>
                    </a:p>
                    <a:p>
                      <a:r>
                        <a:rPr lang="fr-FR" sz="1800" b="0" i="0" u="none" strike="noStrike" baseline="0">
                          <a:solidFill>
                            <a:srgbClr val="000000"/>
                          </a:solidFill>
                          <a:latin typeface="Arial"/>
                        </a:rPr>
                        <a:t>3° de 101 à 500 travailleurs : 4 ; </a:t>
                      </a:r>
                    </a:p>
                    <a:p>
                      <a:r>
                        <a:rPr lang="fr-FR" sz="1800" b="0" i="0" u="none" strike="noStrike" baseline="0">
                          <a:solidFill>
                            <a:srgbClr val="000000"/>
                          </a:solidFill>
                          <a:latin typeface="Arial"/>
                        </a:rPr>
                        <a:t>4° de 501 à 1 000 travailleurs : 6 ; </a:t>
                      </a:r>
                    </a:p>
                    <a:p>
                      <a:r>
                        <a:rPr lang="fr-FR" sz="1800" b="0" i="0" u="none" strike="noStrike" baseline="0">
                          <a:solidFill>
                            <a:srgbClr val="000000"/>
                          </a:solidFill>
                          <a:latin typeface="Arial"/>
                        </a:rPr>
                        <a:t>5° de 1 001 à 1 500 travailleurs : 7 ; </a:t>
                      </a:r>
                    </a:p>
                    <a:p>
                      <a:r>
                        <a:rPr lang="fr-FR" sz="1800" b="0" i="0" u="none" strike="noStrike" baseline="0">
                          <a:solidFill>
                            <a:srgbClr val="000000"/>
                          </a:solidFill>
                          <a:latin typeface="Arial"/>
                        </a:rPr>
                        <a:t>6° plus de 1 500 travailleurs : 8. </a:t>
                      </a:r>
                    </a:p>
                    <a:p>
                      <a:endParaRPr lang="fr-CA"/>
                    </a:p>
                  </a:txBody>
                  <a:tcPr/>
                </a:tc>
                <a:tc>
                  <a:txBody>
                    <a:bodyPr/>
                    <a:lstStyle/>
                    <a:p>
                      <a:r>
                        <a:rPr lang="fr-FR" sz="1800" b="0" i="0" u="none" strike="noStrike" kern="1200" baseline="0">
                          <a:solidFill>
                            <a:schemeClr val="dk1"/>
                          </a:solidFill>
                          <a:latin typeface="+mn-lt"/>
                          <a:ea typeface="+mn-ea"/>
                          <a:cs typeface="+mn-cs"/>
                        </a:rPr>
                        <a:t>[…] le nombre de représentants des travailleurs au sein du comité de santé et de sécurité est, selon le nombre de travailleurs de l’établissement, le suivant :</a:t>
                      </a:r>
                    </a:p>
                    <a:p>
                      <a:r>
                        <a:rPr lang="fr-FR" sz="1800" b="0" i="1" u="none" strike="noStrike" kern="1200" baseline="0">
                          <a:solidFill>
                            <a:schemeClr val="dk1"/>
                          </a:solidFill>
                          <a:latin typeface="+mn-lt"/>
                          <a:ea typeface="+mn-ea"/>
                          <a:cs typeface="+mn-cs"/>
                        </a:rPr>
                        <a:t>a</a:t>
                      </a:r>
                      <a:r>
                        <a:rPr lang="fr-FR" sz="1800" b="0" i="0" u="none" strike="noStrike" kern="1200" baseline="0">
                          <a:solidFill>
                            <a:schemeClr val="dk1"/>
                          </a:solidFill>
                          <a:latin typeface="+mn-lt"/>
                          <a:ea typeface="+mn-ea"/>
                          <a:cs typeface="+mn-cs"/>
                        </a:rPr>
                        <a:t>) de 20 à 50 travailleurs : 2 ;</a:t>
                      </a:r>
                    </a:p>
                    <a:p>
                      <a:r>
                        <a:rPr lang="fr-FR" sz="1800" b="0" i="1" u="none" strike="noStrike" kern="1200" baseline="0">
                          <a:solidFill>
                            <a:schemeClr val="dk1"/>
                          </a:solidFill>
                          <a:latin typeface="+mn-lt"/>
                          <a:ea typeface="+mn-ea"/>
                          <a:cs typeface="+mn-cs"/>
                        </a:rPr>
                        <a:t>b</a:t>
                      </a:r>
                      <a:r>
                        <a:rPr lang="fr-FR" sz="1800" b="0" i="0" u="none" strike="noStrike" kern="1200" baseline="0">
                          <a:solidFill>
                            <a:schemeClr val="dk1"/>
                          </a:solidFill>
                          <a:latin typeface="+mn-lt"/>
                          <a:ea typeface="+mn-ea"/>
                          <a:cs typeface="+mn-cs"/>
                        </a:rPr>
                        <a:t>) de 51 à 100 travailleurs : 3 ;</a:t>
                      </a:r>
                    </a:p>
                    <a:p>
                      <a:r>
                        <a:rPr lang="fr-FR" sz="1800" b="0" i="1" u="none" strike="noStrike" kern="1200" baseline="0">
                          <a:solidFill>
                            <a:schemeClr val="dk1"/>
                          </a:solidFill>
                          <a:latin typeface="+mn-lt"/>
                          <a:ea typeface="+mn-ea"/>
                          <a:cs typeface="+mn-cs"/>
                        </a:rPr>
                        <a:t>c</a:t>
                      </a:r>
                      <a:r>
                        <a:rPr lang="fr-FR" sz="1800" b="0" i="0" u="none" strike="noStrike" kern="1200" baseline="0">
                          <a:solidFill>
                            <a:schemeClr val="dk1"/>
                          </a:solidFill>
                          <a:latin typeface="+mn-lt"/>
                          <a:ea typeface="+mn-ea"/>
                          <a:cs typeface="+mn-cs"/>
                        </a:rPr>
                        <a:t>) de 101 à 500 travailleurs : 4 ;</a:t>
                      </a:r>
                    </a:p>
                    <a:p>
                      <a:r>
                        <a:rPr lang="fr-FR" sz="1800" b="0" i="1" u="none" strike="noStrike" kern="1200" baseline="0">
                          <a:solidFill>
                            <a:schemeClr val="dk1"/>
                          </a:solidFill>
                          <a:latin typeface="+mn-lt"/>
                          <a:ea typeface="+mn-ea"/>
                          <a:cs typeface="+mn-cs"/>
                        </a:rPr>
                        <a:t>d</a:t>
                      </a:r>
                      <a:r>
                        <a:rPr lang="fr-FR" sz="1800" b="0" i="0" u="none" strike="noStrike" kern="1200" baseline="0">
                          <a:solidFill>
                            <a:schemeClr val="dk1"/>
                          </a:solidFill>
                          <a:latin typeface="+mn-lt"/>
                          <a:ea typeface="+mn-ea"/>
                          <a:cs typeface="+mn-cs"/>
                        </a:rPr>
                        <a:t>) de 501 à 1 000 travailleurs : 5 ;</a:t>
                      </a:r>
                    </a:p>
                    <a:p>
                      <a:r>
                        <a:rPr lang="fr-FR" sz="1800" b="0" i="1" u="none" strike="noStrike" kern="1200" baseline="0">
                          <a:solidFill>
                            <a:schemeClr val="dk1"/>
                          </a:solidFill>
                          <a:latin typeface="+mn-lt"/>
                          <a:ea typeface="+mn-ea"/>
                          <a:cs typeface="+mn-cs"/>
                        </a:rPr>
                        <a:t>e</a:t>
                      </a:r>
                      <a:r>
                        <a:rPr lang="fr-FR" sz="1800" b="0" i="0" u="none" strike="noStrike" kern="1200" baseline="0">
                          <a:solidFill>
                            <a:schemeClr val="dk1"/>
                          </a:solidFill>
                          <a:latin typeface="+mn-lt"/>
                          <a:ea typeface="+mn-ea"/>
                          <a:cs typeface="+mn-cs"/>
                        </a:rPr>
                        <a:t>) plus de 1 000 travailleurs : 6 ; </a:t>
                      </a:r>
                    </a:p>
                    <a:p>
                      <a:endParaRPr lang="fr-CA"/>
                    </a:p>
                  </a:txBody>
                  <a:tcPr/>
                </a:tc>
                <a:extLst>
                  <a:ext uri="{0D108BD9-81ED-4DB2-BD59-A6C34878D82A}">
                    <a16:rowId xmlns:a16="http://schemas.microsoft.com/office/drawing/2014/main" val="2712954540"/>
                  </a:ext>
                </a:extLst>
              </a:tr>
            </a:tbl>
          </a:graphicData>
        </a:graphic>
      </p:graphicFrame>
    </p:spTree>
    <p:extLst>
      <p:ext uri="{BB962C8B-B14F-4D97-AF65-F5344CB8AC3E}">
        <p14:creationId xmlns:p14="http://schemas.microsoft.com/office/powerpoint/2010/main" val="1499368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EBBCA4-71DC-B9A9-543B-BEC7809BD16E}"/>
              </a:ext>
            </a:extLst>
          </p:cNvPr>
          <p:cNvSpPr/>
          <p:nvPr/>
        </p:nvSpPr>
        <p:spPr>
          <a:xfrm>
            <a:off x="3012216" y="0"/>
            <a:ext cx="8059355"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DB7901-D279-21A1-9CF8-18FEE4129C2A}"/>
              </a:ext>
            </a:extLst>
          </p:cNvPr>
          <p:cNvSpPr/>
          <p:nvPr/>
        </p:nvSpPr>
        <p:spPr>
          <a:xfrm>
            <a:off x="0" y="248804"/>
            <a:ext cx="11071571" cy="1095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A8C2FC28-A985-CA90-5CAF-CE8C967D544C}"/>
              </a:ext>
            </a:extLst>
          </p:cNvPr>
          <p:cNvSpPr txBox="1"/>
          <p:nvPr/>
        </p:nvSpPr>
        <p:spPr>
          <a:xfrm>
            <a:off x="3683063" y="1587631"/>
            <a:ext cx="6112585" cy="623953"/>
          </a:xfrm>
          <a:prstGeom prst="rect">
            <a:avLst/>
          </a:prstGeom>
          <a:noFill/>
        </p:spPr>
        <p:txBody>
          <a:bodyPr wrap="square" lIns="91440" tIns="45720" rIns="91440" bIns="45720" rtlCol="0" anchor="t">
            <a:spAutoFit/>
          </a:bodyPr>
          <a:lstStyle/>
          <a:p>
            <a:pPr>
              <a:lnSpc>
                <a:spcPts val="2000"/>
              </a:lnSpc>
            </a:pPr>
            <a:r>
              <a:rPr lang="fr-CA" sz="2500" b="1">
                <a:solidFill>
                  <a:schemeClr val="bg1"/>
                </a:solidFill>
                <a:latin typeface="Open Sans"/>
                <a:ea typeface="Open Sans"/>
                <a:cs typeface="Open Sans"/>
              </a:rPr>
              <a:t>Les modifications à tenir en compte :</a:t>
            </a:r>
          </a:p>
          <a:p>
            <a:pPr>
              <a:lnSpc>
                <a:spcPts val="2000"/>
              </a:lnSpc>
            </a:pPr>
            <a:endParaRPr lang="en-US" sz="2500" b="1">
              <a:solidFill>
                <a:schemeClr val="bg1"/>
              </a:solidFill>
              <a:latin typeface="Open Sans" pitchFamily="2" charset="0"/>
              <a:ea typeface="Open Sans" pitchFamily="2" charset="0"/>
              <a:cs typeface="Open Sans" pitchFamily="2" charset="0"/>
            </a:endParaRPr>
          </a:p>
        </p:txBody>
      </p:sp>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a:xfrm>
            <a:off x="457200" y="453720"/>
            <a:ext cx="11277600" cy="602086"/>
          </a:xfrm>
        </p:spPr>
        <p:txBody>
          <a:bodyPr>
            <a:noAutofit/>
          </a:bodyPr>
          <a:lstStyle/>
          <a:p>
            <a:r>
              <a:rPr lang="fr-CA" b="0">
                <a:latin typeface="Open Sans bold"/>
                <a:ea typeface="Open Sans bold"/>
                <a:cs typeface="Open Sans bold"/>
              </a:rPr>
              <a:t>La LSST a été modifiée le 1</a:t>
            </a:r>
            <a:r>
              <a:rPr lang="fr-CA" b="0" baseline="30000">
                <a:latin typeface="Open Sans bold"/>
                <a:ea typeface="Open Sans bold"/>
                <a:cs typeface="Open Sans bold"/>
              </a:rPr>
              <a:t>er</a:t>
            </a:r>
            <a:r>
              <a:rPr lang="fr-CA" b="0">
                <a:latin typeface="Open Sans bold"/>
                <a:ea typeface="Open Sans bold"/>
                <a:cs typeface="Open Sans bold"/>
              </a:rPr>
              <a:t> octobre 2025</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a:t>
            </a:fld>
            <a:endParaRPr lang="en-US" sz="1200"/>
          </a:p>
        </p:txBody>
      </p:sp>
      <p:grpSp>
        <p:nvGrpSpPr>
          <p:cNvPr id="2" name="Group 1">
            <a:extLst>
              <a:ext uri="{FF2B5EF4-FFF2-40B4-BE49-F238E27FC236}">
                <a16:creationId xmlns:a16="http://schemas.microsoft.com/office/drawing/2014/main" id="{D10FA62D-37E5-0901-68A2-9CC9D2125092}"/>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9FF78CF2-3B17-CBE0-A777-0561F0C71F8A}"/>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2777CC9-CAF5-3DCD-E672-311B42650533}"/>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7" name="ZoneTexte 6">
            <a:extLst>
              <a:ext uri="{FF2B5EF4-FFF2-40B4-BE49-F238E27FC236}">
                <a16:creationId xmlns:a16="http://schemas.microsoft.com/office/drawing/2014/main" id="{E3B37FF3-D130-4132-87FB-AF5DF3DA669F}"/>
              </a:ext>
            </a:extLst>
          </p:cNvPr>
          <p:cNvSpPr txBox="1"/>
          <p:nvPr/>
        </p:nvSpPr>
        <p:spPr>
          <a:xfrm>
            <a:off x="3794105" y="2208226"/>
            <a:ext cx="5878020" cy="4093428"/>
          </a:xfrm>
          <a:prstGeom prst="rect">
            <a:avLst/>
          </a:prstGeom>
          <a:noFill/>
        </p:spPr>
        <p:txBody>
          <a:bodyPr wrap="square" lIns="91440" tIns="45720" rIns="91440" bIns="45720" rtlCol="0" anchor="t">
            <a:spAutoFit/>
          </a:bodyPr>
          <a:lstStyle/>
          <a:p>
            <a:r>
              <a:rPr lang="fr-CA" sz="2000">
                <a:solidFill>
                  <a:schemeClr val="bg1"/>
                </a:solidFill>
                <a:latin typeface="Lato"/>
                <a:ea typeface="Open Sans"/>
                <a:cs typeface="Open Sans"/>
              </a:rPr>
              <a:t>Pour le CSS, le  nombre de représentants désignés par les travailleurs et travailleuses, le nombre de rencontres et les règles de fonctionnement sont </a:t>
            </a:r>
            <a:r>
              <a:rPr lang="fr-CA" sz="2000" b="1">
                <a:solidFill>
                  <a:schemeClr val="bg1"/>
                </a:solidFill>
                <a:latin typeface="Lato"/>
                <a:ea typeface="Open Sans"/>
                <a:cs typeface="Open Sans"/>
              </a:rPr>
              <a:t>déterminés par entente</a:t>
            </a:r>
            <a:r>
              <a:rPr lang="fr-CA" sz="2000">
                <a:solidFill>
                  <a:schemeClr val="bg1"/>
                </a:solidFill>
                <a:latin typeface="Lato"/>
                <a:ea typeface="Open Sans"/>
                <a:cs typeface="Open Sans"/>
              </a:rPr>
              <a:t>, sinon c’est le règlement qui s’applique.</a:t>
            </a:r>
          </a:p>
          <a:p>
            <a:endParaRPr lang="fr-CA" sz="2000">
              <a:solidFill>
                <a:schemeClr val="bg1"/>
              </a:solidFill>
              <a:latin typeface="Lato" panose="020F0502020204030203" pitchFamily="34" charset="0"/>
              <a:ea typeface="Open Sans" pitchFamily="2" charset="0"/>
              <a:cs typeface="Open Sans" pitchFamily="2" charset="0"/>
            </a:endParaRPr>
          </a:p>
          <a:p>
            <a:r>
              <a:rPr lang="fr-CA" sz="2000">
                <a:solidFill>
                  <a:schemeClr val="bg1"/>
                </a:solidFill>
                <a:latin typeface="Lato"/>
                <a:ea typeface="Open Sans"/>
                <a:cs typeface="Open Sans"/>
              </a:rPr>
              <a:t>Pour le RSS, il sera membre d’office du CSS et leur nombre et les heures de libération sont </a:t>
            </a:r>
            <a:r>
              <a:rPr lang="fr-CA" sz="2000" b="1">
                <a:solidFill>
                  <a:schemeClr val="bg1"/>
                </a:solidFill>
                <a:latin typeface="Lato"/>
                <a:ea typeface="Open Sans"/>
                <a:cs typeface="Open Sans"/>
              </a:rPr>
              <a:t>déterminés par entente, </a:t>
            </a:r>
            <a:r>
              <a:rPr lang="fr-CA" sz="2000">
                <a:solidFill>
                  <a:schemeClr val="bg1"/>
                </a:solidFill>
                <a:latin typeface="Lato"/>
                <a:ea typeface="Open Sans"/>
                <a:cs typeface="Open Sans"/>
              </a:rPr>
              <a:t>sinon c’est le règlement qui s’applique.</a:t>
            </a:r>
          </a:p>
          <a:p>
            <a:endParaRPr lang="fr-CA" sz="2000">
              <a:solidFill>
                <a:schemeClr val="bg1"/>
              </a:solidFill>
              <a:latin typeface="Lato" panose="020F0502020204030203" pitchFamily="34" charset="0"/>
              <a:ea typeface="Open Sans" pitchFamily="2" charset="0"/>
              <a:cs typeface="Open Sans" pitchFamily="2" charset="0"/>
            </a:endParaRPr>
          </a:p>
          <a:p>
            <a:r>
              <a:rPr lang="fr-CA" sz="2000">
                <a:solidFill>
                  <a:schemeClr val="bg1"/>
                </a:solidFill>
                <a:latin typeface="Lato"/>
                <a:ea typeface="Open Sans"/>
                <a:cs typeface="Open Sans"/>
              </a:rPr>
              <a:t>Le multiétablissement se confirme, même pour les établissements de moins de 20 travailleurs et travailleuses.</a:t>
            </a:r>
          </a:p>
        </p:txBody>
      </p:sp>
    </p:spTree>
    <p:extLst>
      <p:ext uri="{BB962C8B-B14F-4D97-AF65-F5344CB8AC3E}">
        <p14:creationId xmlns:p14="http://schemas.microsoft.com/office/powerpoint/2010/main" val="3227927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a:latin typeface="Open Sans bold" panose="020B0806030504020204" pitchFamily="34" charset="0"/>
                <a:ea typeface="Open Sans bold" panose="020B0806030504020204" pitchFamily="34" charset="0"/>
                <a:cs typeface="Open Sans bold" panose="020B0806030504020204" pitchFamily="34" charset="0"/>
              </a:rPr>
              <a:t>La désignation au CSS</a:t>
            </a:r>
          </a:p>
        </p:txBody>
      </p:sp>
      <p:grpSp>
        <p:nvGrpSpPr>
          <p:cNvPr id="2199" name="Group 2198">
            <a:extLst>
              <a:ext uri="{FF2B5EF4-FFF2-40B4-BE49-F238E27FC236}">
                <a16:creationId xmlns:a16="http://schemas.microsoft.com/office/drawing/2014/main" id="{17E81EE4-6AD1-D914-0248-A74AF5F6F639}"/>
              </a:ext>
            </a:extLst>
          </p:cNvPr>
          <p:cNvGrpSpPr/>
          <p:nvPr/>
        </p:nvGrpSpPr>
        <p:grpSpPr>
          <a:xfrm>
            <a:off x="11452868" y="624750"/>
            <a:ext cx="267645" cy="95250"/>
            <a:chOff x="580553" y="415925"/>
            <a:chExt cx="267645" cy="95250"/>
          </a:xfrm>
        </p:grpSpPr>
        <p:cxnSp>
          <p:nvCxnSpPr>
            <p:cNvPr id="2200" name="Straight Connector 2199">
              <a:extLst>
                <a:ext uri="{FF2B5EF4-FFF2-40B4-BE49-F238E27FC236}">
                  <a16:creationId xmlns:a16="http://schemas.microsoft.com/office/drawing/2014/main" id="{28DBEAE8-86CB-AC83-4B08-E202F995B781}"/>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01" name="Straight Connector 2200">
              <a:extLst>
                <a:ext uri="{FF2B5EF4-FFF2-40B4-BE49-F238E27FC236}">
                  <a16:creationId xmlns:a16="http://schemas.microsoft.com/office/drawing/2014/main" id="{421D3553-EA37-0BC4-B0F4-9884B9DC2BE3}"/>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3" name="Line 5">
            <a:extLst>
              <a:ext uri="{FF2B5EF4-FFF2-40B4-BE49-F238E27FC236}">
                <a16:creationId xmlns:a16="http://schemas.microsoft.com/office/drawing/2014/main" id="{E47B3ADD-A566-21AC-6676-BF5E16A27A81}"/>
              </a:ext>
            </a:extLst>
          </p:cNvPr>
          <p:cNvSpPr>
            <a:spLocks noChangeShapeType="1"/>
          </p:cNvSpPr>
          <p:nvPr/>
        </p:nvSpPr>
        <p:spPr bwMode="auto">
          <a:xfrm>
            <a:off x="1226383" y="4681538"/>
            <a:ext cx="735013" cy="730250"/>
          </a:xfrm>
          <a:prstGeom prst="line">
            <a:avLst/>
          </a:prstGeom>
          <a:noFill/>
          <a:ln w="127000" cap="flat">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Line 6">
            <a:extLst>
              <a:ext uri="{FF2B5EF4-FFF2-40B4-BE49-F238E27FC236}">
                <a16:creationId xmlns:a16="http://schemas.microsoft.com/office/drawing/2014/main" id="{55740CB3-E07E-9AF3-F486-1A27780C9B68}"/>
              </a:ext>
            </a:extLst>
          </p:cNvPr>
          <p:cNvSpPr>
            <a:spLocks noChangeShapeType="1"/>
          </p:cNvSpPr>
          <p:nvPr/>
        </p:nvSpPr>
        <p:spPr bwMode="auto">
          <a:xfrm>
            <a:off x="2501146" y="3267076"/>
            <a:ext cx="893763" cy="525463"/>
          </a:xfrm>
          <a:prstGeom prst="line">
            <a:avLst/>
          </a:prstGeom>
          <a:noFill/>
          <a:ln w="127000" cap="flat">
            <a:solidFill>
              <a:schemeClr val="tx2">
                <a:lumMod val="75000"/>
                <a:lumOff val="2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Line 7">
            <a:extLst>
              <a:ext uri="{FF2B5EF4-FFF2-40B4-BE49-F238E27FC236}">
                <a16:creationId xmlns:a16="http://schemas.microsoft.com/office/drawing/2014/main" id="{95FC735E-FD00-86F7-8ED7-BA7C48B89DA8}"/>
              </a:ext>
            </a:extLst>
          </p:cNvPr>
          <p:cNvSpPr>
            <a:spLocks noChangeShapeType="1"/>
          </p:cNvSpPr>
          <p:nvPr/>
        </p:nvSpPr>
        <p:spPr bwMode="auto">
          <a:xfrm flipV="1">
            <a:off x="1194633" y="3357563"/>
            <a:ext cx="720725" cy="746125"/>
          </a:xfrm>
          <a:prstGeom prst="line">
            <a:avLst/>
          </a:prstGeom>
          <a:noFill/>
          <a:ln w="127000" cap="flat">
            <a:solidFill>
              <a:schemeClr val="tx2">
                <a:lumMod val="75000"/>
                <a:lumOff val="2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8">
            <a:extLst>
              <a:ext uri="{FF2B5EF4-FFF2-40B4-BE49-F238E27FC236}">
                <a16:creationId xmlns:a16="http://schemas.microsoft.com/office/drawing/2014/main" id="{8ED02349-9391-7E27-3CE6-02C21DC2DDA0}"/>
              </a:ext>
            </a:extLst>
          </p:cNvPr>
          <p:cNvSpPr>
            <a:spLocks noChangeShapeType="1"/>
          </p:cNvSpPr>
          <p:nvPr/>
        </p:nvSpPr>
        <p:spPr bwMode="auto">
          <a:xfrm flipV="1">
            <a:off x="4199771" y="3062287"/>
            <a:ext cx="703262" cy="660401"/>
          </a:xfrm>
          <a:prstGeom prst="line">
            <a:avLst/>
          </a:prstGeom>
          <a:noFill/>
          <a:ln w="127000" cap="flat">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Oval 9">
            <a:extLst>
              <a:ext uri="{FF2B5EF4-FFF2-40B4-BE49-F238E27FC236}">
                <a16:creationId xmlns:a16="http://schemas.microsoft.com/office/drawing/2014/main" id="{E51E6A54-5D5D-ED55-23A3-1BABFE820E02}"/>
              </a:ext>
            </a:extLst>
          </p:cNvPr>
          <p:cNvSpPr>
            <a:spLocks noChangeArrowheads="1"/>
          </p:cNvSpPr>
          <p:nvPr/>
        </p:nvSpPr>
        <p:spPr bwMode="auto">
          <a:xfrm>
            <a:off x="1647071" y="5262563"/>
            <a:ext cx="1466850" cy="998538"/>
          </a:xfrm>
          <a:prstGeom prst="ellipse">
            <a:avLst/>
          </a:prstGeom>
          <a:solidFill>
            <a:srgbClr val="002060"/>
          </a:solidFill>
          <a:ln w="190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10">
            <a:extLst>
              <a:ext uri="{FF2B5EF4-FFF2-40B4-BE49-F238E27FC236}">
                <a16:creationId xmlns:a16="http://schemas.microsoft.com/office/drawing/2014/main" id="{5DB8753C-A727-BDA2-9BF9-AC78DD3C31F6}"/>
              </a:ext>
            </a:extLst>
          </p:cNvPr>
          <p:cNvSpPr>
            <a:spLocks noChangeArrowheads="1"/>
          </p:cNvSpPr>
          <p:nvPr/>
        </p:nvSpPr>
        <p:spPr bwMode="auto">
          <a:xfrm>
            <a:off x="1843828" y="5381626"/>
            <a:ext cx="1128713" cy="76993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Oval 11">
            <a:extLst>
              <a:ext uri="{FF2B5EF4-FFF2-40B4-BE49-F238E27FC236}">
                <a16:creationId xmlns:a16="http://schemas.microsoft.com/office/drawing/2014/main" id="{FAD43808-9650-706B-8F0C-BB875ED3172F}"/>
              </a:ext>
            </a:extLst>
          </p:cNvPr>
          <p:cNvSpPr>
            <a:spLocks noChangeArrowheads="1"/>
          </p:cNvSpPr>
          <p:nvPr/>
        </p:nvSpPr>
        <p:spPr bwMode="auto">
          <a:xfrm>
            <a:off x="801577" y="4065587"/>
            <a:ext cx="1260475" cy="908050"/>
          </a:xfrm>
          <a:prstGeom prst="ellipse">
            <a:avLst/>
          </a:prstGeom>
          <a:solidFill>
            <a:schemeClr val="tx2">
              <a:lumMod val="75000"/>
              <a:lumOff val="25000"/>
            </a:schemeClr>
          </a:solidFill>
          <a:ln w="190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12">
            <a:extLst>
              <a:ext uri="{FF2B5EF4-FFF2-40B4-BE49-F238E27FC236}">
                <a16:creationId xmlns:a16="http://schemas.microsoft.com/office/drawing/2014/main" id="{981E3B1C-D1F5-C305-F4F9-7DF06163AB2B}"/>
              </a:ext>
            </a:extLst>
          </p:cNvPr>
          <p:cNvSpPr>
            <a:spLocks noChangeArrowheads="1"/>
          </p:cNvSpPr>
          <p:nvPr/>
        </p:nvSpPr>
        <p:spPr bwMode="auto">
          <a:xfrm>
            <a:off x="925905" y="4138204"/>
            <a:ext cx="968375" cy="70008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Oval 13">
            <a:extLst>
              <a:ext uri="{FF2B5EF4-FFF2-40B4-BE49-F238E27FC236}">
                <a16:creationId xmlns:a16="http://schemas.microsoft.com/office/drawing/2014/main" id="{8BB00C86-8C6A-FBD2-17D3-D1A82D7AC520}"/>
              </a:ext>
            </a:extLst>
          </p:cNvPr>
          <p:cNvSpPr>
            <a:spLocks noChangeArrowheads="1"/>
          </p:cNvSpPr>
          <p:nvPr/>
        </p:nvSpPr>
        <p:spPr bwMode="auto">
          <a:xfrm>
            <a:off x="1647071" y="2797176"/>
            <a:ext cx="1052513" cy="763588"/>
          </a:xfrm>
          <a:prstGeom prst="ellipse">
            <a:avLst/>
          </a:prstGeom>
          <a:solidFill>
            <a:srgbClr val="002060"/>
          </a:solidFill>
          <a:ln w="190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14">
            <a:extLst>
              <a:ext uri="{FF2B5EF4-FFF2-40B4-BE49-F238E27FC236}">
                <a16:creationId xmlns:a16="http://schemas.microsoft.com/office/drawing/2014/main" id="{F27BCEE0-B192-EA44-B109-6AA55D38071A}"/>
              </a:ext>
            </a:extLst>
          </p:cNvPr>
          <p:cNvSpPr>
            <a:spLocks noChangeArrowheads="1"/>
          </p:cNvSpPr>
          <p:nvPr/>
        </p:nvSpPr>
        <p:spPr bwMode="auto">
          <a:xfrm>
            <a:off x="1800744" y="2872191"/>
            <a:ext cx="808038" cy="5889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Oval 15">
            <a:extLst>
              <a:ext uri="{FF2B5EF4-FFF2-40B4-BE49-F238E27FC236}">
                <a16:creationId xmlns:a16="http://schemas.microsoft.com/office/drawing/2014/main" id="{7EA6EBD6-61E6-01CF-D9C7-39A8BB6C8EFA}"/>
              </a:ext>
            </a:extLst>
          </p:cNvPr>
          <p:cNvSpPr>
            <a:spLocks noChangeArrowheads="1"/>
          </p:cNvSpPr>
          <p:nvPr/>
        </p:nvSpPr>
        <p:spPr bwMode="auto">
          <a:xfrm>
            <a:off x="3175833" y="3375026"/>
            <a:ext cx="1285875" cy="912813"/>
          </a:xfrm>
          <a:prstGeom prst="ellipse">
            <a:avLst/>
          </a:prstGeom>
          <a:solidFill>
            <a:schemeClr val="tx2">
              <a:lumMod val="75000"/>
              <a:lumOff val="25000"/>
            </a:schemeClr>
          </a:solidFill>
          <a:ln w="190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Oval 16">
            <a:extLst>
              <a:ext uri="{FF2B5EF4-FFF2-40B4-BE49-F238E27FC236}">
                <a16:creationId xmlns:a16="http://schemas.microsoft.com/office/drawing/2014/main" id="{04FD79BA-6711-E133-2B68-1A315A10336E}"/>
              </a:ext>
            </a:extLst>
          </p:cNvPr>
          <p:cNvSpPr>
            <a:spLocks noChangeArrowheads="1"/>
          </p:cNvSpPr>
          <p:nvPr/>
        </p:nvSpPr>
        <p:spPr bwMode="auto">
          <a:xfrm>
            <a:off x="3332795" y="3461154"/>
            <a:ext cx="989013" cy="703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17">
            <a:extLst>
              <a:ext uri="{FF2B5EF4-FFF2-40B4-BE49-F238E27FC236}">
                <a16:creationId xmlns:a16="http://schemas.microsoft.com/office/drawing/2014/main" id="{4003189A-67CE-D9F9-6F9A-2D6B9B91349B}"/>
              </a:ext>
            </a:extLst>
          </p:cNvPr>
          <p:cNvSpPr>
            <a:spLocks noChangeArrowheads="1"/>
          </p:cNvSpPr>
          <p:nvPr/>
        </p:nvSpPr>
        <p:spPr bwMode="auto">
          <a:xfrm>
            <a:off x="4715305" y="2465302"/>
            <a:ext cx="1052513" cy="747713"/>
          </a:xfrm>
          <a:prstGeom prst="ellipse">
            <a:avLst/>
          </a:prstGeom>
          <a:solidFill>
            <a:srgbClr val="002060"/>
          </a:solidFill>
          <a:ln w="190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18">
            <a:extLst>
              <a:ext uri="{FF2B5EF4-FFF2-40B4-BE49-F238E27FC236}">
                <a16:creationId xmlns:a16="http://schemas.microsoft.com/office/drawing/2014/main" id="{ECD3A543-7E88-A296-305E-F60233CEB73D}"/>
              </a:ext>
            </a:extLst>
          </p:cNvPr>
          <p:cNvSpPr>
            <a:spLocks noChangeArrowheads="1"/>
          </p:cNvSpPr>
          <p:nvPr/>
        </p:nvSpPr>
        <p:spPr bwMode="auto">
          <a:xfrm>
            <a:off x="4815878" y="2509044"/>
            <a:ext cx="808038" cy="576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9">
            <a:extLst>
              <a:ext uri="{FF2B5EF4-FFF2-40B4-BE49-F238E27FC236}">
                <a16:creationId xmlns:a16="http://schemas.microsoft.com/office/drawing/2014/main" id="{EFC2FC65-FEB9-EDA9-B151-1BE44E1C4C67}"/>
              </a:ext>
            </a:extLst>
          </p:cNvPr>
          <p:cNvSpPr>
            <a:spLocks noEditPoints="1"/>
          </p:cNvSpPr>
          <p:nvPr/>
        </p:nvSpPr>
        <p:spPr bwMode="auto">
          <a:xfrm>
            <a:off x="985878" y="3038475"/>
            <a:ext cx="762000" cy="1498600"/>
          </a:xfrm>
          <a:custGeom>
            <a:avLst/>
            <a:gdLst>
              <a:gd name="T0" fmla="*/ 257 w 261"/>
              <a:gd name="T1" fmla="*/ 295 h 513"/>
              <a:gd name="T2" fmla="*/ 200 w 261"/>
              <a:gd name="T3" fmla="*/ 157 h 513"/>
              <a:gd name="T4" fmla="*/ 180 w 261"/>
              <a:gd name="T5" fmla="*/ 145 h 513"/>
              <a:gd name="T6" fmla="*/ 89 w 261"/>
              <a:gd name="T7" fmla="*/ 145 h 513"/>
              <a:gd name="T8" fmla="*/ 61 w 261"/>
              <a:gd name="T9" fmla="*/ 163 h 513"/>
              <a:gd name="T10" fmla="*/ 48 w 261"/>
              <a:gd name="T11" fmla="*/ 195 h 513"/>
              <a:gd name="T12" fmla="*/ 5 w 261"/>
              <a:gd name="T13" fmla="*/ 294 h 513"/>
              <a:gd name="T14" fmla="*/ 16 w 261"/>
              <a:gd name="T15" fmla="*/ 323 h 513"/>
              <a:gd name="T16" fmla="*/ 46 w 261"/>
              <a:gd name="T17" fmla="*/ 313 h 513"/>
              <a:gd name="T18" fmla="*/ 49 w 261"/>
              <a:gd name="T19" fmla="*/ 304 h 513"/>
              <a:gd name="T20" fmla="*/ 42 w 261"/>
              <a:gd name="T21" fmla="*/ 352 h 513"/>
              <a:gd name="T22" fmla="*/ 39 w 261"/>
              <a:gd name="T23" fmla="*/ 371 h 513"/>
              <a:gd name="T24" fmla="*/ 53 w 261"/>
              <a:gd name="T25" fmla="*/ 388 h 513"/>
              <a:gd name="T26" fmla="*/ 80 w 261"/>
              <a:gd name="T27" fmla="*/ 388 h 513"/>
              <a:gd name="T28" fmla="*/ 80 w 261"/>
              <a:gd name="T29" fmla="*/ 396 h 513"/>
              <a:gd name="T30" fmla="*/ 80 w 261"/>
              <a:gd name="T31" fmla="*/ 484 h 513"/>
              <a:gd name="T32" fmla="*/ 81 w 261"/>
              <a:gd name="T33" fmla="*/ 494 h 513"/>
              <a:gd name="T34" fmla="*/ 103 w 261"/>
              <a:gd name="T35" fmla="*/ 513 h 513"/>
              <a:gd name="T36" fmla="*/ 125 w 261"/>
              <a:gd name="T37" fmla="*/ 495 h 513"/>
              <a:gd name="T38" fmla="*/ 126 w 261"/>
              <a:gd name="T39" fmla="*/ 485 h 513"/>
              <a:gd name="T40" fmla="*/ 126 w 261"/>
              <a:gd name="T41" fmla="*/ 395 h 513"/>
              <a:gd name="T42" fmla="*/ 126 w 261"/>
              <a:gd name="T43" fmla="*/ 388 h 513"/>
              <a:gd name="T44" fmla="*/ 134 w 261"/>
              <a:gd name="T45" fmla="*/ 388 h 513"/>
              <a:gd name="T46" fmla="*/ 134 w 261"/>
              <a:gd name="T47" fmla="*/ 395 h 513"/>
              <a:gd name="T48" fmla="*/ 134 w 261"/>
              <a:gd name="T49" fmla="*/ 485 h 513"/>
              <a:gd name="T50" fmla="*/ 135 w 261"/>
              <a:gd name="T51" fmla="*/ 496 h 513"/>
              <a:gd name="T52" fmla="*/ 158 w 261"/>
              <a:gd name="T53" fmla="*/ 513 h 513"/>
              <a:gd name="T54" fmla="*/ 179 w 261"/>
              <a:gd name="T55" fmla="*/ 495 h 513"/>
              <a:gd name="T56" fmla="*/ 180 w 261"/>
              <a:gd name="T57" fmla="*/ 483 h 513"/>
              <a:gd name="T58" fmla="*/ 180 w 261"/>
              <a:gd name="T59" fmla="*/ 395 h 513"/>
              <a:gd name="T60" fmla="*/ 187 w 261"/>
              <a:gd name="T61" fmla="*/ 388 h 513"/>
              <a:gd name="T62" fmla="*/ 201 w 261"/>
              <a:gd name="T63" fmla="*/ 388 h 513"/>
              <a:gd name="T64" fmla="*/ 223 w 261"/>
              <a:gd name="T65" fmla="*/ 362 h 513"/>
              <a:gd name="T66" fmla="*/ 213 w 261"/>
              <a:gd name="T67" fmla="*/ 304 h 513"/>
              <a:gd name="T68" fmla="*/ 214 w 261"/>
              <a:gd name="T69" fmla="*/ 304 h 513"/>
              <a:gd name="T70" fmla="*/ 221 w 261"/>
              <a:gd name="T71" fmla="*/ 316 h 513"/>
              <a:gd name="T72" fmla="*/ 251 w 261"/>
              <a:gd name="T73" fmla="*/ 320 h 513"/>
              <a:gd name="T74" fmla="*/ 257 w 261"/>
              <a:gd name="T75" fmla="*/ 295 h 513"/>
              <a:gd name="T76" fmla="*/ 130 w 261"/>
              <a:gd name="T77" fmla="*/ 129 h 513"/>
              <a:gd name="T78" fmla="*/ 194 w 261"/>
              <a:gd name="T79" fmla="*/ 64 h 513"/>
              <a:gd name="T80" fmla="*/ 130 w 261"/>
              <a:gd name="T81" fmla="*/ 0 h 513"/>
              <a:gd name="T82" fmla="*/ 66 w 261"/>
              <a:gd name="T83" fmla="*/ 65 h 513"/>
              <a:gd name="T84" fmla="*/ 130 w 261"/>
              <a:gd name="T85" fmla="*/ 129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513">
                <a:moveTo>
                  <a:pt x="257" y="295"/>
                </a:moveTo>
                <a:cubicBezTo>
                  <a:pt x="238" y="250"/>
                  <a:pt x="219" y="204"/>
                  <a:pt x="200" y="157"/>
                </a:cubicBezTo>
                <a:cubicBezTo>
                  <a:pt x="197" y="149"/>
                  <a:pt x="190" y="145"/>
                  <a:pt x="180" y="145"/>
                </a:cubicBezTo>
                <a:cubicBezTo>
                  <a:pt x="149" y="145"/>
                  <a:pt x="119" y="145"/>
                  <a:pt x="89" y="145"/>
                </a:cubicBezTo>
                <a:cubicBezTo>
                  <a:pt x="75" y="145"/>
                  <a:pt x="67" y="151"/>
                  <a:pt x="61" y="163"/>
                </a:cubicBezTo>
                <a:cubicBezTo>
                  <a:pt x="57" y="174"/>
                  <a:pt x="52" y="184"/>
                  <a:pt x="48" y="195"/>
                </a:cubicBezTo>
                <a:cubicBezTo>
                  <a:pt x="34" y="228"/>
                  <a:pt x="19" y="261"/>
                  <a:pt x="5" y="294"/>
                </a:cubicBezTo>
                <a:cubicBezTo>
                  <a:pt x="0" y="306"/>
                  <a:pt x="5" y="318"/>
                  <a:pt x="16" y="323"/>
                </a:cubicBezTo>
                <a:cubicBezTo>
                  <a:pt x="27" y="328"/>
                  <a:pt x="39" y="324"/>
                  <a:pt x="46" y="313"/>
                </a:cubicBezTo>
                <a:cubicBezTo>
                  <a:pt x="47" y="310"/>
                  <a:pt x="48" y="307"/>
                  <a:pt x="49" y="304"/>
                </a:cubicBezTo>
                <a:cubicBezTo>
                  <a:pt x="48" y="320"/>
                  <a:pt x="45" y="336"/>
                  <a:pt x="42" y="352"/>
                </a:cubicBezTo>
                <a:cubicBezTo>
                  <a:pt x="41" y="358"/>
                  <a:pt x="40" y="364"/>
                  <a:pt x="39" y="371"/>
                </a:cubicBezTo>
                <a:cubicBezTo>
                  <a:pt x="38" y="381"/>
                  <a:pt x="44" y="388"/>
                  <a:pt x="53" y="388"/>
                </a:cubicBezTo>
                <a:cubicBezTo>
                  <a:pt x="62" y="388"/>
                  <a:pt x="71" y="388"/>
                  <a:pt x="80" y="388"/>
                </a:cubicBezTo>
                <a:cubicBezTo>
                  <a:pt x="80" y="396"/>
                  <a:pt x="80" y="396"/>
                  <a:pt x="80" y="396"/>
                </a:cubicBezTo>
                <a:cubicBezTo>
                  <a:pt x="80" y="425"/>
                  <a:pt x="80" y="454"/>
                  <a:pt x="80" y="484"/>
                </a:cubicBezTo>
                <a:cubicBezTo>
                  <a:pt x="80" y="487"/>
                  <a:pt x="80" y="491"/>
                  <a:pt x="81" y="494"/>
                </a:cubicBezTo>
                <a:cubicBezTo>
                  <a:pt x="82" y="506"/>
                  <a:pt x="91" y="513"/>
                  <a:pt x="103" y="513"/>
                </a:cubicBezTo>
                <a:cubicBezTo>
                  <a:pt x="114" y="513"/>
                  <a:pt x="123" y="507"/>
                  <a:pt x="125" y="495"/>
                </a:cubicBezTo>
                <a:cubicBezTo>
                  <a:pt x="126" y="492"/>
                  <a:pt x="126" y="488"/>
                  <a:pt x="126" y="485"/>
                </a:cubicBezTo>
                <a:cubicBezTo>
                  <a:pt x="126" y="455"/>
                  <a:pt x="126" y="425"/>
                  <a:pt x="126" y="395"/>
                </a:cubicBezTo>
                <a:cubicBezTo>
                  <a:pt x="126" y="393"/>
                  <a:pt x="126" y="391"/>
                  <a:pt x="126" y="388"/>
                </a:cubicBezTo>
                <a:cubicBezTo>
                  <a:pt x="134" y="388"/>
                  <a:pt x="134" y="388"/>
                  <a:pt x="134" y="388"/>
                </a:cubicBezTo>
                <a:cubicBezTo>
                  <a:pt x="134" y="395"/>
                  <a:pt x="134" y="395"/>
                  <a:pt x="134" y="395"/>
                </a:cubicBezTo>
                <a:cubicBezTo>
                  <a:pt x="134" y="425"/>
                  <a:pt x="134" y="455"/>
                  <a:pt x="134" y="485"/>
                </a:cubicBezTo>
                <a:cubicBezTo>
                  <a:pt x="134" y="489"/>
                  <a:pt x="135" y="492"/>
                  <a:pt x="135" y="496"/>
                </a:cubicBezTo>
                <a:cubicBezTo>
                  <a:pt x="138" y="507"/>
                  <a:pt x="146" y="513"/>
                  <a:pt x="158" y="513"/>
                </a:cubicBezTo>
                <a:cubicBezTo>
                  <a:pt x="169" y="513"/>
                  <a:pt x="177" y="506"/>
                  <a:pt x="179" y="495"/>
                </a:cubicBezTo>
                <a:cubicBezTo>
                  <a:pt x="180" y="491"/>
                  <a:pt x="180" y="487"/>
                  <a:pt x="180" y="483"/>
                </a:cubicBezTo>
                <a:cubicBezTo>
                  <a:pt x="180" y="454"/>
                  <a:pt x="180" y="424"/>
                  <a:pt x="180" y="395"/>
                </a:cubicBezTo>
                <a:cubicBezTo>
                  <a:pt x="180" y="389"/>
                  <a:pt x="182" y="387"/>
                  <a:pt x="187" y="388"/>
                </a:cubicBezTo>
                <a:cubicBezTo>
                  <a:pt x="192" y="388"/>
                  <a:pt x="196" y="388"/>
                  <a:pt x="201" y="388"/>
                </a:cubicBezTo>
                <a:cubicBezTo>
                  <a:pt x="220" y="390"/>
                  <a:pt x="227" y="381"/>
                  <a:pt x="223" y="362"/>
                </a:cubicBezTo>
                <a:cubicBezTo>
                  <a:pt x="219" y="343"/>
                  <a:pt x="216" y="323"/>
                  <a:pt x="213" y="304"/>
                </a:cubicBezTo>
                <a:cubicBezTo>
                  <a:pt x="214" y="304"/>
                  <a:pt x="214" y="304"/>
                  <a:pt x="214" y="304"/>
                </a:cubicBezTo>
                <a:cubicBezTo>
                  <a:pt x="216" y="308"/>
                  <a:pt x="218" y="312"/>
                  <a:pt x="221" y="316"/>
                </a:cubicBezTo>
                <a:cubicBezTo>
                  <a:pt x="228" y="327"/>
                  <a:pt x="241" y="329"/>
                  <a:pt x="251" y="320"/>
                </a:cubicBezTo>
                <a:cubicBezTo>
                  <a:pt x="258" y="314"/>
                  <a:pt x="261" y="305"/>
                  <a:pt x="257" y="295"/>
                </a:cubicBezTo>
                <a:close/>
                <a:moveTo>
                  <a:pt x="130" y="129"/>
                </a:moveTo>
                <a:cubicBezTo>
                  <a:pt x="165" y="129"/>
                  <a:pt x="194" y="100"/>
                  <a:pt x="194" y="64"/>
                </a:cubicBezTo>
                <a:cubicBezTo>
                  <a:pt x="194" y="29"/>
                  <a:pt x="166" y="0"/>
                  <a:pt x="130" y="0"/>
                </a:cubicBezTo>
                <a:cubicBezTo>
                  <a:pt x="95" y="0"/>
                  <a:pt x="66" y="29"/>
                  <a:pt x="66" y="65"/>
                </a:cubicBezTo>
                <a:cubicBezTo>
                  <a:pt x="66" y="100"/>
                  <a:pt x="95" y="128"/>
                  <a:pt x="130" y="129"/>
                </a:cubicBezTo>
                <a:close/>
              </a:path>
            </a:pathLst>
          </a:custGeom>
          <a:solidFill>
            <a:schemeClr val="tx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0">
            <a:extLst>
              <a:ext uri="{FF2B5EF4-FFF2-40B4-BE49-F238E27FC236}">
                <a16:creationId xmlns:a16="http://schemas.microsoft.com/office/drawing/2014/main" id="{EC2CD2B1-3D8A-987F-669B-BE557DAE23B7}"/>
              </a:ext>
            </a:extLst>
          </p:cNvPr>
          <p:cNvSpPr>
            <a:spLocks noEditPoints="1"/>
          </p:cNvSpPr>
          <p:nvPr/>
        </p:nvSpPr>
        <p:spPr bwMode="auto">
          <a:xfrm>
            <a:off x="3444121" y="2362201"/>
            <a:ext cx="746125" cy="1470025"/>
          </a:xfrm>
          <a:custGeom>
            <a:avLst/>
            <a:gdLst>
              <a:gd name="T0" fmla="*/ 252 w 256"/>
              <a:gd name="T1" fmla="*/ 289 h 504"/>
              <a:gd name="T2" fmla="*/ 196 w 256"/>
              <a:gd name="T3" fmla="*/ 154 h 504"/>
              <a:gd name="T4" fmla="*/ 177 w 256"/>
              <a:gd name="T5" fmla="*/ 141 h 504"/>
              <a:gd name="T6" fmla="*/ 87 w 256"/>
              <a:gd name="T7" fmla="*/ 141 h 504"/>
              <a:gd name="T8" fmla="*/ 60 w 256"/>
              <a:gd name="T9" fmla="*/ 159 h 504"/>
              <a:gd name="T10" fmla="*/ 47 w 256"/>
              <a:gd name="T11" fmla="*/ 191 h 504"/>
              <a:gd name="T12" fmla="*/ 5 w 256"/>
              <a:gd name="T13" fmla="*/ 288 h 504"/>
              <a:gd name="T14" fmla="*/ 16 w 256"/>
              <a:gd name="T15" fmla="*/ 317 h 504"/>
              <a:gd name="T16" fmla="*/ 45 w 256"/>
              <a:gd name="T17" fmla="*/ 306 h 504"/>
              <a:gd name="T18" fmla="*/ 49 w 256"/>
              <a:gd name="T19" fmla="*/ 298 h 504"/>
              <a:gd name="T20" fmla="*/ 41 w 256"/>
              <a:gd name="T21" fmla="*/ 345 h 504"/>
              <a:gd name="T22" fmla="*/ 38 w 256"/>
              <a:gd name="T23" fmla="*/ 363 h 504"/>
              <a:gd name="T24" fmla="*/ 52 w 256"/>
              <a:gd name="T25" fmla="*/ 380 h 504"/>
              <a:gd name="T26" fmla="*/ 79 w 256"/>
              <a:gd name="T27" fmla="*/ 380 h 504"/>
              <a:gd name="T28" fmla="*/ 79 w 256"/>
              <a:gd name="T29" fmla="*/ 388 h 504"/>
              <a:gd name="T30" fmla="*/ 79 w 256"/>
              <a:gd name="T31" fmla="*/ 475 h 504"/>
              <a:gd name="T32" fmla="*/ 79 w 256"/>
              <a:gd name="T33" fmla="*/ 485 h 504"/>
              <a:gd name="T34" fmla="*/ 101 w 256"/>
              <a:gd name="T35" fmla="*/ 504 h 504"/>
              <a:gd name="T36" fmla="*/ 123 w 256"/>
              <a:gd name="T37" fmla="*/ 486 h 504"/>
              <a:gd name="T38" fmla="*/ 124 w 256"/>
              <a:gd name="T39" fmla="*/ 476 h 504"/>
              <a:gd name="T40" fmla="*/ 124 w 256"/>
              <a:gd name="T41" fmla="*/ 387 h 504"/>
              <a:gd name="T42" fmla="*/ 124 w 256"/>
              <a:gd name="T43" fmla="*/ 381 h 504"/>
              <a:gd name="T44" fmla="*/ 132 w 256"/>
              <a:gd name="T45" fmla="*/ 381 h 504"/>
              <a:gd name="T46" fmla="*/ 132 w 256"/>
              <a:gd name="T47" fmla="*/ 388 h 504"/>
              <a:gd name="T48" fmla="*/ 132 w 256"/>
              <a:gd name="T49" fmla="*/ 476 h 504"/>
              <a:gd name="T50" fmla="*/ 133 w 256"/>
              <a:gd name="T51" fmla="*/ 487 h 504"/>
              <a:gd name="T52" fmla="*/ 155 w 256"/>
              <a:gd name="T53" fmla="*/ 504 h 504"/>
              <a:gd name="T54" fmla="*/ 176 w 256"/>
              <a:gd name="T55" fmla="*/ 485 h 504"/>
              <a:gd name="T56" fmla="*/ 177 w 256"/>
              <a:gd name="T57" fmla="*/ 474 h 504"/>
              <a:gd name="T58" fmla="*/ 177 w 256"/>
              <a:gd name="T59" fmla="*/ 388 h 504"/>
              <a:gd name="T60" fmla="*/ 184 w 256"/>
              <a:gd name="T61" fmla="*/ 380 h 504"/>
              <a:gd name="T62" fmla="*/ 197 w 256"/>
              <a:gd name="T63" fmla="*/ 381 h 504"/>
              <a:gd name="T64" fmla="*/ 219 w 256"/>
              <a:gd name="T65" fmla="*/ 355 h 504"/>
              <a:gd name="T66" fmla="*/ 210 w 256"/>
              <a:gd name="T67" fmla="*/ 298 h 504"/>
              <a:gd name="T68" fmla="*/ 211 w 256"/>
              <a:gd name="T69" fmla="*/ 298 h 504"/>
              <a:gd name="T70" fmla="*/ 217 w 256"/>
              <a:gd name="T71" fmla="*/ 310 h 504"/>
              <a:gd name="T72" fmla="*/ 246 w 256"/>
              <a:gd name="T73" fmla="*/ 314 h 504"/>
              <a:gd name="T74" fmla="*/ 252 w 256"/>
              <a:gd name="T75" fmla="*/ 289 h 504"/>
              <a:gd name="T76" fmla="*/ 128 w 256"/>
              <a:gd name="T77" fmla="*/ 126 h 504"/>
              <a:gd name="T78" fmla="*/ 191 w 256"/>
              <a:gd name="T79" fmla="*/ 63 h 504"/>
              <a:gd name="T80" fmla="*/ 128 w 256"/>
              <a:gd name="T81" fmla="*/ 0 h 504"/>
              <a:gd name="T82" fmla="*/ 65 w 256"/>
              <a:gd name="T83" fmla="*/ 63 h 504"/>
              <a:gd name="T84" fmla="*/ 128 w 256"/>
              <a:gd name="T85" fmla="*/ 12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504">
                <a:moveTo>
                  <a:pt x="252" y="289"/>
                </a:moveTo>
                <a:cubicBezTo>
                  <a:pt x="234" y="244"/>
                  <a:pt x="215" y="199"/>
                  <a:pt x="196" y="154"/>
                </a:cubicBezTo>
                <a:cubicBezTo>
                  <a:pt x="193" y="145"/>
                  <a:pt x="186" y="141"/>
                  <a:pt x="177" y="141"/>
                </a:cubicBezTo>
                <a:cubicBezTo>
                  <a:pt x="147" y="142"/>
                  <a:pt x="117" y="142"/>
                  <a:pt x="87" y="141"/>
                </a:cubicBezTo>
                <a:cubicBezTo>
                  <a:pt x="74" y="141"/>
                  <a:pt x="65" y="148"/>
                  <a:pt x="60" y="159"/>
                </a:cubicBezTo>
                <a:cubicBezTo>
                  <a:pt x="56" y="170"/>
                  <a:pt x="51" y="181"/>
                  <a:pt x="47" y="191"/>
                </a:cubicBezTo>
                <a:cubicBezTo>
                  <a:pt x="33" y="223"/>
                  <a:pt x="19" y="256"/>
                  <a:pt x="5" y="288"/>
                </a:cubicBezTo>
                <a:cubicBezTo>
                  <a:pt x="0" y="300"/>
                  <a:pt x="5" y="312"/>
                  <a:pt x="16" y="317"/>
                </a:cubicBezTo>
                <a:cubicBezTo>
                  <a:pt x="26" y="322"/>
                  <a:pt x="38" y="317"/>
                  <a:pt x="45" y="306"/>
                </a:cubicBezTo>
                <a:cubicBezTo>
                  <a:pt x="46" y="304"/>
                  <a:pt x="47" y="301"/>
                  <a:pt x="49" y="298"/>
                </a:cubicBezTo>
                <a:cubicBezTo>
                  <a:pt x="47" y="314"/>
                  <a:pt x="44" y="330"/>
                  <a:pt x="41" y="345"/>
                </a:cubicBezTo>
                <a:cubicBezTo>
                  <a:pt x="40" y="351"/>
                  <a:pt x="39" y="357"/>
                  <a:pt x="38" y="363"/>
                </a:cubicBezTo>
                <a:cubicBezTo>
                  <a:pt x="37" y="373"/>
                  <a:pt x="43" y="380"/>
                  <a:pt x="52" y="380"/>
                </a:cubicBezTo>
                <a:cubicBezTo>
                  <a:pt x="61" y="381"/>
                  <a:pt x="70" y="380"/>
                  <a:pt x="79" y="380"/>
                </a:cubicBezTo>
                <a:cubicBezTo>
                  <a:pt x="79" y="388"/>
                  <a:pt x="79" y="388"/>
                  <a:pt x="79" y="388"/>
                </a:cubicBezTo>
                <a:cubicBezTo>
                  <a:pt x="79" y="417"/>
                  <a:pt x="79" y="446"/>
                  <a:pt x="79" y="475"/>
                </a:cubicBezTo>
                <a:cubicBezTo>
                  <a:pt x="79" y="478"/>
                  <a:pt x="79" y="481"/>
                  <a:pt x="79" y="485"/>
                </a:cubicBezTo>
                <a:cubicBezTo>
                  <a:pt x="81" y="496"/>
                  <a:pt x="90" y="503"/>
                  <a:pt x="101" y="504"/>
                </a:cubicBezTo>
                <a:cubicBezTo>
                  <a:pt x="112" y="504"/>
                  <a:pt x="121" y="497"/>
                  <a:pt x="123" y="486"/>
                </a:cubicBezTo>
                <a:cubicBezTo>
                  <a:pt x="123" y="482"/>
                  <a:pt x="124" y="479"/>
                  <a:pt x="124" y="476"/>
                </a:cubicBezTo>
                <a:cubicBezTo>
                  <a:pt x="124" y="446"/>
                  <a:pt x="124" y="417"/>
                  <a:pt x="124" y="387"/>
                </a:cubicBezTo>
                <a:cubicBezTo>
                  <a:pt x="124" y="385"/>
                  <a:pt x="124" y="383"/>
                  <a:pt x="124" y="381"/>
                </a:cubicBezTo>
                <a:cubicBezTo>
                  <a:pt x="132" y="381"/>
                  <a:pt x="132" y="381"/>
                  <a:pt x="132" y="381"/>
                </a:cubicBezTo>
                <a:cubicBezTo>
                  <a:pt x="132" y="388"/>
                  <a:pt x="132" y="388"/>
                  <a:pt x="132" y="388"/>
                </a:cubicBezTo>
                <a:cubicBezTo>
                  <a:pt x="132" y="417"/>
                  <a:pt x="132" y="446"/>
                  <a:pt x="132" y="476"/>
                </a:cubicBezTo>
                <a:cubicBezTo>
                  <a:pt x="132" y="479"/>
                  <a:pt x="132" y="483"/>
                  <a:pt x="133" y="487"/>
                </a:cubicBezTo>
                <a:cubicBezTo>
                  <a:pt x="135" y="497"/>
                  <a:pt x="144" y="504"/>
                  <a:pt x="155" y="504"/>
                </a:cubicBezTo>
                <a:cubicBezTo>
                  <a:pt x="166" y="503"/>
                  <a:pt x="174" y="496"/>
                  <a:pt x="176" y="485"/>
                </a:cubicBezTo>
                <a:cubicBezTo>
                  <a:pt x="177" y="481"/>
                  <a:pt x="177" y="478"/>
                  <a:pt x="177" y="474"/>
                </a:cubicBezTo>
                <a:cubicBezTo>
                  <a:pt x="177" y="445"/>
                  <a:pt x="177" y="416"/>
                  <a:pt x="177" y="388"/>
                </a:cubicBezTo>
                <a:cubicBezTo>
                  <a:pt x="177" y="382"/>
                  <a:pt x="179" y="380"/>
                  <a:pt x="184" y="380"/>
                </a:cubicBezTo>
                <a:cubicBezTo>
                  <a:pt x="188" y="381"/>
                  <a:pt x="193" y="380"/>
                  <a:pt x="197" y="381"/>
                </a:cubicBezTo>
                <a:cubicBezTo>
                  <a:pt x="216" y="382"/>
                  <a:pt x="223" y="374"/>
                  <a:pt x="219" y="355"/>
                </a:cubicBezTo>
                <a:cubicBezTo>
                  <a:pt x="215" y="336"/>
                  <a:pt x="212" y="317"/>
                  <a:pt x="210" y="298"/>
                </a:cubicBezTo>
                <a:cubicBezTo>
                  <a:pt x="210" y="298"/>
                  <a:pt x="210" y="298"/>
                  <a:pt x="211" y="298"/>
                </a:cubicBezTo>
                <a:cubicBezTo>
                  <a:pt x="212" y="301"/>
                  <a:pt x="214" y="305"/>
                  <a:pt x="217" y="310"/>
                </a:cubicBezTo>
                <a:cubicBezTo>
                  <a:pt x="224" y="321"/>
                  <a:pt x="236" y="323"/>
                  <a:pt x="246" y="314"/>
                </a:cubicBezTo>
                <a:cubicBezTo>
                  <a:pt x="253" y="308"/>
                  <a:pt x="256" y="299"/>
                  <a:pt x="252" y="289"/>
                </a:cubicBezTo>
                <a:close/>
                <a:moveTo>
                  <a:pt x="128" y="126"/>
                </a:moveTo>
                <a:cubicBezTo>
                  <a:pt x="162" y="126"/>
                  <a:pt x="191" y="97"/>
                  <a:pt x="191" y="63"/>
                </a:cubicBezTo>
                <a:cubicBezTo>
                  <a:pt x="191" y="28"/>
                  <a:pt x="163" y="0"/>
                  <a:pt x="128" y="0"/>
                </a:cubicBezTo>
                <a:cubicBezTo>
                  <a:pt x="93" y="0"/>
                  <a:pt x="65" y="28"/>
                  <a:pt x="65" y="63"/>
                </a:cubicBezTo>
                <a:cubicBezTo>
                  <a:pt x="65" y="97"/>
                  <a:pt x="93" y="125"/>
                  <a:pt x="128" y="126"/>
                </a:cubicBezTo>
                <a:close/>
              </a:path>
            </a:pathLst>
          </a:custGeom>
          <a:solidFill>
            <a:schemeClr val="tx2">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1">
            <a:extLst>
              <a:ext uri="{FF2B5EF4-FFF2-40B4-BE49-F238E27FC236}">
                <a16:creationId xmlns:a16="http://schemas.microsoft.com/office/drawing/2014/main" id="{80DD1F32-6ABC-FDA8-FE7A-F60EED9C3C61}"/>
              </a:ext>
            </a:extLst>
          </p:cNvPr>
          <p:cNvSpPr>
            <a:spLocks noEditPoints="1"/>
          </p:cNvSpPr>
          <p:nvPr/>
        </p:nvSpPr>
        <p:spPr bwMode="auto">
          <a:xfrm>
            <a:off x="1985208" y="4102101"/>
            <a:ext cx="796925" cy="1674813"/>
          </a:xfrm>
          <a:custGeom>
            <a:avLst/>
            <a:gdLst>
              <a:gd name="T0" fmla="*/ 269 w 273"/>
              <a:gd name="T1" fmla="*/ 327 h 574"/>
              <a:gd name="T2" fmla="*/ 221 w 273"/>
              <a:gd name="T3" fmla="*/ 181 h 574"/>
              <a:gd name="T4" fmla="*/ 192 w 273"/>
              <a:gd name="T5" fmla="*/ 159 h 574"/>
              <a:gd name="T6" fmla="*/ 80 w 273"/>
              <a:gd name="T7" fmla="*/ 159 h 574"/>
              <a:gd name="T8" fmla="*/ 50 w 273"/>
              <a:gd name="T9" fmla="*/ 181 h 574"/>
              <a:gd name="T10" fmla="*/ 18 w 273"/>
              <a:gd name="T11" fmla="*/ 277 h 574"/>
              <a:gd name="T12" fmla="*/ 0 w 273"/>
              <a:gd name="T13" fmla="*/ 332 h 574"/>
              <a:gd name="T14" fmla="*/ 0 w 273"/>
              <a:gd name="T15" fmla="*/ 344 h 574"/>
              <a:gd name="T16" fmla="*/ 1 w 273"/>
              <a:gd name="T17" fmla="*/ 347 h 574"/>
              <a:gd name="T18" fmla="*/ 24 w 273"/>
              <a:gd name="T19" fmla="*/ 362 h 574"/>
              <a:gd name="T20" fmla="*/ 47 w 273"/>
              <a:gd name="T21" fmla="*/ 347 h 574"/>
              <a:gd name="T22" fmla="*/ 51 w 273"/>
              <a:gd name="T23" fmla="*/ 337 h 574"/>
              <a:gd name="T24" fmla="*/ 60 w 273"/>
              <a:gd name="T25" fmla="*/ 312 h 574"/>
              <a:gd name="T26" fmla="*/ 62 w 273"/>
              <a:gd name="T27" fmla="*/ 312 h 574"/>
              <a:gd name="T28" fmla="*/ 62 w 273"/>
              <a:gd name="T29" fmla="*/ 328 h 574"/>
              <a:gd name="T30" fmla="*/ 62 w 273"/>
              <a:gd name="T31" fmla="*/ 528 h 574"/>
              <a:gd name="T32" fmla="*/ 63 w 273"/>
              <a:gd name="T33" fmla="*/ 539 h 574"/>
              <a:gd name="T34" fmla="*/ 103 w 273"/>
              <a:gd name="T35" fmla="*/ 567 h 574"/>
              <a:gd name="T36" fmla="*/ 128 w 273"/>
              <a:gd name="T37" fmla="*/ 532 h 574"/>
              <a:gd name="T38" fmla="*/ 128 w 273"/>
              <a:gd name="T39" fmla="*/ 408 h 574"/>
              <a:gd name="T40" fmla="*/ 141 w 273"/>
              <a:gd name="T41" fmla="*/ 395 h 574"/>
              <a:gd name="T42" fmla="*/ 143 w 273"/>
              <a:gd name="T43" fmla="*/ 396 h 574"/>
              <a:gd name="T44" fmla="*/ 143 w 273"/>
              <a:gd name="T45" fmla="*/ 403 h 574"/>
              <a:gd name="T46" fmla="*/ 143 w 273"/>
              <a:gd name="T47" fmla="*/ 530 h 574"/>
              <a:gd name="T48" fmla="*/ 144 w 273"/>
              <a:gd name="T49" fmla="*/ 543 h 574"/>
              <a:gd name="T50" fmla="*/ 189 w 273"/>
              <a:gd name="T51" fmla="*/ 566 h 574"/>
              <a:gd name="T52" fmla="*/ 210 w 273"/>
              <a:gd name="T53" fmla="*/ 532 h 574"/>
              <a:gd name="T54" fmla="*/ 210 w 273"/>
              <a:gd name="T55" fmla="*/ 324 h 574"/>
              <a:gd name="T56" fmla="*/ 210 w 273"/>
              <a:gd name="T57" fmla="*/ 313 h 574"/>
              <a:gd name="T58" fmla="*/ 211 w 273"/>
              <a:gd name="T59" fmla="*/ 313 h 574"/>
              <a:gd name="T60" fmla="*/ 214 w 273"/>
              <a:gd name="T61" fmla="*/ 319 h 574"/>
              <a:gd name="T62" fmla="*/ 225 w 273"/>
              <a:gd name="T63" fmla="*/ 349 h 574"/>
              <a:gd name="T64" fmla="*/ 248 w 273"/>
              <a:gd name="T65" fmla="*/ 363 h 574"/>
              <a:gd name="T66" fmla="*/ 269 w 273"/>
              <a:gd name="T67" fmla="*/ 347 h 574"/>
              <a:gd name="T68" fmla="*/ 269 w 273"/>
              <a:gd name="T69" fmla="*/ 327 h 574"/>
              <a:gd name="T70" fmla="*/ 135 w 273"/>
              <a:gd name="T71" fmla="*/ 142 h 574"/>
              <a:gd name="T72" fmla="*/ 208 w 273"/>
              <a:gd name="T73" fmla="*/ 72 h 574"/>
              <a:gd name="T74" fmla="*/ 138 w 273"/>
              <a:gd name="T75" fmla="*/ 0 h 574"/>
              <a:gd name="T76" fmla="*/ 65 w 273"/>
              <a:gd name="T77" fmla="*/ 69 h 574"/>
              <a:gd name="T78" fmla="*/ 135 w 273"/>
              <a:gd name="T79" fmla="*/ 142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3" h="574">
                <a:moveTo>
                  <a:pt x="269" y="327"/>
                </a:moveTo>
                <a:cubicBezTo>
                  <a:pt x="253" y="278"/>
                  <a:pt x="237" y="229"/>
                  <a:pt x="221" y="181"/>
                </a:cubicBezTo>
                <a:cubicBezTo>
                  <a:pt x="216" y="166"/>
                  <a:pt x="207" y="159"/>
                  <a:pt x="192" y="159"/>
                </a:cubicBezTo>
                <a:cubicBezTo>
                  <a:pt x="155" y="159"/>
                  <a:pt x="117" y="159"/>
                  <a:pt x="80" y="159"/>
                </a:cubicBezTo>
                <a:cubicBezTo>
                  <a:pt x="63" y="159"/>
                  <a:pt x="56" y="165"/>
                  <a:pt x="50" y="181"/>
                </a:cubicBezTo>
                <a:cubicBezTo>
                  <a:pt x="40" y="213"/>
                  <a:pt x="29" y="245"/>
                  <a:pt x="18" y="277"/>
                </a:cubicBezTo>
                <a:cubicBezTo>
                  <a:pt x="12" y="295"/>
                  <a:pt x="6" y="314"/>
                  <a:pt x="0" y="332"/>
                </a:cubicBezTo>
                <a:cubicBezTo>
                  <a:pt x="0" y="344"/>
                  <a:pt x="0" y="344"/>
                  <a:pt x="0" y="344"/>
                </a:cubicBezTo>
                <a:cubicBezTo>
                  <a:pt x="0" y="345"/>
                  <a:pt x="1" y="346"/>
                  <a:pt x="1" y="347"/>
                </a:cubicBezTo>
                <a:cubicBezTo>
                  <a:pt x="6" y="357"/>
                  <a:pt x="13" y="362"/>
                  <a:pt x="24" y="362"/>
                </a:cubicBezTo>
                <a:cubicBezTo>
                  <a:pt x="35" y="363"/>
                  <a:pt x="43" y="357"/>
                  <a:pt x="47" y="347"/>
                </a:cubicBezTo>
                <a:cubicBezTo>
                  <a:pt x="49" y="344"/>
                  <a:pt x="50" y="340"/>
                  <a:pt x="51" y="337"/>
                </a:cubicBezTo>
                <a:cubicBezTo>
                  <a:pt x="54" y="329"/>
                  <a:pt x="57" y="321"/>
                  <a:pt x="60" y="312"/>
                </a:cubicBezTo>
                <a:cubicBezTo>
                  <a:pt x="61" y="312"/>
                  <a:pt x="62" y="312"/>
                  <a:pt x="62" y="312"/>
                </a:cubicBezTo>
                <a:cubicBezTo>
                  <a:pt x="62" y="328"/>
                  <a:pt x="62" y="328"/>
                  <a:pt x="62" y="328"/>
                </a:cubicBezTo>
                <a:cubicBezTo>
                  <a:pt x="62" y="395"/>
                  <a:pt x="62" y="461"/>
                  <a:pt x="62" y="528"/>
                </a:cubicBezTo>
                <a:cubicBezTo>
                  <a:pt x="62" y="532"/>
                  <a:pt x="62" y="536"/>
                  <a:pt x="63" y="539"/>
                </a:cubicBezTo>
                <a:cubicBezTo>
                  <a:pt x="65" y="559"/>
                  <a:pt x="84" y="572"/>
                  <a:pt x="103" y="567"/>
                </a:cubicBezTo>
                <a:cubicBezTo>
                  <a:pt x="119" y="563"/>
                  <a:pt x="128" y="550"/>
                  <a:pt x="128" y="532"/>
                </a:cubicBezTo>
                <a:cubicBezTo>
                  <a:pt x="128" y="491"/>
                  <a:pt x="128" y="449"/>
                  <a:pt x="128" y="408"/>
                </a:cubicBezTo>
                <a:cubicBezTo>
                  <a:pt x="128" y="394"/>
                  <a:pt x="128" y="394"/>
                  <a:pt x="141" y="395"/>
                </a:cubicBezTo>
                <a:cubicBezTo>
                  <a:pt x="142" y="395"/>
                  <a:pt x="142" y="396"/>
                  <a:pt x="143" y="396"/>
                </a:cubicBezTo>
                <a:cubicBezTo>
                  <a:pt x="143" y="403"/>
                  <a:pt x="143" y="403"/>
                  <a:pt x="143" y="403"/>
                </a:cubicBezTo>
                <a:cubicBezTo>
                  <a:pt x="143" y="445"/>
                  <a:pt x="143" y="487"/>
                  <a:pt x="143" y="530"/>
                </a:cubicBezTo>
                <a:cubicBezTo>
                  <a:pt x="143" y="535"/>
                  <a:pt x="144" y="539"/>
                  <a:pt x="144" y="543"/>
                </a:cubicBezTo>
                <a:cubicBezTo>
                  <a:pt x="149" y="563"/>
                  <a:pt x="171" y="574"/>
                  <a:pt x="189" y="566"/>
                </a:cubicBezTo>
                <a:cubicBezTo>
                  <a:pt x="204" y="559"/>
                  <a:pt x="210" y="547"/>
                  <a:pt x="210" y="532"/>
                </a:cubicBezTo>
                <a:cubicBezTo>
                  <a:pt x="210" y="463"/>
                  <a:pt x="210" y="393"/>
                  <a:pt x="210" y="324"/>
                </a:cubicBezTo>
                <a:cubicBezTo>
                  <a:pt x="210" y="321"/>
                  <a:pt x="210" y="317"/>
                  <a:pt x="210" y="313"/>
                </a:cubicBezTo>
                <a:cubicBezTo>
                  <a:pt x="210" y="313"/>
                  <a:pt x="211" y="313"/>
                  <a:pt x="211" y="313"/>
                </a:cubicBezTo>
                <a:cubicBezTo>
                  <a:pt x="212" y="315"/>
                  <a:pt x="213" y="317"/>
                  <a:pt x="214" y="319"/>
                </a:cubicBezTo>
                <a:cubicBezTo>
                  <a:pt x="217" y="329"/>
                  <a:pt x="221" y="339"/>
                  <a:pt x="225" y="349"/>
                </a:cubicBezTo>
                <a:cubicBezTo>
                  <a:pt x="230" y="358"/>
                  <a:pt x="237" y="363"/>
                  <a:pt x="248" y="363"/>
                </a:cubicBezTo>
                <a:cubicBezTo>
                  <a:pt x="258" y="362"/>
                  <a:pt x="266" y="357"/>
                  <a:pt x="269" y="347"/>
                </a:cubicBezTo>
                <a:cubicBezTo>
                  <a:pt x="273" y="340"/>
                  <a:pt x="272" y="334"/>
                  <a:pt x="269" y="327"/>
                </a:cubicBezTo>
                <a:close/>
                <a:moveTo>
                  <a:pt x="135" y="142"/>
                </a:moveTo>
                <a:cubicBezTo>
                  <a:pt x="175" y="142"/>
                  <a:pt x="207" y="111"/>
                  <a:pt x="208" y="72"/>
                </a:cubicBezTo>
                <a:cubicBezTo>
                  <a:pt x="208" y="34"/>
                  <a:pt x="177" y="2"/>
                  <a:pt x="138" y="0"/>
                </a:cubicBezTo>
                <a:cubicBezTo>
                  <a:pt x="99" y="0"/>
                  <a:pt x="66" y="31"/>
                  <a:pt x="65" y="69"/>
                </a:cubicBezTo>
                <a:cubicBezTo>
                  <a:pt x="64" y="109"/>
                  <a:pt x="96" y="141"/>
                  <a:pt x="135" y="142"/>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2">
            <a:extLst>
              <a:ext uri="{FF2B5EF4-FFF2-40B4-BE49-F238E27FC236}">
                <a16:creationId xmlns:a16="http://schemas.microsoft.com/office/drawing/2014/main" id="{46C80A2C-A717-489E-796C-CDF09EACF56D}"/>
              </a:ext>
            </a:extLst>
          </p:cNvPr>
          <p:cNvSpPr>
            <a:spLocks noEditPoints="1"/>
          </p:cNvSpPr>
          <p:nvPr/>
        </p:nvSpPr>
        <p:spPr bwMode="auto">
          <a:xfrm>
            <a:off x="1877258" y="1938338"/>
            <a:ext cx="595313" cy="1252538"/>
          </a:xfrm>
          <a:custGeom>
            <a:avLst/>
            <a:gdLst>
              <a:gd name="T0" fmla="*/ 201 w 204"/>
              <a:gd name="T1" fmla="*/ 244 h 429"/>
              <a:gd name="T2" fmla="*/ 165 w 204"/>
              <a:gd name="T3" fmla="*/ 135 h 429"/>
              <a:gd name="T4" fmla="*/ 143 w 204"/>
              <a:gd name="T5" fmla="*/ 119 h 429"/>
              <a:gd name="T6" fmla="*/ 60 w 204"/>
              <a:gd name="T7" fmla="*/ 119 h 429"/>
              <a:gd name="T8" fmla="*/ 38 w 204"/>
              <a:gd name="T9" fmla="*/ 135 h 429"/>
              <a:gd name="T10" fmla="*/ 14 w 204"/>
              <a:gd name="T11" fmla="*/ 207 h 429"/>
              <a:gd name="T12" fmla="*/ 0 w 204"/>
              <a:gd name="T13" fmla="*/ 248 h 429"/>
              <a:gd name="T14" fmla="*/ 0 w 204"/>
              <a:gd name="T15" fmla="*/ 257 h 429"/>
              <a:gd name="T16" fmla="*/ 1 w 204"/>
              <a:gd name="T17" fmla="*/ 259 h 429"/>
              <a:gd name="T18" fmla="*/ 18 w 204"/>
              <a:gd name="T19" fmla="*/ 271 h 429"/>
              <a:gd name="T20" fmla="*/ 36 w 204"/>
              <a:gd name="T21" fmla="*/ 259 h 429"/>
              <a:gd name="T22" fmla="*/ 38 w 204"/>
              <a:gd name="T23" fmla="*/ 252 h 429"/>
              <a:gd name="T24" fmla="*/ 45 w 204"/>
              <a:gd name="T25" fmla="*/ 234 h 429"/>
              <a:gd name="T26" fmla="*/ 47 w 204"/>
              <a:gd name="T27" fmla="*/ 234 h 429"/>
              <a:gd name="T28" fmla="*/ 47 w 204"/>
              <a:gd name="T29" fmla="*/ 245 h 429"/>
              <a:gd name="T30" fmla="*/ 47 w 204"/>
              <a:gd name="T31" fmla="*/ 395 h 429"/>
              <a:gd name="T32" fmla="*/ 47 w 204"/>
              <a:gd name="T33" fmla="*/ 403 h 429"/>
              <a:gd name="T34" fmla="*/ 77 w 204"/>
              <a:gd name="T35" fmla="*/ 424 h 429"/>
              <a:gd name="T36" fmla="*/ 96 w 204"/>
              <a:gd name="T37" fmla="*/ 398 h 429"/>
              <a:gd name="T38" fmla="*/ 96 w 204"/>
              <a:gd name="T39" fmla="*/ 305 h 429"/>
              <a:gd name="T40" fmla="*/ 106 w 204"/>
              <a:gd name="T41" fmla="*/ 295 h 429"/>
              <a:gd name="T42" fmla="*/ 107 w 204"/>
              <a:gd name="T43" fmla="*/ 296 h 429"/>
              <a:gd name="T44" fmla="*/ 107 w 204"/>
              <a:gd name="T45" fmla="*/ 301 h 429"/>
              <a:gd name="T46" fmla="*/ 107 w 204"/>
              <a:gd name="T47" fmla="*/ 396 h 429"/>
              <a:gd name="T48" fmla="*/ 108 w 204"/>
              <a:gd name="T49" fmla="*/ 406 h 429"/>
              <a:gd name="T50" fmla="*/ 141 w 204"/>
              <a:gd name="T51" fmla="*/ 423 h 429"/>
              <a:gd name="T52" fmla="*/ 157 w 204"/>
              <a:gd name="T53" fmla="*/ 398 h 429"/>
              <a:gd name="T54" fmla="*/ 157 w 204"/>
              <a:gd name="T55" fmla="*/ 243 h 429"/>
              <a:gd name="T56" fmla="*/ 157 w 204"/>
              <a:gd name="T57" fmla="*/ 234 h 429"/>
              <a:gd name="T58" fmla="*/ 158 w 204"/>
              <a:gd name="T59" fmla="*/ 234 h 429"/>
              <a:gd name="T60" fmla="*/ 160 w 204"/>
              <a:gd name="T61" fmla="*/ 239 h 429"/>
              <a:gd name="T62" fmla="*/ 168 w 204"/>
              <a:gd name="T63" fmla="*/ 261 h 429"/>
              <a:gd name="T64" fmla="*/ 185 w 204"/>
              <a:gd name="T65" fmla="*/ 271 h 429"/>
              <a:gd name="T66" fmla="*/ 201 w 204"/>
              <a:gd name="T67" fmla="*/ 260 h 429"/>
              <a:gd name="T68" fmla="*/ 201 w 204"/>
              <a:gd name="T69" fmla="*/ 244 h 429"/>
              <a:gd name="T70" fmla="*/ 101 w 204"/>
              <a:gd name="T71" fmla="*/ 106 h 429"/>
              <a:gd name="T72" fmla="*/ 155 w 204"/>
              <a:gd name="T73" fmla="*/ 54 h 429"/>
              <a:gd name="T74" fmla="*/ 103 w 204"/>
              <a:gd name="T75" fmla="*/ 1 h 429"/>
              <a:gd name="T76" fmla="*/ 49 w 204"/>
              <a:gd name="T77" fmla="*/ 52 h 429"/>
              <a:gd name="T78" fmla="*/ 101 w 204"/>
              <a:gd name="T79" fmla="*/ 10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4" h="429">
                <a:moveTo>
                  <a:pt x="201" y="244"/>
                </a:moveTo>
                <a:cubicBezTo>
                  <a:pt x="189" y="208"/>
                  <a:pt x="177" y="172"/>
                  <a:pt x="165" y="135"/>
                </a:cubicBezTo>
                <a:cubicBezTo>
                  <a:pt x="162" y="124"/>
                  <a:pt x="155" y="119"/>
                  <a:pt x="143" y="119"/>
                </a:cubicBezTo>
                <a:cubicBezTo>
                  <a:pt x="116" y="119"/>
                  <a:pt x="87" y="119"/>
                  <a:pt x="60" y="119"/>
                </a:cubicBezTo>
                <a:cubicBezTo>
                  <a:pt x="47" y="119"/>
                  <a:pt x="42" y="124"/>
                  <a:pt x="38" y="135"/>
                </a:cubicBezTo>
                <a:cubicBezTo>
                  <a:pt x="30" y="159"/>
                  <a:pt x="22" y="183"/>
                  <a:pt x="14" y="207"/>
                </a:cubicBezTo>
                <a:cubicBezTo>
                  <a:pt x="9" y="221"/>
                  <a:pt x="5" y="235"/>
                  <a:pt x="0" y="248"/>
                </a:cubicBezTo>
                <a:cubicBezTo>
                  <a:pt x="0" y="257"/>
                  <a:pt x="0" y="257"/>
                  <a:pt x="0" y="257"/>
                </a:cubicBezTo>
                <a:cubicBezTo>
                  <a:pt x="0" y="258"/>
                  <a:pt x="1" y="259"/>
                  <a:pt x="1" y="259"/>
                </a:cubicBezTo>
                <a:cubicBezTo>
                  <a:pt x="4" y="267"/>
                  <a:pt x="10" y="271"/>
                  <a:pt x="18" y="271"/>
                </a:cubicBezTo>
                <a:cubicBezTo>
                  <a:pt x="27" y="271"/>
                  <a:pt x="32" y="267"/>
                  <a:pt x="36" y="259"/>
                </a:cubicBezTo>
                <a:cubicBezTo>
                  <a:pt x="37" y="257"/>
                  <a:pt x="38" y="254"/>
                  <a:pt x="38" y="252"/>
                </a:cubicBezTo>
                <a:cubicBezTo>
                  <a:pt x="41" y="246"/>
                  <a:pt x="43" y="240"/>
                  <a:pt x="45" y="234"/>
                </a:cubicBezTo>
                <a:cubicBezTo>
                  <a:pt x="46" y="234"/>
                  <a:pt x="46" y="234"/>
                  <a:pt x="47" y="234"/>
                </a:cubicBezTo>
                <a:cubicBezTo>
                  <a:pt x="47" y="245"/>
                  <a:pt x="47" y="245"/>
                  <a:pt x="47" y="245"/>
                </a:cubicBezTo>
                <a:cubicBezTo>
                  <a:pt x="47" y="295"/>
                  <a:pt x="47" y="345"/>
                  <a:pt x="47" y="395"/>
                </a:cubicBezTo>
                <a:cubicBezTo>
                  <a:pt x="47" y="398"/>
                  <a:pt x="47" y="400"/>
                  <a:pt x="47" y="403"/>
                </a:cubicBezTo>
                <a:cubicBezTo>
                  <a:pt x="49" y="418"/>
                  <a:pt x="63" y="428"/>
                  <a:pt x="77" y="424"/>
                </a:cubicBezTo>
                <a:cubicBezTo>
                  <a:pt x="89" y="421"/>
                  <a:pt x="96" y="411"/>
                  <a:pt x="96" y="398"/>
                </a:cubicBezTo>
                <a:cubicBezTo>
                  <a:pt x="96" y="367"/>
                  <a:pt x="96" y="336"/>
                  <a:pt x="96" y="305"/>
                </a:cubicBezTo>
                <a:cubicBezTo>
                  <a:pt x="96" y="295"/>
                  <a:pt x="96" y="295"/>
                  <a:pt x="106" y="295"/>
                </a:cubicBezTo>
                <a:cubicBezTo>
                  <a:pt x="106" y="295"/>
                  <a:pt x="106" y="296"/>
                  <a:pt x="107" y="296"/>
                </a:cubicBezTo>
                <a:cubicBezTo>
                  <a:pt x="107" y="301"/>
                  <a:pt x="107" y="301"/>
                  <a:pt x="107" y="301"/>
                </a:cubicBezTo>
                <a:cubicBezTo>
                  <a:pt x="107" y="333"/>
                  <a:pt x="107" y="364"/>
                  <a:pt x="107" y="396"/>
                </a:cubicBezTo>
                <a:cubicBezTo>
                  <a:pt x="107" y="400"/>
                  <a:pt x="107" y="403"/>
                  <a:pt x="108" y="406"/>
                </a:cubicBezTo>
                <a:cubicBezTo>
                  <a:pt x="112" y="421"/>
                  <a:pt x="128" y="429"/>
                  <a:pt x="141" y="423"/>
                </a:cubicBezTo>
                <a:cubicBezTo>
                  <a:pt x="152" y="418"/>
                  <a:pt x="157" y="409"/>
                  <a:pt x="157" y="398"/>
                </a:cubicBezTo>
                <a:cubicBezTo>
                  <a:pt x="157" y="346"/>
                  <a:pt x="157" y="294"/>
                  <a:pt x="157" y="243"/>
                </a:cubicBezTo>
                <a:cubicBezTo>
                  <a:pt x="157" y="240"/>
                  <a:pt x="157" y="237"/>
                  <a:pt x="157" y="234"/>
                </a:cubicBezTo>
                <a:cubicBezTo>
                  <a:pt x="157" y="234"/>
                  <a:pt x="158" y="234"/>
                  <a:pt x="158" y="234"/>
                </a:cubicBezTo>
                <a:cubicBezTo>
                  <a:pt x="159" y="236"/>
                  <a:pt x="159" y="237"/>
                  <a:pt x="160" y="239"/>
                </a:cubicBezTo>
                <a:cubicBezTo>
                  <a:pt x="163" y="246"/>
                  <a:pt x="165" y="254"/>
                  <a:pt x="168" y="261"/>
                </a:cubicBezTo>
                <a:cubicBezTo>
                  <a:pt x="172" y="268"/>
                  <a:pt x="177" y="271"/>
                  <a:pt x="185" y="271"/>
                </a:cubicBezTo>
                <a:cubicBezTo>
                  <a:pt x="193" y="271"/>
                  <a:pt x="199" y="267"/>
                  <a:pt x="201" y="260"/>
                </a:cubicBezTo>
                <a:cubicBezTo>
                  <a:pt x="204" y="254"/>
                  <a:pt x="203" y="250"/>
                  <a:pt x="201" y="244"/>
                </a:cubicBezTo>
                <a:close/>
                <a:moveTo>
                  <a:pt x="101" y="106"/>
                </a:moveTo>
                <a:cubicBezTo>
                  <a:pt x="131" y="107"/>
                  <a:pt x="155" y="83"/>
                  <a:pt x="155" y="54"/>
                </a:cubicBezTo>
                <a:cubicBezTo>
                  <a:pt x="156" y="26"/>
                  <a:pt x="132" y="1"/>
                  <a:pt x="103" y="1"/>
                </a:cubicBezTo>
                <a:cubicBezTo>
                  <a:pt x="74" y="0"/>
                  <a:pt x="49" y="23"/>
                  <a:pt x="49" y="52"/>
                </a:cubicBezTo>
                <a:cubicBezTo>
                  <a:pt x="48" y="82"/>
                  <a:pt x="72" y="106"/>
                  <a:pt x="101" y="106"/>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23">
            <a:extLst>
              <a:ext uri="{FF2B5EF4-FFF2-40B4-BE49-F238E27FC236}">
                <a16:creationId xmlns:a16="http://schemas.microsoft.com/office/drawing/2014/main" id="{FC093AF3-6A67-369A-8219-4BA17554950E}"/>
              </a:ext>
            </a:extLst>
          </p:cNvPr>
          <p:cNvSpPr>
            <a:spLocks noEditPoints="1"/>
          </p:cNvSpPr>
          <p:nvPr/>
        </p:nvSpPr>
        <p:spPr bwMode="auto">
          <a:xfrm>
            <a:off x="4927003" y="1575594"/>
            <a:ext cx="588963" cy="1235075"/>
          </a:xfrm>
          <a:custGeom>
            <a:avLst/>
            <a:gdLst>
              <a:gd name="T0" fmla="*/ 199 w 202"/>
              <a:gd name="T1" fmla="*/ 240 h 423"/>
              <a:gd name="T2" fmla="*/ 164 w 202"/>
              <a:gd name="T3" fmla="*/ 133 h 423"/>
              <a:gd name="T4" fmla="*/ 142 w 202"/>
              <a:gd name="T5" fmla="*/ 117 h 423"/>
              <a:gd name="T6" fmla="*/ 59 w 202"/>
              <a:gd name="T7" fmla="*/ 117 h 423"/>
              <a:gd name="T8" fmla="*/ 37 w 202"/>
              <a:gd name="T9" fmla="*/ 133 h 423"/>
              <a:gd name="T10" fmla="*/ 14 w 202"/>
              <a:gd name="T11" fmla="*/ 204 h 423"/>
              <a:gd name="T12" fmla="*/ 0 w 202"/>
              <a:gd name="T13" fmla="*/ 244 h 423"/>
              <a:gd name="T14" fmla="*/ 0 w 202"/>
              <a:gd name="T15" fmla="*/ 253 h 423"/>
              <a:gd name="T16" fmla="*/ 2 w 202"/>
              <a:gd name="T17" fmla="*/ 255 h 423"/>
              <a:gd name="T18" fmla="*/ 18 w 202"/>
              <a:gd name="T19" fmla="*/ 267 h 423"/>
              <a:gd name="T20" fmla="*/ 35 w 202"/>
              <a:gd name="T21" fmla="*/ 255 h 423"/>
              <a:gd name="T22" fmla="*/ 38 w 202"/>
              <a:gd name="T23" fmla="*/ 248 h 423"/>
              <a:gd name="T24" fmla="*/ 45 w 202"/>
              <a:gd name="T25" fmla="*/ 230 h 423"/>
              <a:gd name="T26" fmla="*/ 46 w 202"/>
              <a:gd name="T27" fmla="*/ 230 h 423"/>
              <a:gd name="T28" fmla="*/ 46 w 202"/>
              <a:gd name="T29" fmla="*/ 242 h 423"/>
              <a:gd name="T30" fmla="*/ 46 w 202"/>
              <a:gd name="T31" fmla="*/ 389 h 423"/>
              <a:gd name="T32" fmla="*/ 47 w 202"/>
              <a:gd name="T33" fmla="*/ 397 h 423"/>
              <a:gd name="T34" fmla="*/ 77 w 202"/>
              <a:gd name="T35" fmla="*/ 418 h 423"/>
              <a:gd name="T36" fmla="*/ 95 w 202"/>
              <a:gd name="T37" fmla="*/ 392 h 423"/>
              <a:gd name="T38" fmla="*/ 95 w 202"/>
              <a:gd name="T39" fmla="*/ 300 h 423"/>
              <a:gd name="T40" fmla="*/ 105 w 202"/>
              <a:gd name="T41" fmla="*/ 291 h 423"/>
              <a:gd name="T42" fmla="*/ 106 w 202"/>
              <a:gd name="T43" fmla="*/ 292 h 423"/>
              <a:gd name="T44" fmla="*/ 106 w 202"/>
              <a:gd name="T45" fmla="*/ 297 h 423"/>
              <a:gd name="T46" fmla="*/ 106 w 202"/>
              <a:gd name="T47" fmla="*/ 390 h 423"/>
              <a:gd name="T48" fmla="*/ 107 w 202"/>
              <a:gd name="T49" fmla="*/ 400 h 423"/>
              <a:gd name="T50" fmla="*/ 140 w 202"/>
              <a:gd name="T51" fmla="*/ 417 h 423"/>
              <a:gd name="T52" fmla="*/ 155 w 202"/>
              <a:gd name="T53" fmla="*/ 392 h 423"/>
              <a:gd name="T54" fmla="*/ 155 w 202"/>
              <a:gd name="T55" fmla="*/ 239 h 423"/>
              <a:gd name="T56" fmla="*/ 155 w 202"/>
              <a:gd name="T57" fmla="*/ 230 h 423"/>
              <a:gd name="T58" fmla="*/ 156 w 202"/>
              <a:gd name="T59" fmla="*/ 230 h 423"/>
              <a:gd name="T60" fmla="*/ 158 w 202"/>
              <a:gd name="T61" fmla="*/ 235 h 423"/>
              <a:gd name="T62" fmla="*/ 166 w 202"/>
              <a:gd name="T63" fmla="*/ 256 h 423"/>
              <a:gd name="T64" fmla="*/ 183 w 202"/>
              <a:gd name="T65" fmla="*/ 267 h 423"/>
              <a:gd name="T66" fmla="*/ 199 w 202"/>
              <a:gd name="T67" fmla="*/ 256 h 423"/>
              <a:gd name="T68" fmla="*/ 199 w 202"/>
              <a:gd name="T69" fmla="*/ 240 h 423"/>
              <a:gd name="T70" fmla="*/ 100 w 202"/>
              <a:gd name="T71" fmla="*/ 104 h 423"/>
              <a:gd name="T72" fmla="*/ 154 w 202"/>
              <a:gd name="T73" fmla="*/ 52 h 423"/>
              <a:gd name="T74" fmla="*/ 102 w 202"/>
              <a:gd name="T75" fmla="*/ 0 h 423"/>
              <a:gd name="T76" fmla="*/ 49 w 202"/>
              <a:gd name="T77" fmla="*/ 50 h 423"/>
              <a:gd name="T78" fmla="*/ 100 w 202"/>
              <a:gd name="T79" fmla="*/ 104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2" h="423">
                <a:moveTo>
                  <a:pt x="199" y="240"/>
                </a:moveTo>
                <a:cubicBezTo>
                  <a:pt x="187" y="204"/>
                  <a:pt x="175" y="169"/>
                  <a:pt x="164" y="133"/>
                </a:cubicBezTo>
                <a:cubicBezTo>
                  <a:pt x="160" y="122"/>
                  <a:pt x="153" y="117"/>
                  <a:pt x="142" y="117"/>
                </a:cubicBezTo>
                <a:cubicBezTo>
                  <a:pt x="114" y="117"/>
                  <a:pt x="87" y="117"/>
                  <a:pt x="59" y="117"/>
                </a:cubicBezTo>
                <a:cubicBezTo>
                  <a:pt x="47" y="117"/>
                  <a:pt x="41" y="121"/>
                  <a:pt x="37" y="133"/>
                </a:cubicBezTo>
                <a:cubicBezTo>
                  <a:pt x="30" y="156"/>
                  <a:pt x="22" y="180"/>
                  <a:pt x="14" y="204"/>
                </a:cubicBezTo>
                <a:cubicBezTo>
                  <a:pt x="10" y="217"/>
                  <a:pt x="5" y="231"/>
                  <a:pt x="0" y="244"/>
                </a:cubicBezTo>
                <a:cubicBezTo>
                  <a:pt x="0" y="253"/>
                  <a:pt x="0" y="253"/>
                  <a:pt x="0" y="253"/>
                </a:cubicBezTo>
                <a:cubicBezTo>
                  <a:pt x="1" y="254"/>
                  <a:pt x="1" y="254"/>
                  <a:pt x="2" y="255"/>
                </a:cubicBezTo>
                <a:cubicBezTo>
                  <a:pt x="5" y="263"/>
                  <a:pt x="10" y="267"/>
                  <a:pt x="18" y="267"/>
                </a:cubicBezTo>
                <a:cubicBezTo>
                  <a:pt x="27" y="267"/>
                  <a:pt x="32" y="263"/>
                  <a:pt x="35" y="255"/>
                </a:cubicBezTo>
                <a:cubicBezTo>
                  <a:pt x="37" y="253"/>
                  <a:pt x="37" y="250"/>
                  <a:pt x="38" y="248"/>
                </a:cubicBezTo>
                <a:cubicBezTo>
                  <a:pt x="41" y="242"/>
                  <a:pt x="43" y="236"/>
                  <a:pt x="45" y="230"/>
                </a:cubicBezTo>
                <a:cubicBezTo>
                  <a:pt x="45" y="230"/>
                  <a:pt x="46" y="230"/>
                  <a:pt x="46" y="230"/>
                </a:cubicBezTo>
                <a:cubicBezTo>
                  <a:pt x="46" y="242"/>
                  <a:pt x="46" y="242"/>
                  <a:pt x="46" y="242"/>
                </a:cubicBezTo>
                <a:cubicBezTo>
                  <a:pt x="46" y="291"/>
                  <a:pt x="46" y="340"/>
                  <a:pt x="46" y="389"/>
                </a:cubicBezTo>
                <a:cubicBezTo>
                  <a:pt x="46" y="392"/>
                  <a:pt x="46" y="394"/>
                  <a:pt x="47" y="397"/>
                </a:cubicBezTo>
                <a:cubicBezTo>
                  <a:pt x="48" y="411"/>
                  <a:pt x="62" y="421"/>
                  <a:pt x="77" y="418"/>
                </a:cubicBezTo>
                <a:cubicBezTo>
                  <a:pt x="88" y="415"/>
                  <a:pt x="95" y="405"/>
                  <a:pt x="95" y="392"/>
                </a:cubicBezTo>
                <a:cubicBezTo>
                  <a:pt x="95" y="361"/>
                  <a:pt x="95" y="331"/>
                  <a:pt x="95" y="300"/>
                </a:cubicBezTo>
                <a:cubicBezTo>
                  <a:pt x="95" y="290"/>
                  <a:pt x="95" y="290"/>
                  <a:pt x="105" y="291"/>
                </a:cubicBezTo>
                <a:cubicBezTo>
                  <a:pt x="105" y="291"/>
                  <a:pt x="105" y="291"/>
                  <a:pt x="106" y="292"/>
                </a:cubicBezTo>
                <a:cubicBezTo>
                  <a:pt x="106" y="297"/>
                  <a:pt x="106" y="297"/>
                  <a:pt x="106" y="297"/>
                </a:cubicBezTo>
                <a:cubicBezTo>
                  <a:pt x="106" y="328"/>
                  <a:pt x="106" y="359"/>
                  <a:pt x="106" y="390"/>
                </a:cubicBezTo>
                <a:cubicBezTo>
                  <a:pt x="106" y="394"/>
                  <a:pt x="106" y="397"/>
                  <a:pt x="107" y="400"/>
                </a:cubicBezTo>
                <a:cubicBezTo>
                  <a:pt x="110" y="415"/>
                  <a:pt x="127" y="423"/>
                  <a:pt x="140" y="417"/>
                </a:cubicBezTo>
                <a:cubicBezTo>
                  <a:pt x="151" y="412"/>
                  <a:pt x="155" y="403"/>
                  <a:pt x="155" y="392"/>
                </a:cubicBezTo>
                <a:cubicBezTo>
                  <a:pt x="155" y="341"/>
                  <a:pt x="155" y="290"/>
                  <a:pt x="155" y="239"/>
                </a:cubicBezTo>
                <a:cubicBezTo>
                  <a:pt x="155" y="236"/>
                  <a:pt x="155" y="233"/>
                  <a:pt x="155" y="230"/>
                </a:cubicBezTo>
                <a:cubicBezTo>
                  <a:pt x="156" y="230"/>
                  <a:pt x="156" y="230"/>
                  <a:pt x="156" y="230"/>
                </a:cubicBezTo>
                <a:cubicBezTo>
                  <a:pt x="157" y="232"/>
                  <a:pt x="157" y="233"/>
                  <a:pt x="158" y="235"/>
                </a:cubicBezTo>
                <a:cubicBezTo>
                  <a:pt x="161" y="242"/>
                  <a:pt x="163" y="250"/>
                  <a:pt x="166" y="256"/>
                </a:cubicBezTo>
                <a:cubicBezTo>
                  <a:pt x="170" y="263"/>
                  <a:pt x="175" y="267"/>
                  <a:pt x="183" y="267"/>
                </a:cubicBezTo>
                <a:cubicBezTo>
                  <a:pt x="191" y="267"/>
                  <a:pt x="196" y="263"/>
                  <a:pt x="199" y="256"/>
                </a:cubicBezTo>
                <a:cubicBezTo>
                  <a:pt x="202" y="250"/>
                  <a:pt x="201" y="246"/>
                  <a:pt x="199" y="240"/>
                </a:cubicBezTo>
                <a:close/>
                <a:moveTo>
                  <a:pt x="100" y="104"/>
                </a:moveTo>
                <a:cubicBezTo>
                  <a:pt x="129" y="104"/>
                  <a:pt x="153" y="81"/>
                  <a:pt x="154" y="52"/>
                </a:cubicBezTo>
                <a:cubicBezTo>
                  <a:pt x="154" y="25"/>
                  <a:pt x="131" y="1"/>
                  <a:pt x="102" y="0"/>
                </a:cubicBezTo>
                <a:cubicBezTo>
                  <a:pt x="73" y="0"/>
                  <a:pt x="49" y="22"/>
                  <a:pt x="49" y="50"/>
                </a:cubicBezTo>
                <a:cubicBezTo>
                  <a:pt x="48" y="80"/>
                  <a:pt x="71" y="104"/>
                  <a:pt x="100" y="104"/>
                </a:cubicBez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Rectangle 54">
            <a:extLst>
              <a:ext uri="{FF2B5EF4-FFF2-40B4-BE49-F238E27FC236}">
                <a16:creationId xmlns:a16="http://schemas.microsoft.com/office/drawing/2014/main" id="{7DC474F6-AAD9-BE1F-65CD-5EF37E7904CE}"/>
              </a:ext>
            </a:extLst>
          </p:cNvPr>
          <p:cNvSpPr/>
          <p:nvPr/>
        </p:nvSpPr>
        <p:spPr>
          <a:xfrm>
            <a:off x="7062422" y="4569360"/>
            <a:ext cx="98865" cy="1842710"/>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56" name="Rectangle 55">
            <a:extLst>
              <a:ext uri="{FF2B5EF4-FFF2-40B4-BE49-F238E27FC236}">
                <a16:creationId xmlns:a16="http://schemas.microsoft.com/office/drawing/2014/main" id="{AC51939F-C12A-AB40-E7B1-082422E23531}"/>
              </a:ext>
            </a:extLst>
          </p:cNvPr>
          <p:cNvSpPr/>
          <p:nvPr/>
        </p:nvSpPr>
        <p:spPr>
          <a:xfrm>
            <a:off x="7145767" y="4569359"/>
            <a:ext cx="4485367" cy="1869541"/>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58507BF-BBC2-78E2-1D87-438BEA05A536}"/>
              </a:ext>
            </a:extLst>
          </p:cNvPr>
          <p:cNvSpPr txBox="1"/>
          <p:nvPr/>
        </p:nvSpPr>
        <p:spPr>
          <a:xfrm>
            <a:off x="7343142" y="4596188"/>
            <a:ext cx="4120360" cy="181588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fr-CA" sz="1600" b="1">
                <a:solidFill>
                  <a:schemeClr val="bg1"/>
                </a:solidFill>
                <a:latin typeface="Open Sans"/>
                <a:ea typeface="Open Sans"/>
                <a:cs typeface="Open Sans"/>
              </a:rPr>
              <a:t>Le 2</a:t>
            </a:r>
            <a:r>
              <a:rPr lang="fr-CA" sz="1600" b="1" baseline="30000">
                <a:solidFill>
                  <a:schemeClr val="bg1"/>
                </a:solidFill>
                <a:latin typeface="Open Sans"/>
                <a:ea typeface="Open Sans"/>
                <a:cs typeface="Open Sans"/>
              </a:rPr>
              <a:t>e</a:t>
            </a:r>
            <a:r>
              <a:rPr lang="fr-CA" sz="1600" b="1">
                <a:solidFill>
                  <a:schemeClr val="bg1"/>
                </a:solidFill>
                <a:latin typeface="Open Sans"/>
                <a:ea typeface="Open Sans"/>
                <a:cs typeface="Open Sans"/>
              </a:rPr>
              <a:t> syndicat désigne une personne. Il réduit de moitié son nombre de membres. S’il est toujours plus représentatif, il désigne une autre personne, sinon c’est l’autre syndicat le plus représentatif qui désigne.</a:t>
            </a:r>
          </a:p>
        </p:txBody>
      </p:sp>
      <p:sp>
        <p:nvSpPr>
          <p:cNvPr id="58" name="Rectangle 57">
            <a:extLst>
              <a:ext uri="{FF2B5EF4-FFF2-40B4-BE49-F238E27FC236}">
                <a16:creationId xmlns:a16="http://schemas.microsoft.com/office/drawing/2014/main" id="{CB3DA38C-B719-3232-F31C-900C8B49142E}"/>
              </a:ext>
            </a:extLst>
          </p:cNvPr>
          <p:cNvSpPr/>
          <p:nvPr/>
        </p:nvSpPr>
        <p:spPr>
          <a:xfrm>
            <a:off x="7145767" y="3627140"/>
            <a:ext cx="4485367" cy="827307"/>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903AC93-7AF9-7FB2-0347-97884CD40658}"/>
              </a:ext>
            </a:extLst>
          </p:cNvPr>
          <p:cNvSpPr/>
          <p:nvPr/>
        </p:nvSpPr>
        <p:spPr>
          <a:xfrm>
            <a:off x="7046901" y="3621394"/>
            <a:ext cx="98866" cy="796847"/>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1" name="TextBox 60">
            <a:extLst>
              <a:ext uri="{FF2B5EF4-FFF2-40B4-BE49-F238E27FC236}">
                <a16:creationId xmlns:a16="http://schemas.microsoft.com/office/drawing/2014/main" id="{FCB8F0C3-6A53-71CE-7F09-EABECAAB4B90}"/>
              </a:ext>
            </a:extLst>
          </p:cNvPr>
          <p:cNvSpPr txBox="1"/>
          <p:nvPr/>
        </p:nvSpPr>
        <p:spPr>
          <a:xfrm>
            <a:off x="7343142" y="3657600"/>
            <a:ext cx="3991751" cy="830997"/>
          </a:xfrm>
          <a:prstGeom prst="rect">
            <a:avLst/>
          </a:prstGeom>
          <a:solidFill>
            <a:srgbClr val="002060"/>
          </a:solidFill>
        </p:spPr>
        <p:txBody>
          <a:bodyPr wrap="square" rtlCol="0">
            <a:spAutoFit/>
          </a:bodyPr>
          <a:lstStyle/>
          <a:p>
            <a:pPr marL="285750" indent="-285750">
              <a:buFont typeface="Wingdings" panose="05000000000000000000" pitchFamily="2" charset="2"/>
              <a:buChar char="ü"/>
            </a:pPr>
            <a:r>
              <a:rPr lang="fr-CA" sz="1600" b="1">
                <a:solidFill>
                  <a:schemeClr val="bg1"/>
                </a:solidFill>
                <a:latin typeface="Open Sans" pitchFamily="2" charset="0"/>
                <a:ea typeface="Open Sans" pitchFamily="2" charset="0"/>
                <a:cs typeface="Open Sans" pitchFamily="2" charset="0"/>
              </a:rPr>
              <a:t>Les autres syndicats désignent un membre à tour de rôle, dans un ordre précis.</a:t>
            </a:r>
          </a:p>
        </p:txBody>
      </p:sp>
      <p:sp>
        <p:nvSpPr>
          <p:cNvPr id="62" name="Rectangle 61">
            <a:extLst>
              <a:ext uri="{FF2B5EF4-FFF2-40B4-BE49-F238E27FC236}">
                <a16:creationId xmlns:a16="http://schemas.microsoft.com/office/drawing/2014/main" id="{6526C00D-19E5-F2ED-EB5B-522CDF941EA3}"/>
              </a:ext>
            </a:extLst>
          </p:cNvPr>
          <p:cNvSpPr/>
          <p:nvPr/>
        </p:nvSpPr>
        <p:spPr>
          <a:xfrm>
            <a:off x="7145767" y="2526868"/>
            <a:ext cx="4485367" cy="1010514"/>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3" name="Rectangle 62">
            <a:extLst>
              <a:ext uri="{FF2B5EF4-FFF2-40B4-BE49-F238E27FC236}">
                <a16:creationId xmlns:a16="http://schemas.microsoft.com/office/drawing/2014/main" id="{B02062D4-6873-CB8B-967A-F5A87ABC9299}"/>
              </a:ext>
            </a:extLst>
          </p:cNvPr>
          <p:cNvSpPr/>
          <p:nvPr/>
        </p:nvSpPr>
        <p:spPr>
          <a:xfrm>
            <a:off x="7069588" y="2522758"/>
            <a:ext cx="83344" cy="979330"/>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048" name="TextBox 2047">
            <a:extLst>
              <a:ext uri="{FF2B5EF4-FFF2-40B4-BE49-F238E27FC236}">
                <a16:creationId xmlns:a16="http://schemas.microsoft.com/office/drawing/2014/main" id="{D04C28D0-3543-8782-7327-B966F7BAE17D}"/>
              </a:ext>
            </a:extLst>
          </p:cNvPr>
          <p:cNvSpPr txBox="1"/>
          <p:nvPr/>
        </p:nvSpPr>
        <p:spPr>
          <a:xfrm>
            <a:off x="7343143" y="2616626"/>
            <a:ext cx="4120360" cy="830997"/>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fr-CA" sz="1600" b="1">
                <a:solidFill>
                  <a:schemeClr val="bg1"/>
                </a:solidFill>
                <a:latin typeface="Open Sans"/>
                <a:ea typeface="Open Sans"/>
                <a:cs typeface="Open Sans"/>
              </a:rPr>
              <a:t>Le syndicat qui représente la majorité des travailleurs et des travailleuses a la majorité au CSS.</a:t>
            </a:r>
          </a:p>
        </p:txBody>
      </p:sp>
      <p:sp>
        <p:nvSpPr>
          <p:cNvPr id="2053" name="Rectangle 2052">
            <a:extLst>
              <a:ext uri="{FF2B5EF4-FFF2-40B4-BE49-F238E27FC236}">
                <a16:creationId xmlns:a16="http://schemas.microsoft.com/office/drawing/2014/main" id="{C9C67FE2-E38F-4AA6-A154-C10D16AB4D57}"/>
              </a:ext>
            </a:extLst>
          </p:cNvPr>
          <p:cNvSpPr/>
          <p:nvPr/>
        </p:nvSpPr>
        <p:spPr>
          <a:xfrm>
            <a:off x="7166329" y="1326872"/>
            <a:ext cx="4485367" cy="1095641"/>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054" name="Rectangle 2053">
            <a:extLst>
              <a:ext uri="{FF2B5EF4-FFF2-40B4-BE49-F238E27FC236}">
                <a16:creationId xmlns:a16="http://schemas.microsoft.com/office/drawing/2014/main" id="{5A57FF31-8CDA-5A92-557D-682F84465129}"/>
              </a:ext>
            </a:extLst>
          </p:cNvPr>
          <p:cNvSpPr/>
          <p:nvPr/>
        </p:nvSpPr>
        <p:spPr>
          <a:xfrm>
            <a:off x="7082985" y="1326872"/>
            <a:ext cx="83344" cy="1032488"/>
          </a:xfrm>
          <a:prstGeom prst="rect">
            <a:avLst/>
          </a:prstGeom>
          <a:solidFill>
            <a:srgbClr val="FF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055" name="TextBox 2054">
            <a:extLst>
              <a:ext uri="{FF2B5EF4-FFF2-40B4-BE49-F238E27FC236}">
                <a16:creationId xmlns:a16="http://schemas.microsoft.com/office/drawing/2014/main" id="{6254300D-AE46-0878-1BB4-28E43F1920E1}"/>
              </a:ext>
            </a:extLst>
          </p:cNvPr>
          <p:cNvSpPr txBox="1"/>
          <p:nvPr/>
        </p:nvSpPr>
        <p:spPr>
          <a:xfrm>
            <a:off x="7343142" y="1476100"/>
            <a:ext cx="4140921" cy="830997"/>
          </a:xfrm>
          <a:prstGeom prst="rect">
            <a:avLst/>
          </a:prstGeom>
          <a:noFill/>
        </p:spPr>
        <p:txBody>
          <a:bodyPr wrap="square" rtlCol="0">
            <a:spAutoFit/>
          </a:bodyPr>
          <a:lstStyle/>
          <a:p>
            <a:pPr marL="285750" indent="-285750">
              <a:buFont typeface="Wingdings" panose="05000000000000000000" pitchFamily="2" charset="2"/>
              <a:buChar char="ü"/>
            </a:pPr>
            <a:r>
              <a:rPr lang="fr-CA" sz="1600" b="1">
                <a:solidFill>
                  <a:schemeClr val="bg1"/>
                </a:solidFill>
                <a:latin typeface="Open Sans" pitchFamily="2" charset="0"/>
                <a:ea typeface="Open Sans" pitchFamily="2" charset="0"/>
                <a:cs typeface="Open Sans" pitchFamily="2" charset="0"/>
              </a:rPr>
              <a:t>S’applique lorsqu’il n’y a pas d’entente entre les différents syndicats présents.</a:t>
            </a:r>
          </a:p>
        </p:txBody>
      </p:sp>
      <p:sp>
        <p:nvSpPr>
          <p:cNvPr id="2056" name="Rectangle 2055">
            <a:extLst>
              <a:ext uri="{FF2B5EF4-FFF2-40B4-BE49-F238E27FC236}">
                <a16:creationId xmlns:a16="http://schemas.microsoft.com/office/drawing/2014/main" id="{2D2F4872-037B-99B0-C7E1-48205B1969A8}"/>
              </a:ext>
            </a:extLst>
          </p:cNvPr>
          <p:cNvSpPr/>
          <p:nvPr/>
        </p:nvSpPr>
        <p:spPr>
          <a:xfrm>
            <a:off x="457199" y="908547"/>
            <a:ext cx="4916377" cy="738664"/>
          </a:xfrm>
          <a:prstGeom prst="rect">
            <a:avLst/>
          </a:prstGeom>
        </p:spPr>
        <p:txBody>
          <a:bodyPr wrap="square" lIns="91440" tIns="45720" rIns="91440" bIns="45720" anchor="t">
            <a:spAutoFit/>
          </a:bodyPr>
          <a:lstStyle/>
          <a:p>
            <a:r>
              <a:rPr lang="fr-CA" sz="1400" b="1">
                <a:solidFill>
                  <a:schemeClr val="tx1">
                    <a:lumMod val="50000"/>
                    <a:lumOff val="50000"/>
                  </a:schemeClr>
                </a:solidFill>
                <a:latin typeface="Lato"/>
                <a:ea typeface="Open Sans"/>
                <a:cs typeface="Open Sans"/>
              </a:rPr>
              <a:t>Le règlement prévoit tout un processus pour la désignation des personnes représentant les travailleurs et les travailleuses.</a:t>
            </a:r>
          </a:p>
        </p:txBody>
      </p:sp>
      <p:sp>
        <p:nvSpPr>
          <p:cNvPr id="2" name="Freeform 17">
            <a:extLst>
              <a:ext uri="{FF2B5EF4-FFF2-40B4-BE49-F238E27FC236}">
                <a16:creationId xmlns:a16="http://schemas.microsoft.com/office/drawing/2014/main" id="{3273D998-8496-A605-766D-AA791C34356A}"/>
              </a:ext>
            </a:extLst>
          </p:cNvPr>
          <p:cNvSpPr>
            <a:spLocks/>
          </p:cNvSpPr>
          <p:nvPr/>
        </p:nvSpPr>
        <p:spPr bwMode="auto">
          <a:xfrm rot="5400000">
            <a:off x="4029469" y="3850612"/>
            <a:ext cx="1818472" cy="3008656"/>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0">
            <a:extLst>
              <a:ext uri="{FF2B5EF4-FFF2-40B4-BE49-F238E27FC236}">
                <a16:creationId xmlns:a16="http://schemas.microsoft.com/office/drawing/2014/main" id="{A98337DD-03EA-8B4A-2F38-577CE896289A}"/>
              </a:ext>
            </a:extLst>
          </p:cNvPr>
          <p:cNvSpPr>
            <a:spLocks/>
          </p:cNvSpPr>
          <p:nvPr/>
        </p:nvSpPr>
        <p:spPr bwMode="auto">
          <a:xfrm rot="5400000">
            <a:off x="4108706" y="3953496"/>
            <a:ext cx="1674815" cy="2792454"/>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ZoneTexte 6">
            <a:extLst>
              <a:ext uri="{FF2B5EF4-FFF2-40B4-BE49-F238E27FC236}">
                <a16:creationId xmlns:a16="http://schemas.microsoft.com/office/drawing/2014/main" id="{ACADC42A-0746-75D8-C284-0DCA8F0E4C3E}"/>
              </a:ext>
            </a:extLst>
          </p:cNvPr>
          <p:cNvSpPr txBox="1"/>
          <p:nvPr/>
        </p:nvSpPr>
        <p:spPr>
          <a:xfrm>
            <a:off x="3675275" y="4735513"/>
            <a:ext cx="2724962" cy="1200329"/>
          </a:xfrm>
          <a:prstGeom prst="rect">
            <a:avLst/>
          </a:prstGeom>
          <a:noFill/>
        </p:spPr>
        <p:txBody>
          <a:bodyPr wrap="square" rtlCol="0">
            <a:spAutoFit/>
          </a:bodyPr>
          <a:lstStyle/>
          <a:p>
            <a:r>
              <a:rPr lang="fr-CA" b="1"/>
              <a:t>Ces règles s’appliquent aux secteurs de la santé, de l’éducation et des services sociaux</a:t>
            </a:r>
          </a:p>
        </p:txBody>
      </p:sp>
    </p:spTree>
    <p:extLst>
      <p:ext uri="{BB962C8B-B14F-4D97-AF65-F5344CB8AC3E}">
        <p14:creationId xmlns:p14="http://schemas.microsoft.com/office/powerpoint/2010/main" val="2549232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EBBCA4-71DC-B9A9-543B-BEC7809BD16E}"/>
              </a:ext>
            </a:extLst>
          </p:cNvPr>
          <p:cNvSpPr/>
          <p:nvPr/>
        </p:nvSpPr>
        <p:spPr>
          <a:xfrm>
            <a:off x="4441372" y="0"/>
            <a:ext cx="6630199"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DB7901-D279-21A1-9CF8-18FEE4129C2A}"/>
              </a:ext>
            </a:extLst>
          </p:cNvPr>
          <p:cNvSpPr/>
          <p:nvPr/>
        </p:nvSpPr>
        <p:spPr>
          <a:xfrm>
            <a:off x="0" y="248804"/>
            <a:ext cx="11071571" cy="1095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A8C2FC28-A985-CA90-5CAF-CE8C967D544C}"/>
              </a:ext>
            </a:extLst>
          </p:cNvPr>
          <p:cNvSpPr txBox="1"/>
          <p:nvPr/>
        </p:nvSpPr>
        <p:spPr>
          <a:xfrm>
            <a:off x="5734840" y="2189317"/>
            <a:ext cx="4446803" cy="4175567"/>
          </a:xfrm>
          <a:prstGeom prst="rect">
            <a:avLst/>
          </a:prstGeom>
          <a:noFill/>
        </p:spPr>
        <p:txBody>
          <a:bodyPr wrap="square" lIns="91440" tIns="45720" rIns="91440" bIns="45720" rtlCol="0" anchor="t">
            <a:spAutoFit/>
          </a:bodyPr>
          <a:lstStyle/>
          <a:p>
            <a:pPr>
              <a:lnSpc>
                <a:spcPts val="2000"/>
              </a:lnSpc>
            </a:pPr>
            <a:r>
              <a:rPr lang="fr-CA" sz="1600">
                <a:solidFill>
                  <a:schemeClr val="bg1"/>
                </a:solidFill>
                <a:latin typeface="Lato"/>
                <a:ea typeface="Open Sans"/>
                <a:cs typeface="Open Sans"/>
              </a:rPr>
              <a:t>S’il y a un syndicat, et des travailleurs et des travailleuses non syndiqués : </a:t>
            </a:r>
          </a:p>
          <a:p>
            <a:pPr marL="285750" indent="-285750">
              <a:lnSpc>
                <a:spcPts val="2000"/>
              </a:lnSpc>
              <a:buFontTx/>
              <a:buChar char="-"/>
            </a:pPr>
            <a:r>
              <a:rPr lang="fr-CA" sz="1600">
                <a:solidFill>
                  <a:schemeClr val="bg1"/>
                </a:solidFill>
                <a:latin typeface="Lato"/>
                <a:ea typeface="Open Sans"/>
                <a:cs typeface="Open Sans"/>
              </a:rPr>
              <a:t>Le syndicat désigne la majorité des personnes au CSS, et le reste des sièges est réservé pour les non syndiqués ;</a:t>
            </a:r>
          </a:p>
          <a:p>
            <a:pPr marL="285750" indent="-285750">
              <a:lnSpc>
                <a:spcPts val="2000"/>
              </a:lnSpc>
              <a:buFontTx/>
              <a:buChar char="-"/>
            </a:pPr>
            <a:r>
              <a:rPr lang="fr-CA" sz="1600">
                <a:solidFill>
                  <a:schemeClr val="bg1"/>
                </a:solidFill>
                <a:latin typeface="Lato"/>
                <a:ea typeface="Open Sans"/>
                <a:cs typeface="Open Sans"/>
              </a:rPr>
              <a:t>S’il y a plus qu’un syndicat, les personnes non syndiquées sont considérées comme un syndicat pour les fins de la procédure de désignation prévue au règlement ; </a:t>
            </a:r>
          </a:p>
          <a:p>
            <a:pPr marL="285750" indent="-285750">
              <a:lnSpc>
                <a:spcPts val="2000"/>
              </a:lnSpc>
              <a:buFontTx/>
              <a:buChar char="-"/>
            </a:pPr>
            <a:r>
              <a:rPr lang="fr-FR" sz="1600">
                <a:solidFill>
                  <a:schemeClr val="bg1"/>
                </a:solidFill>
                <a:latin typeface="Lato"/>
                <a:ea typeface="Open Sans"/>
                <a:cs typeface="Open Sans"/>
              </a:rPr>
              <a:t>Lorsque les travailleurs d’un établissement ne sont représentés par aucune association accréditée, les représentants des travailleurs au sein du comité de santé et de sécurité sont désignés par scrutin, lors d’une assemblée convoquée à cette fin par un travailleur de l’établissement. </a:t>
            </a:r>
            <a:endParaRPr lang="fr-CA" sz="1600">
              <a:solidFill>
                <a:schemeClr val="bg1"/>
              </a:solidFill>
              <a:latin typeface="Lato"/>
              <a:ea typeface="Open Sans"/>
              <a:cs typeface="Open Sans"/>
            </a:endParaRPr>
          </a:p>
        </p:txBody>
      </p:sp>
      <p:sp>
        <p:nvSpPr>
          <p:cNvPr id="75" name="TextBox 74">
            <a:extLst>
              <a:ext uri="{FF2B5EF4-FFF2-40B4-BE49-F238E27FC236}">
                <a16:creationId xmlns:a16="http://schemas.microsoft.com/office/drawing/2014/main" id="{79F1CAE4-9EDB-808C-3DDA-2E0F39808469}"/>
              </a:ext>
            </a:extLst>
          </p:cNvPr>
          <p:cNvSpPr txBox="1"/>
          <p:nvPr/>
        </p:nvSpPr>
        <p:spPr>
          <a:xfrm>
            <a:off x="5597892" y="1584565"/>
            <a:ext cx="2741456" cy="477054"/>
          </a:xfrm>
          <a:prstGeom prst="rect">
            <a:avLst/>
          </a:prstGeom>
          <a:noFill/>
        </p:spPr>
        <p:txBody>
          <a:bodyPr wrap="none" rtlCol="0">
            <a:spAutoFit/>
          </a:bodyPr>
          <a:lstStyle/>
          <a:p>
            <a:r>
              <a:rPr lang="fr-CA" sz="2500" b="1">
                <a:solidFill>
                  <a:schemeClr val="bg1"/>
                </a:solidFill>
                <a:latin typeface="Open Sans" pitchFamily="2" charset="0"/>
                <a:ea typeface="Open Sans" pitchFamily="2" charset="0"/>
                <a:cs typeface="Open Sans" pitchFamily="2" charset="0"/>
              </a:rPr>
              <a:t>Qui les désigne?</a:t>
            </a:r>
          </a:p>
        </p:txBody>
      </p:sp>
      <p:sp>
        <p:nvSpPr>
          <p:cNvPr id="76" name="TextBox 75">
            <a:extLst>
              <a:ext uri="{FF2B5EF4-FFF2-40B4-BE49-F238E27FC236}">
                <a16:creationId xmlns:a16="http://schemas.microsoft.com/office/drawing/2014/main" id="{F0CD387C-FB9A-CA78-F317-379223F06690}"/>
              </a:ext>
            </a:extLst>
          </p:cNvPr>
          <p:cNvSpPr txBox="1"/>
          <p:nvPr/>
        </p:nvSpPr>
        <p:spPr>
          <a:xfrm>
            <a:off x="232339" y="5129196"/>
            <a:ext cx="4094794" cy="1200329"/>
          </a:xfrm>
          <a:prstGeom prst="rect">
            <a:avLst/>
          </a:prstGeom>
          <a:noFill/>
        </p:spPr>
        <p:txBody>
          <a:bodyPr wrap="square" lIns="91440" tIns="45720" rIns="91440" bIns="45720" rtlCol="0" anchor="t">
            <a:spAutoFit/>
          </a:bodyPr>
          <a:lstStyle/>
          <a:p>
            <a:r>
              <a:rPr lang="fr-CA">
                <a:latin typeface="Lato"/>
                <a:ea typeface="Open Sans"/>
                <a:cs typeface="Open Sans"/>
              </a:rPr>
              <a:t>Le CSS a un rôle important pour la désignation : c’est lui qui convoque l’assemblée pour les personnes non syndiquées afin qu’il y ait un scrutin.</a:t>
            </a:r>
            <a:endParaRPr lang="fr-FR"/>
          </a:p>
        </p:txBody>
      </p:sp>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a:latin typeface="Open Sans bold"/>
                <a:ea typeface="Open Sans bold"/>
                <a:cs typeface="Open Sans bold"/>
              </a:rPr>
              <a:t>Les personnes non syndiquées</a:t>
            </a:r>
            <a:endParaRPr lang="fr-CA" b="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21</a:t>
            </a:fld>
            <a:endParaRPr lang="en-US" sz="1200"/>
          </a:p>
        </p:txBody>
      </p:sp>
      <p:grpSp>
        <p:nvGrpSpPr>
          <p:cNvPr id="2" name="Group 1">
            <a:extLst>
              <a:ext uri="{FF2B5EF4-FFF2-40B4-BE49-F238E27FC236}">
                <a16:creationId xmlns:a16="http://schemas.microsoft.com/office/drawing/2014/main" id="{D10FA62D-37E5-0901-68A2-9CC9D2125092}"/>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9FF78CF2-3B17-CBE0-A777-0561F0C71F8A}"/>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2777CC9-CAF5-3DCD-E672-311B42650533}"/>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2A14DDAC-5FA6-3375-DAB6-BB6C8071E6A8}"/>
              </a:ext>
            </a:extLst>
          </p:cNvPr>
          <p:cNvSpPr/>
          <p:nvPr/>
        </p:nvSpPr>
        <p:spPr>
          <a:xfrm>
            <a:off x="457200" y="908547"/>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Les travailleurs et les travailleuses qui ne sont pas syndiqués ont une place au CSS.</a:t>
            </a:r>
          </a:p>
        </p:txBody>
      </p:sp>
      <p:pic>
        <p:nvPicPr>
          <p:cNvPr id="9" name="Espace réservé pour une image  8" descr="Une image contenant habits, personne, Visage humain, intérieur&#10;&#10;Description générée automatiquement">
            <a:extLst>
              <a:ext uri="{FF2B5EF4-FFF2-40B4-BE49-F238E27FC236}">
                <a16:creationId xmlns:a16="http://schemas.microsoft.com/office/drawing/2014/main" id="{6AB2BE8A-6EDC-D44F-6407-90EC09E29CB0}"/>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013" b="1013"/>
          <a:stretch>
            <a:fillRect/>
          </a:stretch>
        </p:blipFill>
        <p:spPr>
          <a:xfrm>
            <a:off x="525875" y="1532624"/>
            <a:ext cx="4860662" cy="3176881"/>
          </a:xfrm>
        </p:spPr>
      </p:pic>
    </p:spTree>
    <p:extLst>
      <p:ext uri="{BB962C8B-B14F-4D97-AF65-F5344CB8AC3E}">
        <p14:creationId xmlns:p14="http://schemas.microsoft.com/office/powerpoint/2010/main" val="2439021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pPr algn="l"/>
            <a:r>
              <a:rPr lang="fr-CA" b="0">
                <a:latin typeface="Open Sans bold" panose="020B0806030504020204" pitchFamily="34" charset="0"/>
                <a:ea typeface="Open Sans bold" panose="020B0806030504020204" pitchFamily="34" charset="0"/>
                <a:cs typeface="Open Sans bold" panose="020B0806030504020204" pitchFamily="34" charset="0"/>
              </a:rPr>
              <a:t>Règles de fonctionnement</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22</a:t>
            </a:fld>
            <a:endParaRPr lang="en-US" sz="1200"/>
          </a:p>
        </p:txBody>
      </p:sp>
      <p:sp>
        <p:nvSpPr>
          <p:cNvPr id="4" name="Rectangle: Rounded Corners 3">
            <a:extLst>
              <a:ext uri="{FF2B5EF4-FFF2-40B4-BE49-F238E27FC236}">
                <a16:creationId xmlns:a16="http://schemas.microsoft.com/office/drawing/2014/main" id="{C3E7E723-BA73-466F-AB9F-8DDC06A8C549}"/>
              </a:ext>
            </a:extLst>
          </p:cNvPr>
          <p:cNvSpPr/>
          <p:nvPr/>
        </p:nvSpPr>
        <p:spPr>
          <a:xfrm>
            <a:off x="568326" y="1589118"/>
            <a:ext cx="11055349" cy="71791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61" name="Rectangle: Rounded Corners 60">
            <a:extLst>
              <a:ext uri="{FF2B5EF4-FFF2-40B4-BE49-F238E27FC236}">
                <a16:creationId xmlns:a16="http://schemas.microsoft.com/office/drawing/2014/main" id="{B987CA99-0C5B-4F63-8F4E-FD99345262C3}"/>
              </a:ext>
            </a:extLst>
          </p:cNvPr>
          <p:cNvSpPr/>
          <p:nvPr/>
        </p:nvSpPr>
        <p:spPr>
          <a:xfrm>
            <a:off x="568326" y="2702300"/>
            <a:ext cx="11055349" cy="71791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64" name="Rectangle: Rounded Corners 63">
            <a:extLst>
              <a:ext uri="{FF2B5EF4-FFF2-40B4-BE49-F238E27FC236}">
                <a16:creationId xmlns:a16="http://schemas.microsoft.com/office/drawing/2014/main" id="{0F59BC78-CDC6-4251-BC2C-C7C9C0F236D2}"/>
              </a:ext>
            </a:extLst>
          </p:cNvPr>
          <p:cNvSpPr/>
          <p:nvPr/>
        </p:nvSpPr>
        <p:spPr>
          <a:xfrm>
            <a:off x="568326" y="3834627"/>
            <a:ext cx="11055349" cy="71791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1" name="Oval 10">
            <a:extLst>
              <a:ext uri="{FF2B5EF4-FFF2-40B4-BE49-F238E27FC236}">
                <a16:creationId xmlns:a16="http://schemas.microsoft.com/office/drawing/2014/main" id="{E27D93AA-9E13-4A3C-9AA1-BEA055CF690B}"/>
              </a:ext>
            </a:extLst>
          </p:cNvPr>
          <p:cNvSpPr/>
          <p:nvPr/>
        </p:nvSpPr>
        <p:spPr>
          <a:xfrm>
            <a:off x="3155259" y="1464141"/>
            <a:ext cx="967865" cy="967865"/>
          </a:xfrm>
          <a:prstGeom prst="ellipse">
            <a:avLst/>
          </a:prstGeom>
          <a:solidFill>
            <a:schemeClr val="tx2">
              <a:lumMod val="75000"/>
              <a:lumOff val="25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62" name="Oval 61">
            <a:extLst>
              <a:ext uri="{FF2B5EF4-FFF2-40B4-BE49-F238E27FC236}">
                <a16:creationId xmlns:a16="http://schemas.microsoft.com/office/drawing/2014/main" id="{40DD0CF8-3373-48FC-952E-2014AD514B8E}"/>
              </a:ext>
            </a:extLst>
          </p:cNvPr>
          <p:cNvSpPr/>
          <p:nvPr/>
        </p:nvSpPr>
        <p:spPr>
          <a:xfrm>
            <a:off x="3155259" y="2577323"/>
            <a:ext cx="967865" cy="967865"/>
          </a:xfrm>
          <a:prstGeom prst="ellipse">
            <a:avLst/>
          </a:prstGeom>
          <a:solidFill>
            <a:schemeClr val="tx2">
              <a:lumMod val="75000"/>
              <a:lumOff val="25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65" name="Oval 64">
            <a:extLst>
              <a:ext uri="{FF2B5EF4-FFF2-40B4-BE49-F238E27FC236}">
                <a16:creationId xmlns:a16="http://schemas.microsoft.com/office/drawing/2014/main" id="{025163FA-567E-425C-B570-8B6B0E215A0F}"/>
              </a:ext>
            </a:extLst>
          </p:cNvPr>
          <p:cNvSpPr/>
          <p:nvPr/>
        </p:nvSpPr>
        <p:spPr>
          <a:xfrm>
            <a:off x="3155259" y="3690505"/>
            <a:ext cx="967865" cy="967865"/>
          </a:xfrm>
          <a:prstGeom prst="ellipse">
            <a:avLst/>
          </a:prstGeom>
          <a:solidFill>
            <a:schemeClr val="tx2">
              <a:lumMod val="75000"/>
              <a:lumOff val="25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69" name="TextBox 68">
            <a:extLst>
              <a:ext uri="{FF2B5EF4-FFF2-40B4-BE49-F238E27FC236}">
                <a16:creationId xmlns:a16="http://schemas.microsoft.com/office/drawing/2014/main" id="{61E88B72-91FE-4D80-8C26-495E4921B505}"/>
              </a:ext>
            </a:extLst>
          </p:cNvPr>
          <p:cNvSpPr txBox="1"/>
          <p:nvPr/>
        </p:nvSpPr>
        <p:spPr>
          <a:xfrm>
            <a:off x="934971" y="1767265"/>
            <a:ext cx="1930282" cy="400110"/>
          </a:xfrm>
          <a:prstGeom prst="rect">
            <a:avLst/>
          </a:prstGeom>
          <a:noFill/>
        </p:spPr>
        <p:txBody>
          <a:bodyPr wrap="square" rtlCol="0" anchor="ctr">
            <a:spAutoFit/>
          </a:bodyPr>
          <a:lstStyle/>
          <a:p>
            <a:r>
              <a:rPr lang="fr-CA" sz="2000" b="1">
                <a:solidFill>
                  <a:schemeClr val="bg1"/>
                </a:solidFill>
                <a:latin typeface="Open Sans" pitchFamily="2" charset="0"/>
                <a:ea typeface="Open Sans" pitchFamily="2" charset="0"/>
                <a:cs typeface="Open Sans" pitchFamily="2" charset="0"/>
              </a:rPr>
              <a:t>Niveau 1</a:t>
            </a:r>
          </a:p>
        </p:txBody>
      </p:sp>
      <p:sp>
        <p:nvSpPr>
          <p:cNvPr id="70" name="TextBox 69">
            <a:extLst>
              <a:ext uri="{FF2B5EF4-FFF2-40B4-BE49-F238E27FC236}">
                <a16:creationId xmlns:a16="http://schemas.microsoft.com/office/drawing/2014/main" id="{DC7D3D5D-A433-49EB-BAA7-6D982B2ADD41}"/>
              </a:ext>
            </a:extLst>
          </p:cNvPr>
          <p:cNvSpPr txBox="1"/>
          <p:nvPr/>
        </p:nvSpPr>
        <p:spPr>
          <a:xfrm>
            <a:off x="4613294" y="1740102"/>
            <a:ext cx="6388536" cy="348813"/>
          </a:xfrm>
          <a:prstGeom prst="rect">
            <a:avLst/>
          </a:prstGeom>
          <a:noFill/>
        </p:spPr>
        <p:txBody>
          <a:bodyPr wrap="square" rtlCol="0" anchor="ctr">
            <a:spAutoFit/>
          </a:bodyPr>
          <a:lstStyle/>
          <a:p>
            <a:pPr>
              <a:lnSpc>
                <a:spcPts val="2000"/>
              </a:lnSpc>
            </a:pPr>
            <a:r>
              <a:rPr lang="fr-CA" sz="2000" i="0">
                <a:solidFill>
                  <a:schemeClr val="bg1"/>
                </a:solidFill>
                <a:effectLst/>
                <a:latin typeface="Lato" panose="020F0502020204030203" pitchFamily="34" charset="0"/>
                <a:ea typeface="Lato" panose="020F0502020204030203" pitchFamily="34" charset="0"/>
                <a:cs typeface="Lato" panose="020F0502020204030203" pitchFamily="34" charset="0"/>
              </a:rPr>
              <a:t>Une réunion par trimestre.</a:t>
            </a:r>
            <a:endParaRPr lang="fr-CA" sz="2000">
              <a:solidFill>
                <a:schemeClr val="bg1"/>
              </a:solidFill>
              <a:latin typeface="Lato" panose="020F0502020204030203" pitchFamily="34" charset="0"/>
              <a:ea typeface="Open Sans" panose="020B0606030504020204" pitchFamily="34" charset="0"/>
              <a:cs typeface="Open Sans" panose="020B0606030504020204" pitchFamily="34" charset="0"/>
            </a:endParaRPr>
          </a:p>
        </p:txBody>
      </p:sp>
      <p:sp>
        <p:nvSpPr>
          <p:cNvPr id="71" name="TextBox 70">
            <a:extLst>
              <a:ext uri="{FF2B5EF4-FFF2-40B4-BE49-F238E27FC236}">
                <a16:creationId xmlns:a16="http://schemas.microsoft.com/office/drawing/2014/main" id="{3B21B6F0-C19D-4CD8-9019-A9C6B73CF156}"/>
              </a:ext>
            </a:extLst>
          </p:cNvPr>
          <p:cNvSpPr txBox="1"/>
          <p:nvPr/>
        </p:nvSpPr>
        <p:spPr>
          <a:xfrm>
            <a:off x="4613294" y="2853284"/>
            <a:ext cx="6388536" cy="348813"/>
          </a:xfrm>
          <a:prstGeom prst="rect">
            <a:avLst/>
          </a:prstGeom>
          <a:noFill/>
        </p:spPr>
        <p:txBody>
          <a:bodyPr wrap="square" rtlCol="0" anchor="ctr">
            <a:spAutoFit/>
          </a:bodyPr>
          <a:lstStyle/>
          <a:p>
            <a:pPr>
              <a:lnSpc>
                <a:spcPts val="2000"/>
              </a:lnSpc>
            </a:pPr>
            <a:r>
              <a:rPr lang="fr-CA" sz="2000" i="0">
                <a:solidFill>
                  <a:schemeClr val="bg1"/>
                </a:solidFill>
                <a:effectLst/>
                <a:latin typeface="Lato" panose="020F0502020204030203" pitchFamily="34" charset="0"/>
                <a:ea typeface="Lato" panose="020F0502020204030203" pitchFamily="34" charset="0"/>
                <a:cs typeface="Lato" panose="020F0502020204030203" pitchFamily="34" charset="0"/>
              </a:rPr>
              <a:t>Six réunions par année. (Un par trimestre minimum)</a:t>
            </a:r>
            <a:endParaRPr lang="fr-CA" sz="2000">
              <a:solidFill>
                <a:schemeClr val="bg1"/>
              </a:solidFill>
              <a:latin typeface="Lato" panose="020F0502020204030203" pitchFamily="34" charset="0"/>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55A86E28-F0DD-4825-8C73-45A148800863}"/>
              </a:ext>
            </a:extLst>
          </p:cNvPr>
          <p:cNvSpPr txBox="1"/>
          <p:nvPr/>
        </p:nvSpPr>
        <p:spPr>
          <a:xfrm>
            <a:off x="4613294" y="4025671"/>
            <a:ext cx="6388536" cy="348813"/>
          </a:xfrm>
          <a:prstGeom prst="rect">
            <a:avLst/>
          </a:prstGeom>
          <a:noFill/>
        </p:spPr>
        <p:txBody>
          <a:bodyPr wrap="square" rtlCol="0" anchor="ctr">
            <a:spAutoFit/>
          </a:bodyPr>
          <a:lstStyle/>
          <a:p>
            <a:pPr>
              <a:lnSpc>
                <a:spcPts val="2000"/>
              </a:lnSpc>
            </a:pPr>
            <a:r>
              <a:rPr lang="fr-CA" sz="2000" i="0">
                <a:solidFill>
                  <a:schemeClr val="bg1"/>
                </a:solidFill>
                <a:effectLst/>
                <a:latin typeface="Lato" panose="020F0502020204030203" pitchFamily="34" charset="0"/>
                <a:ea typeface="Lato" panose="020F0502020204030203" pitchFamily="34" charset="0"/>
                <a:cs typeface="Lato" panose="020F0502020204030203" pitchFamily="34" charset="0"/>
              </a:rPr>
              <a:t>Neuf réunions par année.</a:t>
            </a:r>
            <a:endParaRPr lang="fr-CA" sz="2000">
              <a:solidFill>
                <a:schemeClr val="bg1"/>
              </a:solidFill>
              <a:latin typeface="Lato" panose="020F0502020204030203" pitchFamily="34" charset="0"/>
              <a:ea typeface="Open Sans" panose="020B0606030504020204" pitchFamily="34" charset="0"/>
              <a:cs typeface="Open Sans" panose="020B0606030504020204" pitchFamily="34" charset="0"/>
            </a:endParaRPr>
          </a:p>
        </p:txBody>
      </p:sp>
      <p:sp>
        <p:nvSpPr>
          <p:cNvPr id="74" name="TextBox 73">
            <a:extLst>
              <a:ext uri="{FF2B5EF4-FFF2-40B4-BE49-F238E27FC236}">
                <a16:creationId xmlns:a16="http://schemas.microsoft.com/office/drawing/2014/main" id="{CA305461-F351-4771-8707-79B57CE64A4D}"/>
              </a:ext>
            </a:extLst>
          </p:cNvPr>
          <p:cNvSpPr txBox="1"/>
          <p:nvPr/>
        </p:nvSpPr>
        <p:spPr>
          <a:xfrm>
            <a:off x="934971" y="2861200"/>
            <a:ext cx="1930282" cy="400110"/>
          </a:xfrm>
          <a:prstGeom prst="rect">
            <a:avLst/>
          </a:prstGeom>
          <a:noFill/>
        </p:spPr>
        <p:txBody>
          <a:bodyPr wrap="square" rtlCol="0" anchor="ctr">
            <a:spAutoFit/>
          </a:bodyPr>
          <a:lstStyle/>
          <a:p>
            <a:r>
              <a:rPr lang="fr-CA" sz="2000" b="1">
                <a:solidFill>
                  <a:schemeClr val="bg1"/>
                </a:solidFill>
                <a:latin typeface="Open Sans" pitchFamily="2" charset="0"/>
                <a:ea typeface="Open Sans" pitchFamily="2" charset="0"/>
                <a:cs typeface="Open Sans" pitchFamily="2" charset="0"/>
              </a:rPr>
              <a:t>Niveau 2 et 3</a:t>
            </a:r>
          </a:p>
        </p:txBody>
      </p:sp>
      <p:sp>
        <p:nvSpPr>
          <p:cNvPr id="75" name="TextBox 74">
            <a:extLst>
              <a:ext uri="{FF2B5EF4-FFF2-40B4-BE49-F238E27FC236}">
                <a16:creationId xmlns:a16="http://schemas.microsoft.com/office/drawing/2014/main" id="{004635A9-4D79-409C-8348-7A8F0A4A1434}"/>
              </a:ext>
            </a:extLst>
          </p:cNvPr>
          <p:cNvSpPr txBox="1"/>
          <p:nvPr/>
        </p:nvSpPr>
        <p:spPr>
          <a:xfrm>
            <a:off x="934971" y="3974382"/>
            <a:ext cx="1930282" cy="400110"/>
          </a:xfrm>
          <a:prstGeom prst="rect">
            <a:avLst/>
          </a:prstGeom>
          <a:noFill/>
        </p:spPr>
        <p:txBody>
          <a:bodyPr wrap="square" rtlCol="0" anchor="ctr">
            <a:spAutoFit/>
          </a:bodyPr>
          <a:lstStyle/>
          <a:p>
            <a:r>
              <a:rPr lang="fr-CA" sz="2000" b="1">
                <a:solidFill>
                  <a:schemeClr val="bg1"/>
                </a:solidFill>
                <a:latin typeface="Open Sans" pitchFamily="2" charset="0"/>
                <a:ea typeface="Open Sans" pitchFamily="2" charset="0"/>
                <a:cs typeface="Open Sans" pitchFamily="2" charset="0"/>
              </a:rPr>
              <a:t>Niveau 4</a:t>
            </a:r>
          </a:p>
        </p:txBody>
      </p:sp>
      <p:grpSp>
        <p:nvGrpSpPr>
          <p:cNvPr id="2" name="Group 1">
            <a:extLst>
              <a:ext uri="{FF2B5EF4-FFF2-40B4-BE49-F238E27FC236}">
                <a16:creationId xmlns:a16="http://schemas.microsoft.com/office/drawing/2014/main" id="{73EABADB-E01A-81C5-4A0C-A5CEA8C91689}"/>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45FC8C47-3F61-711F-AF32-C217A34557B5}"/>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E34971A-840C-20E8-6A61-17E33BB5A918}"/>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a:extLst>
              <a:ext uri="{FF2B5EF4-FFF2-40B4-BE49-F238E27FC236}">
                <a16:creationId xmlns:a16="http://schemas.microsoft.com/office/drawing/2014/main" id="{FF9657D3-FAED-EE5D-78C3-637DA1255ED8}"/>
              </a:ext>
            </a:extLst>
          </p:cNvPr>
          <p:cNvSpPr/>
          <p:nvPr/>
        </p:nvSpPr>
        <p:spPr>
          <a:xfrm>
            <a:off x="457200" y="908547"/>
            <a:ext cx="11277600" cy="400110"/>
          </a:xfrm>
          <a:prstGeom prst="rect">
            <a:avLst/>
          </a:prstGeom>
        </p:spPr>
        <p:txBody>
          <a:bodyPr wrap="square">
            <a:spAutoFit/>
          </a:bodyPr>
          <a:lstStyle/>
          <a:p>
            <a:r>
              <a:rPr lang="fr-CA" sz="20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Le nombre de rencontres.</a:t>
            </a:r>
          </a:p>
        </p:txBody>
      </p:sp>
      <p:sp>
        <p:nvSpPr>
          <p:cNvPr id="7" name="Freeform 16">
            <a:extLst>
              <a:ext uri="{FF2B5EF4-FFF2-40B4-BE49-F238E27FC236}">
                <a16:creationId xmlns:a16="http://schemas.microsoft.com/office/drawing/2014/main" id="{D669E764-EA00-9A1B-78D7-CFC0019D2211}"/>
              </a:ext>
            </a:extLst>
          </p:cNvPr>
          <p:cNvSpPr>
            <a:spLocks noEditPoints="1"/>
          </p:cNvSpPr>
          <p:nvPr/>
        </p:nvSpPr>
        <p:spPr bwMode="auto">
          <a:xfrm>
            <a:off x="3376475" y="1690802"/>
            <a:ext cx="517759" cy="514542"/>
          </a:xfrm>
          <a:custGeom>
            <a:avLst/>
            <a:gdLst>
              <a:gd name="T0" fmla="*/ 57 w 161"/>
              <a:gd name="T1" fmla="*/ 64 h 160"/>
              <a:gd name="T2" fmla="*/ 59 w 161"/>
              <a:gd name="T3" fmla="*/ 63 h 160"/>
              <a:gd name="T4" fmla="*/ 59 w 161"/>
              <a:gd name="T5" fmla="*/ 63 h 160"/>
              <a:gd name="T6" fmla="*/ 119 w 161"/>
              <a:gd name="T7" fmla="*/ 0 h 160"/>
              <a:gd name="T8" fmla="*/ 119 w 161"/>
              <a:gd name="T9" fmla="*/ 34 h 160"/>
              <a:gd name="T10" fmla="*/ 119 w 161"/>
              <a:gd name="T11" fmla="*/ 0 h 160"/>
              <a:gd name="T12" fmla="*/ 25 w 161"/>
              <a:gd name="T13" fmla="*/ 71 h 160"/>
              <a:gd name="T14" fmla="*/ 21 w 161"/>
              <a:gd name="T15" fmla="*/ 68 h 160"/>
              <a:gd name="T16" fmla="*/ 19 w 161"/>
              <a:gd name="T17" fmla="*/ 67 h 160"/>
              <a:gd name="T18" fmla="*/ 16 w 161"/>
              <a:gd name="T19" fmla="*/ 55 h 160"/>
              <a:gd name="T20" fmla="*/ 17 w 161"/>
              <a:gd name="T21" fmla="*/ 69 h 160"/>
              <a:gd name="T22" fmla="*/ 160 w 161"/>
              <a:gd name="T23" fmla="*/ 101 h 160"/>
              <a:gd name="T24" fmla="*/ 157 w 161"/>
              <a:gd name="T25" fmla="*/ 44 h 160"/>
              <a:gd name="T26" fmla="*/ 154 w 161"/>
              <a:gd name="T27" fmla="*/ 42 h 160"/>
              <a:gd name="T28" fmla="*/ 155 w 161"/>
              <a:gd name="T29" fmla="*/ 101 h 160"/>
              <a:gd name="T30" fmla="*/ 149 w 161"/>
              <a:gd name="T31" fmla="*/ 110 h 160"/>
              <a:gd name="T32" fmla="*/ 112 w 161"/>
              <a:gd name="T33" fmla="*/ 119 h 160"/>
              <a:gd name="T34" fmla="*/ 114 w 161"/>
              <a:gd name="T35" fmla="*/ 120 h 160"/>
              <a:gd name="T36" fmla="*/ 134 w 161"/>
              <a:gd name="T37" fmla="*/ 147 h 160"/>
              <a:gd name="T38" fmla="*/ 122 w 161"/>
              <a:gd name="T39" fmla="*/ 151 h 160"/>
              <a:gd name="T40" fmla="*/ 150 w 161"/>
              <a:gd name="T41" fmla="*/ 153 h 160"/>
              <a:gd name="T42" fmla="*/ 150 w 161"/>
              <a:gd name="T43" fmla="*/ 147 h 160"/>
              <a:gd name="T44" fmla="*/ 141 w 161"/>
              <a:gd name="T45" fmla="*/ 114 h 160"/>
              <a:gd name="T46" fmla="*/ 156 w 161"/>
              <a:gd name="T47" fmla="*/ 114 h 160"/>
              <a:gd name="T48" fmla="*/ 150 w 161"/>
              <a:gd name="T49" fmla="*/ 92 h 160"/>
              <a:gd name="T50" fmla="*/ 113 w 161"/>
              <a:gd name="T51" fmla="*/ 50 h 160"/>
              <a:gd name="T52" fmla="*/ 77 w 161"/>
              <a:gd name="T53" fmla="*/ 68 h 160"/>
              <a:gd name="T54" fmla="*/ 118 w 161"/>
              <a:gd name="T55" fmla="*/ 88 h 160"/>
              <a:gd name="T56" fmla="*/ 74 w 161"/>
              <a:gd name="T57" fmla="*/ 147 h 160"/>
              <a:gd name="T58" fmla="*/ 90 w 161"/>
              <a:gd name="T59" fmla="*/ 85 h 160"/>
              <a:gd name="T60" fmla="*/ 32 w 161"/>
              <a:gd name="T61" fmla="*/ 72 h 160"/>
              <a:gd name="T62" fmla="*/ 32 w 161"/>
              <a:gd name="T63" fmla="*/ 71 h 160"/>
              <a:gd name="T64" fmla="*/ 35 w 161"/>
              <a:gd name="T65" fmla="*/ 68 h 160"/>
              <a:gd name="T66" fmla="*/ 50 w 161"/>
              <a:gd name="T67" fmla="*/ 69 h 160"/>
              <a:gd name="T68" fmla="*/ 53 w 161"/>
              <a:gd name="T69" fmla="*/ 69 h 160"/>
              <a:gd name="T70" fmla="*/ 54 w 161"/>
              <a:gd name="T71" fmla="*/ 67 h 160"/>
              <a:gd name="T72" fmla="*/ 54 w 161"/>
              <a:gd name="T73" fmla="*/ 68 h 160"/>
              <a:gd name="T74" fmla="*/ 63 w 161"/>
              <a:gd name="T75" fmla="*/ 62 h 160"/>
              <a:gd name="T76" fmla="*/ 55 w 161"/>
              <a:gd name="T77" fmla="*/ 66 h 160"/>
              <a:gd name="T78" fmla="*/ 55 w 161"/>
              <a:gd name="T79" fmla="*/ 66 h 160"/>
              <a:gd name="T80" fmla="*/ 53 w 161"/>
              <a:gd name="T81" fmla="*/ 68 h 160"/>
              <a:gd name="T82" fmla="*/ 52 w 161"/>
              <a:gd name="T83" fmla="*/ 69 h 160"/>
              <a:gd name="T84" fmla="*/ 35 w 161"/>
              <a:gd name="T85" fmla="*/ 67 h 160"/>
              <a:gd name="T86" fmla="*/ 33 w 161"/>
              <a:gd name="T87" fmla="*/ 68 h 160"/>
              <a:gd name="T88" fmla="*/ 32 w 161"/>
              <a:gd name="T89" fmla="*/ 71 h 160"/>
              <a:gd name="T90" fmla="*/ 0 w 161"/>
              <a:gd name="T91" fmla="*/ 72 h 160"/>
              <a:gd name="T92" fmla="*/ 9 w 161"/>
              <a:gd name="T93" fmla="*/ 85 h 160"/>
              <a:gd name="T94" fmla="*/ 74 w 161"/>
              <a:gd name="T95" fmla="*/ 157 h 160"/>
              <a:gd name="T96" fmla="*/ 96 w 161"/>
              <a:gd name="T97" fmla="*/ 147 h 160"/>
              <a:gd name="T98" fmla="*/ 150 w 161"/>
              <a:gd name="T99" fmla="*/ 92 h 160"/>
              <a:gd name="T100" fmla="*/ 26 w 161"/>
              <a:gd name="T101" fmla="*/ 62 h 160"/>
              <a:gd name="T102" fmla="*/ 16 w 161"/>
              <a:gd name="T103" fmla="*/ 24 h 160"/>
              <a:gd name="T104" fmla="*/ 23 w 161"/>
              <a:gd name="T105" fmla="*/ 24 h 160"/>
              <a:gd name="T106" fmla="*/ 23 w 161"/>
              <a:gd name="T107" fmla="*/ 2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 h="160">
                <a:moveTo>
                  <a:pt x="59" y="63"/>
                </a:moveTo>
                <a:cubicBezTo>
                  <a:pt x="58" y="63"/>
                  <a:pt x="57" y="64"/>
                  <a:pt x="57" y="64"/>
                </a:cubicBezTo>
                <a:cubicBezTo>
                  <a:pt x="58" y="66"/>
                  <a:pt x="59" y="63"/>
                  <a:pt x="59" y="63"/>
                </a:cubicBezTo>
                <a:close/>
                <a:moveTo>
                  <a:pt x="59" y="63"/>
                </a:moveTo>
                <a:cubicBezTo>
                  <a:pt x="59" y="63"/>
                  <a:pt x="59" y="63"/>
                  <a:pt x="59" y="63"/>
                </a:cubicBezTo>
                <a:cubicBezTo>
                  <a:pt x="59" y="63"/>
                  <a:pt x="59" y="63"/>
                  <a:pt x="59" y="63"/>
                </a:cubicBezTo>
                <a:cubicBezTo>
                  <a:pt x="59" y="63"/>
                  <a:pt x="59" y="63"/>
                  <a:pt x="59" y="63"/>
                </a:cubicBezTo>
                <a:close/>
                <a:moveTo>
                  <a:pt x="119" y="0"/>
                </a:moveTo>
                <a:cubicBezTo>
                  <a:pt x="128" y="0"/>
                  <a:pt x="135" y="8"/>
                  <a:pt x="135" y="16"/>
                </a:cubicBezTo>
                <a:cubicBezTo>
                  <a:pt x="135" y="26"/>
                  <a:pt x="128" y="34"/>
                  <a:pt x="119" y="34"/>
                </a:cubicBezTo>
                <a:cubicBezTo>
                  <a:pt x="111" y="34"/>
                  <a:pt x="103" y="26"/>
                  <a:pt x="103" y="16"/>
                </a:cubicBezTo>
                <a:cubicBezTo>
                  <a:pt x="103" y="8"/>
                  <a:pt x="111" y="0"/>
                  <a:pt x="119" y="0"/>
                </a:cubicBezTo>
                <a:close/>
                <a:moveTo>
                  <a:pt x="21" y="71"/>
                </a:moveTo>
                <a:cubicBezTo>
                  <a:pt x="25" y="71"/>
                  <a:pt x="25" y="71"/>
                  <a:pt x="25" y="71"/>
                </a:cubicBezTo>
                <a:cubicBezTo>
                  <a:pt x="25" y="68"/>
                  <a:pt x="25" y="68"/>
                  <a:pt x="25" y="68"/>
                </a:cubicBezTo>
                <a:cubicBezTo>
                  <a:pt x="21" y="68"/>
                  <a:pt x="21" y="68"/>
                  <a:pt x="21" y="68"/>
                </a:cubicBezTo>
                <a:cubicBezTo>
                  <a:pt x="20" y="68"/>
                  <a:pt x="19" y="68"/>
                  <a:pt x="19" y="68"/>
                </a:cubicBezTo>
                <a:cubicBezTo>
                  <a:pt x="19" y="67"/>
                  <a:pt x="19" y="67"/>
                  <a:pt x="19" y="67"/>
                </a:cubicBezTo>
                <a:cubicBezTo>
                  <a:pt x="19" y="55"/>
                  <a:pt x="19" y="55"/>
                  <a:pt x="19" y="55"/>
                </a:cubicBezTo>
                <a:cubicBezTo>
                  <a:pt x="16" y="55"/>
                  <a:pt x="16" y="55"/>
                  <a:pt x="16" y="55"/>
                </a:cubicBezTo>
                <a:cubicBezTo>
                  <a:pt x="16" y="67"/>
                  <a:pt x="16" y="67"/>
                  <a:pt x="16" y="67"/>
                </a:cubicBezTo>
                <a:cubicBezTo>
                  <a:pt x="16" y="67"/>
                  <a:pt x="16" y="68"/>
                  <a:pt x="17" y="69"/>
                </a:cubicBezTo>
                <a:cubicBezTo>
                  <a:pt x="17" y="71"/>
                  <a:pt x="19" y="71"/>
                  <a:pt x="21" y="71"/>
                </a:cubicBezTo>
                <a:close/>
                <a:moveTo>
                  <a:pt x="160" y="101"/>
                </a:moveTo>
                <a:cubicBezTo>
                  <a:pt x="158" y="96"/>
                  <a:pt x="158" y="96"/>
                  <a:pt x="158" y="96"/>
                </a:cubicBezTo>
                <a:cubicBezTo>
                  <a:pt x="156" y="77"/>
                  <a:pt x="156" y="77"/>
                  <a:pt x="157" y="44"/>
                </a:cubicBezTo>
                <a:cubicBezTo>
                  <a:pt x="157" y="42"/>
                  <a:pt x="156" y="41"/>
                  <a:pt x="155" y="41"/>
                </a:cubicBezTo>
                <a:cubicBezTo>
                  <a:pt x="154" y="42"/>
                  <a:pt x="154" y="42"/>
                  <a:pt x="154" y="42"/>
                </a:cubicBezTo>
                <a:cubicBezTo>
                  <a:pt x="152" y="77"/>
                  <a:pt x="152" y="77"/>
                  <a:pt x="155" y="96"/>
                </a:cubicBezTo>
                <a:cubicBezTo>
                  <a:pt x="155" y="101"/>
                  <a:pt x="155" y="101"/>
                  <a:pt x="155" y="101"/>
                </a:cubicBezTo>
                <a:cubicBezTo>
                  <a:pt x="156" y="106"/>
                  <a:pt x="156" y="109"/>
                  <a:pt x="154" y="110"/>
                </a:cubicBezTo>
                <a:cubicBezTo>
                  <a:pt x="152" y="112"/>
                  <a:pt x="149" y="110"/>
                  <a:pt x="149" y="110"/>
                </a:cubicBezTo>
                <a:cubicBezTo>
                  <a:pt x="133" y="106"/>
                  <a:pt x="114" y="116"/>
                  <a:pt x="113" y="116"/>
                </a:cubicBezTo>
                <a:cubicBezTo>
                  <a:pt x="112" y="116"/>
                  <a:pt x="112" y="117"/>
                  <a:pt x="112" y="119"/>
                </a:cubicBezTo>
                <a:cubicBezTo>
                  <a:pt x="112" y="120"/>
                  <a:pt x="113" y="120"/>
                  <a:pt x="114" y="120"/>
                </a:cubicBezTo>
                <a:cubicBezTo>
                  <a:pt x="114" y="120"/>
                  <a:pt x="114" y="120"/>
                  <a:pt x="114" y="120"/>
                </a:cubicBezTo>
                <a:cubicBezTo>
                  <a:pt x="116" y="120"/>
                  <a:pt x="124" y="115"/>
                  <a:pt x="134" y="114"/>
                </a:cubicBezTo>
                <a:cubicBezTo>
                  <a:pt x="134" y="147"/>
                  <a:pt x="134" y="147"/>
                  <a:pt x="134" y="147"/>
                </a:cubicBezTo>
                <a:cubicBezTo>
                  <a:pt x="124" y="147"/>
                  <a:pt x="124" y="147"/>
                  <a:pt x="124" y="147"/>
                </a:cubicBezTo>
                <a:cubicBezTo>
                  <a:pt x="123" y="147"/>
                  <a:pt x="122" y="148"/>
                  <a:pt x="122" y="151"/>
                </a:cubicBezTo>
                <a:cubicBezTo>
                  <a:pt x="122" y="152"/>
                  <a:pt x="123" y="153"/>
                  <a:pt x="124" y="153"/>
                </a:cubicBezTo>
                <a:cubicBezTo>
                  <a:pt x="150" y="153"/>
                  <a:pt x="150" y="153"/>
                  <a:pt x="150" y="153"/>
                </a:cubicBezTo>
                <a:cubicBezTo>
                  <a:pt x="151" y="153"/>
                  <a:pt x="152" y="152"/>
                  <a:pt x="152" y="151"/>
                </a:cubicBezTo>
                <a:cubicBezTo>
                  <a:pt x="152" y="148"/>
                  <a:pt x="151" y="147"/>
                  <a:pt x="150" y="147"/>
                </a:cubicBezTo>
                <a:cubicBezTo>
                  <a:pt x="141" y="147"/>
                  <a:pt x="141" y="147"/>
                  <a:pt x="141" y="147"/>
                </a:cubicBezTo>
                <a:cubicBezTo>
                  <a:pt x="141" y="114"/>
                  <a:pt x="141" y="114"/>
                  <a:pt x="141" y="114"/>
                </a:cubicBezTo>
                <a:cubicBezTo>
                  <a:pt x="144" y="114"/>
                  <a:pt x="145" y="114"/>
                  <a:pt x="147" y="115"/>
                </a:cubicBezTo>
                <a:cubicBezTo>
                  <a:pt x="147" y="115"/>
                  <a:pt x="152" y="116"/>
                  <a:pt x="156" y="114"/>
                </a:cubicBezTo>
                <a:cubicBezTo>
                  <a:pt x="160" y="111"/>
                  <a:pt x="161" y="108"/>
                  <a:pt x="160" y="101"/>
                </a:cubicBezTo>
                <a:close/>
                <a:moveTo>
                  <a:pt x="150" y="92"/>
                </a:moveTo>
                <a:cubicBezTo>
                  <a:pt x="149" y="77"/>
                  <a:pt x="145" y="64"/>
                  <a:pt x="144" y="50"/>
                </a:cubicBezTo>
                <a:cubicBezTo>
                  <a:pt x="144" y="30"/>
                  <a:pt x="113" y="30"/>
                  <a:pt x="113" y="50"/>
                </a:cubicBezTo>
                <a:cubicBezTo>
                  <a:pt x="101" y="51"/>
                  <a:pt x="89" y="52"/>
                  <a:pt x="77" y="52"/>
                </a:cubicBezTo>
                <a:cubicBezTo>
                  <a:pt x="66" y="51"/>
                  <a:pt x="66" y="68"/>
                  <a:pt x="77" y="68"/>
                </a:cubicBezTo>
                <a:cubicBezTo>
                  <a:pt x="90" y="69"/>
                  <a:pt x="102" y="68"/>
                  <a:pt x="114" y="66"/>
                </a:cubicBezTo>
                <a:cubicBezTo>
                  <a:pt x="116" y="73"/>
                  <a:pt x="117" y="80"/>
                  <a:pt x="118" y="88"/>
                </a:cubicBezTo>
                <a:cubicBezTo>
                  <a:pt x="92" y="98"/>
                  <a:pt x="77" y="119"/>
                  <a:pt x="74" y="147"/>
                </a:cubicBezTo>
                <a:cubicBezTo>
                  <a:pt x="74" y="147"/>
                  <a:pt x="74" y="147"/>
                  <a:pt x="74" y="147"/>
                </a:cubicBezTo>
                <a:cubicBezTo>
                  <a:pt x="74" y="85"/>
                  <a:pt x="74" y="85"/>
                  <a:pt x="74" y="85"/>
                </a:cubicBezTo>
                <a:cubicBezTo>
                  <a:pt x="90" y="85"/>
                  <a:pt x="90" y="85"/>
                  <a:pt x="90" y="85"/>
                </a:cubicBezTo>
                <a:cubicBezTo>
                  <a:pt x="90" y="72"/>
                  <a:pt x="90" y="72"/>
                  <a:pt x="90" y="72"/>
                </a:cubicBezTo>
                <a:cubicBezTo>
                  <a:pt x="32" y="72"/>
                  <a:pt x="32" y="72"/>
                  <a:pt x="32" y="72"/>
                </a:cubicBezTo>
                <a:cubicBezTo>
                  <a:pt x="32" y="71"/>
                  <a:pt x="32" y="71"/>
                  <a:pt x="32" y="71"/>
                </a:cubicBezTo>
                <a:cubicBezTo>
                  <a:pt x="32" y="71"/>
                  <a:pt x="32" y="71"/>
                  <a:pt x="32" y="71"/>
                </a:cubicBezTo>
                <a:cubicBezTo>
                  <a:pt x="32" y="69"/>
                  <a:pt x="32" y="68"/>
                  <a:pt x="33" y="68"/>
                </a:cubicBezTo>
                <a:cubicBezTo>
                  <a:pt x="35" y="68"/>
                  <a:pt x="35" y="68"/>
                  <a:pt x="35" y="68"/>
                </a:cubicBezTo>
                <a:cubicBezTo>
                  <a:pt x="35" y="69"/>
                  <a:pt x="35" y="69"/>
                  <a:pt x="35" y="69"/>
                </a:cubicBezTo>
                <a:cubicBezTo>
                  <a:pt x="50" y="69"/>
                  <a:pt x="50" y="69"/>
                  <a:pt x="50" y="69"/>
                </a:cubicBezTo>
                <a:cubicBezTo>
                  <a:pt x="52" y="69"/>
                  <a:pt x="52" y="69"/>
                  <a:pt x="52" y="69"/>
                </a:cubicBezTo>
                <a:cubicBezTo>
                  <a:pt x="53" y="69"/>
                  <a:pt x="53" y="69"/>
                  <a:pt x="53" y="69"/>
                </a:cubicBezTo>
                <a:cubicBezTo>
                  <a:pt x="53" y="68"/>
                  <a:pt x="53" y="68"/>
                  <a:pt x="53" y="68"/>
                </a:cubicBezTo>
                <a:cubicBezTo>
                  <a:pt x="53" y="68"/>
                  <a:pt x="53" y="67"/>
                  <a:pt x="54" y="67"/>
                </a:cubicBezTo>
                <a:cubicBezTo>
                  <a:pt x="54" y="67"/>
                  <a:pt x="54" y="67"/>
                  <a:pt x="54" y="67"/>
                </a:cubicBezTo>
                <a:cubicBezTo>
                  <a:pt x="54" y="68"/>
                  <a:pt x="54" y="68"/>
                  <a:pt x="54" y="68"/>
                </a:cubicBezTo>
                <a:cubicBezTo>
                  <a:pt x="71" y="68"/>
                  <a:pt x="71" y="68"/>
                  <a:pt x="71" y="68"/>
                </a:cubicBezTo>
                <a:cubicBezTo>
                  <a:pt x="71" y="66"/>
                  <a:pt x="68" y="62"/>
                  <a:pt x="63" y="62"/>
                </a:cubicBezTo>
                <a:cubicBezTo>
                  <a:pt x="62" y="62"/>
                  <a:pt x="60" y="63"/>
                  <a:pt x="59" y="63"/>
                </a:cubicBezTo>
                <a:cubicBezTo>
                  <a:pt x="59" y="66"/>
                  <a:pt x="57" y="66"/>
                  <a:pt x="55" y="66"/>
                </a:cubicBezTo>
                <a:cubicBezTo>
                  <a:pt x="55" y="66"/>
                  <a:pt x="55" y="66"/>
                  <a:pt x="55" y="66"/>
                </a:cubicBezTo>
                <a:cubicBezTo>
                  <a:pt x="55" y="66"/>
                  <a:pt x="55" y="66"/>
                  <a:pt x="55" y="66"/>
                </a:cubicBezTo>
                <a:cubicBezTo>
                  <a:pt x="54" y="66"/>
                  <a:pt x="54" y="67"/>
                  <a:pt x="53" y="67"/>
                </a:cubicBezTo>
                <a:cubicBezTo>
                  <a:pt x="53" y="68"/>
                  <a:pt x="53" y="68"/>
                  <a:pt x="53" y="68"/>
                </a:cubicBezTo>
                <a:cubicBezTo>
                  <a:pt x="53" y="68"/>
                  <a:pt x="53" y="68"/>
                  <a:pt x="53" y="68"/>
                </a:cubicBezTo>
                <a:cubicBezTo>
                  <a:pt x="53" y="69"/>
                  <a:pt x="53" y="69"/>
                  <a:pt x="52" y="69"/>
                </a:cubicBezTo>
                <a:cubicBezTo>
                  <a:pt x="52" y="67"/>
                  <a:pt x="52" y="67"/>
                  <a:pt x="52" y="67"/>
                </a:cubicBezTo>
                <a:cubicBezTo>
                  <a:pt x="35" y="67"/>
                  <a:pt x="35" y="67"/>
                  <a:pt x="35" y="67"/>
                </a:cubicBezTo>
                <a:cubicBezTo>
                  <a:pt x="35" y="68"/>
                  <a:pt x="35" y="68"/>
                  <a:pt x="35" y="68"/>
                </a:cubicBezTo>
                <a:cubicBezTo>
                  <a:pt x="35" y="68"/>
                  <a:pt x="35" y="68"/>
                  <a:pt x="33" y="68"/>
                </a:cubicBezTo>
                <a:cubicBezTo>
                  <a:pt x="32" y="68"/>
                  <a:pt x="32" y="69"/>
                  <a:pt x="32" y="71"/>
                </a:cubicBezTo>
                <a:cubicBezTo>
                  <a:pt x="32" y="71"/>
                  <a:pt x="32" y="71"/>
                  <a:pt x="32" y="71"/>
                </a:cubicBezTo>
                <a:cubicBezTo>
                  <a:pt x="32" y="72"/>
                  <a:pt x="32" y="72"/>
                  <a:pt x="32" y="72"/>
                </a:cubicBezTo>
                <a:cubicBezTo>
                  <a:pt x="0" y="72"/>
                  <a:pt x="0" y="72"/>
                  <a:pt x="0" y="72"/>
                </a:cubicBezTo>
                <a:cubicBezTo>
                  <a:pt x="0" y="85"/>
                  <a:pt x="0" y="85"/>
                  <a:pt x="0" y="85"/>
                </a:cubicBezTo>
                <a:cubicBezTo>
                  <a:pt x="9" y="85"/>
                  <a:pt x="9" y="85"/>
                  <a:pt x="9" y="85"/>
                </a:cubicBezTo>
                <a:cubicBezTo>
                  <a:pt x="9" y="157"/>
                  <a:pt x="9" y="157"/>
                  <a:pt x="9" y="157"/>
                </a:cubicBezTo>
                <a:cubicBezTo>
                  <a:pt x="74" y="157"/>
                  <a:pt x="74" y="157"/>
                  <a:pt x="74" y="157"/>
                </a:cubicBezTo>
                <a:cubicBezTo>
                  <a:pt x="74" y="149"/>
                  <a:pt x="74" y="149"/>
                  <a:pt x="74" y="149"/>
                </a:cubicBezTo>
                <a:cubicBezTo>
                  <a:pt x="75" y="160"/>
                  <a:pt x="93" y="159"/>
                  <a:pt x="96" y="147"/>
                </a:cubicBezTo>
                <a:cubicBezTo>
                  <a:pt x="98" y="125"/>
                  <a:pt x="111" y="111"/>
                  <a:pt x="131" y="106"/>
                </a:cubicBezTo>
                <a:cubicBezTo>
                  <a:pt x="140" y="108"/>
                  <a:pt x="150" y="103"/>
                  <a:pt x="150" y="92"/>
                </a:cubicBezTo>
                <a:close/>
                <a:moveTo>
                  <a:pt x="23" y="24"/>
                </a:moveTo>
                <a:cubicBezTo>
                  <a:pt x="26" y="62"/>
                  <a:pt x="26" y="62"/>
                  <a:pt x="26" y="62"/>
                </a:cubicBezTo>
                <a:cubicBezTo>
                  <a:pt x="19" y="62"/>
                  <a:pt x="19" y="62"/>
                  <a:pt x="19" y="62"/>
                </a:cubicBezTo>
                <a:cubicBezTo>
                  <a:pt x="16" y="24"/>
                  <a:pt x="16" y="24"/>
                  <a:pt x="16" y="24"/>
                </a:cubicBezTo>
                <a:cubicBezTo>
                  <a:pt x="23" y="24"/>
                  <a:pt x="23" y="24"/>
                  <a:pt x="23" y="24"/>
                </a:cubicBezTo>
                <a:cubicBezTo>
                  <a:pt x="23" y="24"/>
                  <a:pt x="23" y="24"/>
                  <a:pt x="23" y="24"/>
                </a:cubicBezTo>
                <a:close/>
                <a:moveTo>
                  <a:pt x="23" y="24"/>
                </a:moveTo>
                <a:cubicBezTo>
                  <a:pt x="23" y="24"/>
                  <a:pt x="23" y="24"/>
                  <a:pt x="23" y="2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40">
            <a:extLst>
              <a:ext uri="{FF2B5EF4-FFF2-40B4-BE49-F238E27FC236}">
                <a16:creationId xmlns:a16="http://schemas.microsoft.com/office/drawing/2014/main" id="{FDCD89FF-8A18-14F3-BA43-C7E29E3E1B89}"/>
              </a:ext>
            </a:extLst>
          </p:cNvPr>
          <p:cNvSpPr>
            <a:spLocks noEditPoints="1"/>
          </p:cNvSpPr>
          <p:nvPr/>
        </p:nvSpPr>
        <p:spPr bwMode="auto">
          <a:xfrm>
            <a:off x="3355423" y="2802920"/>
            <a:ext cx="559864" cy="458390"/>
          </a:xfrm>
          <a:custGeom>
            <a:avLst/>
            <a:gdLst>
              <a:gd name="T0" fmla="*/ 145 w 160"/>
              <a:gd name="T1" fmla="*/ 43 h 131"/>
              <a:gd name="T2" fmla="*/ 136 w 160"/>
              <a:gd name="T3" fmla="*/ 52 h 131"/>
              <a:gd name="T4" fmla="*/ 145 w 160"/>
              <a:gd name="T5" fmla="*/ 61 h 131"/>
              <a:gd name="T6" fmla="*/ 154 w 160"/>
              <a:gd name="T7" fmla="*/ 52 h 131"/>
              <a:gd name="T8" fmla="*/ 145 w 160"/>
              <a:gd name="T9" fmla="*/ 43 h 131"/>
              <a:gd name="T10" fmla="*/ 15 w 160"/>
              <a:gd name="T11" fmla="*/ 43 h 131"/>
              <a:gd name="T12" fmla="*/ 6 w 160"/>
              <a:gd name="T13" fmla="*/ 52 h 131"/>
              <a:gd name="T14" fmla="*/ 15 w 160"/>
              <a:gd name="T15" fmla="*/ 61 h 131"/>
              <a:gd name="T16" fmla="*/ 24 w 160"/>
              <a:gd name="T17" fmla="*/ 52 h 131"/>
              <a:gd name="T18" fmla="*/ 15 w 160"/>
              <a:gd name="T19" fmla="*/ 43 h 131"/>
              <a:gd name="T20" fmla="*/ 118 w 160"/>
              <a:gd name="T21" fmla="*/ 26 h 131"/>
              <a:gd name="T22" fmla="*/ 105 w 160"/>
              <a:gd name="T23" fmla="*/ 40 h 131"/>
              <a:gd name="T24" fmla="*/ 118 w 160"/>
              <a:gd name="T25" fmla="*/ 53 h 131"/>
              <a:gd name="T26" fmla="*/ 132 w 160"/>
              <a:gd name="T27" fmla="*/ 40 h 131"/>
              <a:gd name="T28" fmla="*/ 118 w 160"/>
              <a:gd name="T29" fmla="*/ 26 h 131"/>
              <a:gd name="T30" fmla="*/ 160 w 160"/>
              <a:gd name="T31" fmla="*/ 108 h 131"/>
              <a:gd name="T32" fmla="*/ 145 w 160"/>
              <a:gd name="T33" fmla="*/ 108 h 131"/>
              <a:gd name="T34" fmla="*/ 145 w 160"/>
              <a:gd name="T35" fmla="*/ 80 h 131"/>
              <a:gd name="T36" fmla="*/ 141 w 160"/>
              <a:gd name="T37" fmla="*/ 67 h 131"/>
              <a:gd name="T38" fmla="*/ 145 w 160"/>
              <a:gd name="T39" fmla="*/ 66 h 131"/>
              <a:gd name="T40" fmla="*/ 160 w 160"/>
              <a:gd name="T41" fmla="*/ 81 h 131"/>
              <a:gd name="T42" fmla="*/ 160 w 160"/>
              <a:gd name="T43" fmla="*/ 108 h 131"/>
              <a:gd name="T44" fmla="*/ 42 w 160"/>
              <a:gd name="T45" fmla="*/ 26 h 131"/>
              <a:gd name="T46" fmla="*/ 28 w 160"/>
              <a:gd name="T47" fmla="*/ 40 h 131"/>
              <a:gd name="T48" fmla="*/ 42 w 160"/>
              <a:gd name="T49" fmla="*/ 53 h 131"/>
              <a:gd name="T50" fmla="*/ 55 w 160"/>
              <a:gd name="T51" fmla="*/ 40 h 131"/>
              <a:gd name="T52" fmla="*/ 42 w 160"/>
              <a:gd name="T53" fmla="*/ 26 h 131"/>
              <a:gd name="T54" fmla="*/ 15 w 160"/>
              <a:gd name="T55" fmla="*/ 66 h 131"/>
              <a:gd name="T56" fmla="*/ 19 w 160"/>
              <a:gd name="T57" fmla="*/ 67 h 131"/>
              <a:gd name="T58" fmla="*/ 15 w 160"/>
              <a:gd name="T59" fmla="*/ 80 h 131"/>
              <a:gd name="T60" fmla="*/ 15 w 160"/>
              <a:gd name="T61" fmla="*/ 108 h 131"/>
              <a:gd name="T62" fmla="*/ 0 w 160"/>
              <a:gd name="T63" fmla="*/ 108 h 131"/>
              <a:gd name="T64" fmla="*/ 0 w 160"/>
              <a:gd name="T65" fmla="*/ 81 h 131"/>
              <a:gd name="T66" fmla="*/ 15 w 160"/>
              <a:gd name="T67" fmla="*/ 66 h 131"/>
              <a:gd name="T68" fmla="*/ 80 w 160"/>
              <a:gd name="T69" fmla="*/ 0 h 131"/>
              <a:gd name="T70" fmla="*/ 60 w 160"/>
              <a:gd name="T71" fmla="*/ 19 h 131"/>
              <a:gd name="T72" fmla="*/ 80 w 160"/>
              <a:gd name="T73" fmla="*/ 39 h 131"/>
              <a:gd name="T74" fmla="*/ 100 w 160"/>
              <a:gd name="T75" fmla="*/ 19 h 131"/>
              <a:gd name="T76" fmla="*/ 80 w 160"/>
              <a:gd name="T77" fmla="*/ 0 h 131"/>
              <a:gd name="T78" fmla="*/ 140 w 160"/>
              <a:gd name="T79" fmla="*/ 119 h 131"/>
              <a:gd name="T80" fmla="*/ 116 w 160"/>
              <a:gd name="T81" fmla="*/ 119 h 131"/>
              <a:gd name="T82" fmla="*/ 116 w 160"/>
              <a:gd name="T83" fmla="*/ 76 h 131"/>
              <a:gd name="T84" fmla="*/ 112 w 160"/>
              <a:gd name="T85" fmla="*/ 60 h 131"/>
              <a:gd name="T86" fmla="*/ 118 w 160"/>
              <a:gd name="T87" fmla="*/ 59 h 131"/>
              <a:gd name="T88" fmla="*/ 140 w 160"/>
              <a:gd name="T89" fmla="*/ 80 h 131"/>
              <a:gd name="T90" fmla="*/ 140 w 160"/>
              <a:gd name="T91" fmla="*/ 119 h 131"/>
              <a:gd name="T92" fmla="*/ 44 w 160"/>
              <a:gd name="T93" fmla="*/ 76 h 131"/>
              <a:gd name="T94" fmla="*/ 44 w 160"/>
              <a:gd name="T95" fmla="*/ 119 h 131"/>
              <a:gd name="T96" fmla="*/ 20 w 160"/>
              <a:gd name="T97" fmla="*/ 119 h 131"/>
              <a:gd name="T98" fmla="*/ 20 w 160"/>
              <a:gd name="T99" fmla="*/ 80 h 131"/>
              <a:gd name="T100" fmla="*/ 42 w 160"/>
              <a:gd name="T101" fmla="*/ 59 h 131"/>
              <a:gd name="T102" fmla="*/ 48 w 160"/>
              <a:gd name="T103" fmla="*/ 60 h 131"/>
              <a:gd name="T104" fmla="*/ 44 w 160"/>
              <a:gd name="T105" fmla="*/ 76 h 131"/>
              <a:gd name="T106" fmla="*/ 49 w 160"/>
              <a:gd name="T107" fmla="*/ 131 h 131"/>
              <a:gd name="T108" fmla="*/ 111 w 160"/>
              <a:gd name="T109" fmla="*/ 131 h 131"/>
              <a:gd name="T110" fmla="*/ 111 w 160"/>
              <a:gd name="T111" fmla="*/ 76 h 131"/>
              <a:gd name="T112" fmla="*/ 80 w 160"/>
              <a:gd name="T113" fmla="*/ 45 h 131"/>
              <a:gd name="T114" fmla="*/ 49 w 160"/>
              <a:gd name="T115" fmla="*/ 76 h 131"/>
              <a:gd name="T116" fmla="*/ 49 w 160"/>
              <a:gd name="T1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31">
                <a:moveTo>
                  <a:pt x="145" y="43"/>
                </a:moveTo>
                <a:cubicBezTo>
                  <a:pt x="140" y="43"/>
                  <a:pt x="136" y="47"/>
                  <a:pt x="136" y="52"/>
                </a:cubicBezTo>
                <a:cubicBezTo>
                  <a:pt x="136" y="57"/>
                  <a:pt x="140" y="61"/>
                  <a:pt x="145" y="61"/>
                </a:cubicBezTo>
                <a:cubicBezTo>
                  <a:pt x="150" y="61"/>
                  <a:pt x="154" y="57"/>
                  <a:pt x="154" y="52"/>
                </a:cubicBezTo>
                <a:cubicBezTo>
                  <a:pt x="154" y="47"/>
                  <a:pt x="150" y="43"/>
                  <a:pt x="145" y="43"/>
                </a:cubicBezTo>
                <a:close/>
                <a:moveTo>
                  <a:pt x="15" y="43"/>
                </a:moveTo>
                <a:cubicBezTo>
                  <a:pt x="10" y="43"/>
                  <a:pt x="6" y="47"/>
                  <a:pt x="6" y="52"/>
                </a:cubicBezTo>
                <a:cubicBezTo>
                  <a:pt x="6" y="57"/>
                  <a:pt x="10" y="61"/>
                  <a:pt x="15" y="61"/>
                </a:cubicBezTo>
                <a:cubicBezTo>
                  <a:pt x="20" y="61"/>
                  <a:pt x="24" y="57"/>
                  <a:pt x="24" y="52"/>
                </a:cubicBezTo>
                <a:cubicBezTo>
                  <a:pt x="24" y="47"/>
                  <a:pt x="20" y="43"/>
                  <a:pt x="15" y="43"/>
                </a:cubicBezTo>
                <a:close/>
                <a:moveTo>
                  <a:pt x="118" y="26"/>
                </a:moveTo>
                <a:cubicBezTo>
                  <a:pt x="111" y="26"/>
                  <a:pt x="105" y="32"/>
                  <a:pt x="105" y="40"/>
                </a:cubicBezTo>
                <a:cubicBezTo>
                  <a:pt x="105" y="47"/>
                  <a:pt x="111" y="53"/>
                  <a:pt x="118" y="53"/>
                </a:cubicBezTo>
                <a:cubicBezTo>
                  <a:pt x="126" y="53"/>
                  <a:pt x="132" y="47"/>
                  <a:pt x="132" y="40"/>
                </a:cubicBezTo>
                <a:cubicBezTo>
                  <a:pt x="132" y="33"/>
                  <a:pt x="126" y="26"/>
                  <a:pt x="118" y="26"/>
                </a:cubicBezTo>
                <a:close/>
                <a:moveTo>
                  <a:pt x="160" y="108"/>
                </a:moveTo>
                <a:cubicBezTo>
                  <a:pt x="145" y="108"/>
                  <a:pt x="145" y="108"/>
                  <a:pt x="145" y="108"/>
                </a:cubicBezTo>
                <a:cubicBezTo>
                  <a:pt x="145" y="80"/>
                  <a:pt x="145" y="80"/>
                  <a:pt x="145" y="80"/>
                </a:cubicBezTo>
                <a:cubicBezTo>
                  <a:pt x="145" y="75"/>
                  <a:pt x="143" y="71"/>
                  <a:pt x="141" y="67"/>
                </a:cubicBezTo>
                <a:cubicBezTo>
                  <a:pt x="142" y="66"/>
                  <a:pt x="144" y="66"/>
                  <a:pt x="145" y="66"/>
                </a:cubicBezTo>
                <a:cubicBezTo>
                  <a:pt x="153" y="66"/>
                  <a:pt x="160" y="73"/>
                  <a:pt x="160" y="81"/>
                </a:cubicBezTo>
                <a:lnTo>
                  <a:pt x="160" y="108"/>
                </a:lnTo>
                <a:close/>
                <a:moveTo>
                  <a:pt x="42" y="26"/>
                </a:moveTo>
                <a:cubicBezTo>
                  <a:pt x="34" y="26"/>
                  <a:pt x="28" y="32"/>
                  <a:pt x="28" y="40"/>
                </a:cubicBezTo>
                <a:cubicBezTo>
                  <a:pt x="28" y="47"/>
                  <a:pt x="34" y="53"/>
                  <a:pt x="42" y="53"/>
                </a:cubicBezTo>
                <a:cubicBezTo>
                  <a:pt x="49" y="53"/>
                  <a:pt x="55" y="47"/>
                  <a:pt x="55" y="40"/>
                </a:cubicBezTo>
                <a:cubicBezTo>
                  <a:pt x="55" y="33"/>
                  <a:pt x="49" y="26"/>
                  <a:pt x="42" y="26"/>
                </a:cubicBezTo>
                <a:close/>
                <a:moveTo>
                  <a:pt x="15" y="66"/>
                </a:moveTo>
                <a:cubicBezTo>
                  <a:pt x="16" y="66"/>
                  <a:pt x="18" y="66"/>
                  <a:pt x="19" y="67"/>
                </a:cubicBezTo>
                <a:cubicBezTo>
                  <a:pt x="17" y="71"/>
                  <a:pt x="15" y="75"/>
                  <a:pt x="15" y="80"/>
                </a:cubicBezTo>
                <a:cubicBezTo>
                  <a:pt x="15" y="108"/>
                  <a:pt x="15" y="108"/>
                  <a:pt x="15" y="108"/>
                </a:cubicBezTo>
                <a:cubicBezTo>
                  <a:pt x="0" y="108"/>
                  <a:pt x="0" y="108"/>
                  <a:pt x="0" y="108"/>
                </a:cubicBezTo>
                <a:cubicBezTo>
                  <a:pt x="0" y="81"/>
                  <a:pt x="0" y="81"/>
                  <a:pt x="0" y="81"/>
                </a:cubicBezTo>
                <a:cubicBezTo>
                  <a:pt x="0" y="73"/>
                  <a:pt x="7" y="66"/>
                  <a:pt x="15" y="66"/>
                </a:cubicBezTo>
                <a:close/>
                <a:moveTo>
                  <a:pt x="80" y="0"/>
                </a:moveTo>
                <a:cubicBezTo>
                  <a:pt x="69" y="0"/>
                  <a:pt x="60" y="8"/>
                  <a:pt x="60" y="19"/>
                </a:cubicBezTo>
                <a:cubicBezTo>
                  <a:pt x="60" y="30"/>
                  <a:pt x="69" y="39"/>
                  <a:pt x="80" y="39"/>
                </a:cubicBezTo>
                <a:cubicBezTo>
                  <a:pt x="91" y="39"/>
                  <a:pt x="100" y="30"/>
                  <a:pt x="100" y="19"/>
                </a:cubicBezTo>
                <a:cubicBezTo>
                  <a:pt x="100" y="8"/>
                  <a:pt x="91" y="0"/>
                  <a:pt x="80" y="0"/>
                </a:cubicBezTo>
                <a:close/>
                <a:moveTo>
                  <a:pt x="140" y="119"/>
                </a:moveTo>
                <a:cubicBezTo>
                  <a:pt x="116" y="119"/>
                  <a:pt x="116" y="119"/>
                  <a:pt x="116" y="119"/>
                </a:cubicBezTo>
                <a:cubicBezTo>
                  <a:pt x="116" y="76"/>
                  <a:pt x="116" y="76"/>
                  <a:pt x="116" y="76"/>
                </a:cubicBezTo>
                <a:cubicBezTo>
                  <a:pt x="116" y="70"/>
                  <a:pt x="115" y="65"/>
                  <a:pt x="112" y="60"/>
                </a:cubicBezTo>
                <a:cubicBezTo>
                  <a:pt x="114" y="59"/>
                  <a:pt x="116" y="59"/>
                  <a:pt x="118" y="59"/>
                </a:cubicBezTo>
                <a:cubicBezTo>
                  <a:pt x="130" y="59"/>
                  <a:pt x="140" y="68"/>
                  <a:pt x="140" y="80"/>
                </a:cubicBezTo>
                <a:lnTo>
                  <a:pt x="140" y="119"/>
                </a:lnTo>
                <a:close/>
                <a:moveTo>
                  <a:pt x="44" y="76"/>
                </a:moveTo>
                <a:cubicBezTo>
                  <a:pt x="44" y="119"/>
                  <a:pt x="44" y="119"/>
                  <a:pt x="44" y="119"/>
                </a:cubicBezTo>
                <a:cubicBezTo>
                  <a:pt x="20" y="119"/>
                  <a:pt x="20" y="119"/>
                  <a:pt x="20" y="119"/>
                </a:cubicBezTo>
                <a:cubicBezTo>
                  <a:pt x="20" y="80"/>
                  <a:pt x="20" y="80"/>
                  <a:pt x="20" y="80"/>
                </a:cubicBezTo>
                <a:cubicBezTo>
                  <a:pt x="20" y="68"/>
                  <a:pt x="30" y="59"/>
                  <a:pt x="42" y="59"/>
                </a:cubicBezTo>
                <a:cubicBezTo>
                  <a:pt x="44" y="59"/>
                  <a:pt x="46" y="59"/>
                  <a:pt x="48" y="60"/>
                </a:cubicBezTo>
                <a:cubicBezTo>
                  <a:pt x="45" y="65"/>
                  <a:pt x="44" y="70"/>
                  <a:pt x="44" y="76"/>
                </a:cubicBezTo>
                <a:close/>
                <a:moveTo>
                  <a:pt x="49" y="131"/>
                </a:moveTo>
                <a:cubicBezTo>
                  <a:pt x="111" y="131"/>
                  <a:pt x="111" y="131"/>
                  <a:pt x="111" y="131"/>
                </a:cubicBezTo>
                <a:cubicBezTo>
                  <a:pt x="111" y="76"/>
                  <a:pt x="111" y="76"/>
                  <a:pt x="111" y="76"/>
                </a:cubicBezTo>
                <a:cubicBezTo>
                  <a:pt x="111" y="59"/>
                  <a:pt x="97" y="45"/>
                  <a:pt x="80" y="45"/>
                </a:cubicBezTo>
                <a:cubicBezTo>
                  <a:pt x="63" y="45"/>
                  <a:pt x="49" y="59"/>
                  <a:pt x="49" y="76"/>
                </a:cubicBezTo>
                <a:lnTo>
                  <a:pt x="49" y="1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68">
            <a:extLst>
              <a:ext uri="{FF2B5EF4-FFF2-40B4-BE49-F238E27FC236}">
                <a16:creationId xmlns:a16="http://schemas.microsoft.com/office/drawing/2014/main" id="{B64FB74E-4AF6-4B96-5A13-672E8B775E87}"/>
              </a:ext>
            </a:extLst>
          </p:cNvPr>
          <p:cNvSpPr>
            <a:spLocks noEditPoints="1"/>
          </p:cNvSpPr>
          <p:nvPr/>
        </p:nvSpPr>
        <p:spPr bwMode="auto">
          <a:xfrm>
            <a:off x="3381354" y="3882485"/>
            <a:ext cx="512880" cy="509676"/>
          </a:xfrm>
          <a:custGeom>
            <a:avLst/>
            <a:gdLst>
              <a:gd name="T0" fmla="*/ 14 w 160"/>
              <a:gd name="T1" fmla="*/ 46 h 159"/>
              <a:gd name="T2" fmla="*/ 19 w 160"/>
              <a:gd name="T3" fmla="*/ 46 h 159"/>
              <a:gd name="T4" fmla="*/ 19 w 160"/>
              <a:gd name="T5" fmla="*/ 60 h 159"/>
              <a:gd name="T6" fmla="*/ 23 w 160"/>
              <a:gd name="T7" fmla="*/ 65 h 159"/>
              <a:gd name="T8" fmla="*/ 27 w 160"/>
              <a:gd name="T9" fmla="*/ 63 h 159"/>
              <a:gd name="T10" fmla="*/ 44 w 160"/>
              <a:gd name="T11" fmla="*/ 46 h 159"/>
              <a:gd name="T12" fmla="*/ 47 w 160"/>
              <a:gd name="T13" fmla="*/ 46 h 159"/>
              <a:gd name="T14" fmla="*/ 47 w 160"/>
              <a:gd name="T15" fmla="*/ 32 h 159"/>
              <a:gd name="T16" fmla="*/ 70 w 160"/>
              <a:gd name="T17" fmla="*/ 9 h 159"/>
              <a:gd name="T18" fmla="*/ 101 w 160"/>
              <a:gd name="T19" fmla="*/ 9 h 159"/>
              <a:gd name="T20" fmla="*/ 89 w 160"/>
              <a:gd name="T21" fmla="*/ 0 h 159"/>
              <a:gd name="T22" fmla="*/ 14 w 160"/>
              <a:gd name="T23" fmla="*/ 0 h 159"/>
              <a:gd name="T24" fmla="*/ 0 w 160"/>
              <a:gd name="T25" fmla="*/ 14 h 159"/>
              <a:gd name="T26" fmla="*/ 0 w 160"/>
              <a:gd name="T27" fmla="*/ 32 h 159"/>
              <a:gd name="T28" fmla="*/ 14 w 160"/>
              <a:gd name="T29" fmla="*/ 46 h 159"/>
              <a:gd name="T30" fmla="*/ 136 w 160"/>
              <a:gd name="T31" fmla="*/ 113 h 159"/>
              <a:gd name="T32" fmla="*/ 142 w 160"/>
              <a:gd name="T33" fmla="*/ 98 h 159"/>
              <a:gd name="T34" fmla="*/ 123 w 160"/>
              <a:gd name="T35" fmla="*/ 75 h 159"/>
              <a:gd name="T36" fmla="*/ 123 w 160"/>
              <a:gd name="T37" fmla="*/ 65 h 159"/>
              <a:gd name="T38" fmla="*/ 145 w 160"/>
              <a:gd name="T39" fmla="*/ 65 h 159"/>
              <a:gd name="T40" fmla="*/ 159 w 160"/>
              <a:gd name="T41" fmla="*/ 51 h 159"/>
              <a:gd name="T42" fmla="*/ 159 w 160"/>
              <a:gd name="T43" fmla="*/ 32 h 159"/>
              <a:gd name="T44" fmla="*/ 145 w 160"/>
              <a:gd name="T45" fmla="*/ 18 h 159"/>
              <a:gd name="T46" fmla="*/ 70 w 160"/>
              <a:gd name="T47" fmla="*/ 18 h 159"/>
              <a:gd name="T48" fmla="*/ 56 w 160"/>
              <a:gd name="T49" fmla="*/ 32 h 159"/>
              <a:gd name="T50" fmla="*/ 56 w 160"/>
              <a:gd name="T51" fmla="*/ 51 h 159"/>
              <a:gd name="T52" fmla="*/ 70 w 160"/>
              <a:gd name="T53" fmla="*/ 65 h 159"/>
              <a:gd name="T54" fmla="*/ 96 w 160"/>
              <a:gd name="T55" fmla="*/ 65 h 159"/>
              <a:gd name="T56" fmla="*/ 108 w 160"/>
              <a:gd name="T57" fmla="*/ 76 h 159"/>
              <a:gd name="T58" fmla="*/ 93 w 160"/>
              <a:gd name="T59" fmla="*/ 98 h 159"/>
              <a:gd name="T60" fmla="*/ 99 w 160"/>
              <a:gd name="T61" fmla="*/ 113 h 159"/>
              <a:gd name="T62" fmla="*/ 80 w 160"/>
              <a:gd name="T63" fmla="*/ 128 h 159"/>
              <a:gd name="T64" fmla="*/ 59 w 160"/>
              <a:gd name="T65" fmla="*/ 113 h 159"/>
              <a:gd name="T66" fmla="*/ 65 w 160"/>
              <a:gd name="T67" fmla="*/ 98 h 159"/>
              <a:gd name="T68" fmla="*/ 42 w 160"/>
              <a:gd name="T69" fmla="*/ 75 h 159"/>
              <a:gd name="T70" fmla="*/ 19 w 160"/>
              <a:gd name="T71" fmla="*/ 98 h 159"/>
              <a:gd name="T72" fmla="*/ 25 w 160"/>
              <a:gd name="T73" fmla="*/ 113 h 159"/>
              <a:gd name="T74" fmla="*/ 1 w 160"/>
              <a:gd name="T75" fmla="*/ 145 h 159"/>
              <a:gd name="T76" fmla="*/ 1 w 160"/>
              <a:gd name="T77" fmla="*/ 154 h 159"/>
              <a:gd name="T78" fmla="*/ 6 w 160"/>
              <a:gd name="T79" fmla="*/ 159 h 159"/>
              <a:gd name="T80" fmla="*/ 156 w 160"/>
              <a:gd name="T81" fmla="*/ 159 h 159"/>
              <a:gd name="T82" fmla="*/ 160 w 160"/>
              <a:gd name="T83" fmla="*/ 154 h 159"/>
              <a:gd name="T84" fmla="*/ 160 w 160"/>
              <a:gd name="T85" fmla="*/ 145 h 159"/>
              <a:gd name="T86" fmla="*/ 136 w 160"/>
              <a:gd name="T87" fmla="*/ 11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0" h="159">
                <a:moveTo>
                  <a:pt x="14" y="46"/>
                </a:moveTo>
                <a:cubicBezTo>
                  <a:pt x="19" y="46"/>
                  <a:pt x="19" y="46"/>
                  <a:pt x="19" y="46"/>
                </a:cubicBezTo>
                <a:cubicBezTo>
                  <a:pt x="19" y="60"/>
                  <a:pt x="19" y="60"/>
                  <a:pt x="19" y="60"/>
                </a:cubicBezTo>
                <a:cubicBezTo>
                  <a:pt x="19" y="63"/>
                  <a:pt x="21" y="65"/>
                  <a:pt x="23" y="65"/>
                </a:cubicBezTo>
                <a:cubicBezTo>
                  <a:pt x="25" y="65"/>
                  <a:pt x="26" y="64"/>
                  <a:pt x="27" y="63"/>
                </a:cubicBezTo>
                <a:cubicBezTo>
                  <a:pt x="44" y="46"/>
                  <a:pt x="44" y="46"/>
                  <a:pt x="44" y="46"/>
                </a:cubicBezTo>
                <a:cubicBezTo>
                  <a:pt x="47" y="46"/>
                  <a:pt x="47" y="46"/>
                  <a:pt x="47" y="46"/>
                </a:cubicBezTo>
                <a:cubicBezTo>
                  <a:pt x="47" y="32"/>
                  <a:pt x="47" y="32"/>
                  <a:pt x="47" y="32"/>
                </a:cubicBezTo>
                <a:cubicBezTo>
                  <a:pt x="47" y="19"/>
                  <a:pt x="57" y="9"/>
                  <a:pt x="70" y="9"/>
                </a:cubicBezTo>
                <a:cubicBezTo>
                  <a:pt x="101" y="9"/>
                  <a:pt x="101" y="9"/>
                  <a:pt x="101" y="9"/>
                </a:cubicBezTo>
                <a:cubicBezTo>
                  <a:pt x="99" y="3"/>
                  <a:pt x="95" y="0"/>
                  <a:pt x="89" y="0"/>
                </a:cubicBezTo>
                <a:cubicBezTo>
                  <a:pt x="14" y="0"/>
                  <a:pt x="14" y="0"/>
                  <a:pt x="14" y="0"/>
                </a:cubicBezTo>
                <a:cubicBezTo>
                  <a:pt x="7" y="0"/>
                  <a:pt x="0" y="6"/>
                  <a:pt x="0" y="14"/>
                </a:cubicBezTo>
                <a:cubicBezTo>
                  <a:pt x="0" y="32"/>
                  <a:pt x="0" y="32"/>
                  <a:pt x="0" y="32"/>
                </a:cubicBezTo>
                <a:cubicBezTo>
                  <a:pt x="0" y="40"/>
                  <a:pt x="7" y="46"/>
                  <a:pt x="14" y="46"/>
                </a:cubicBezTo>
                <a:close/>
                <a:moveTo>
                  <a:pt x="136" y="113"/>
                </a:moveTo>
                <a:cubicBezTo>
                  <a:pt x="140" y="109"/>
                  <a:pt x="142" y="104"/>
                  <a:pt x="142" y="98"/>
                </a:cubicBezTo>
                <a:cubicBezTo>
                  <a:pt x="142" y="87"/>
                  <a:pt x="134" y="77"/>
                  <a:pt x="123" y="75"/>
                </a:cubicBezTo>
                <a:cubicBezTo>
                  <a:pt x="123" y="65"/>
                  <a:pt x="123" y="65"/>
                  <a:pt x="123" y="65"/>
                </a:cubicBezTo>
                <a:cubicBezTo>
                  <a:pt x="145" y="65"/>
                  <a:pt x="145" y="65"/>
                  <a:pt x="145" y="65"/>
                </a:cubicBezTo>
                <a:cubicBezTo>
                  <a:pt x="153" y="65"/>
                  <a:pt x="159" y="59"/>
                  <a:pt x="159" y="51"/>
                </a:cubicBezTo>
                <a:cubicBezTo>
                  <a:pt x="159" y="32"/>
                  <a:pt x="159" y="32"/>
                  <a:pt x="159" y="32"/>
                </a:cubicBezTo>
                <a:cubicBezTo>
                  <a:pt x="159" y="25"/>
                  <a:pt x="153" y="18"/>
                  <a:pt x="145" y="18"/>
                </a:cubicBezTo>
                <a:cubicBezTo>
                  <a:pt x="70" y="18"/>
                  <a:pt x="70" y="18"/>
                  <a:pt x="70" y="18"/>
                </a:cubicBezTo>
                <a:cubicBezTo>
                  <a:pt x="62" y="18"/>
                  <a:pt x="56" y="25"/>
                  <a:pt x="56" y="32"/>
                </a:cubicBezTo>
                <a:cubicBezTo>
                  <a:pt x="56" y="51"/>
                  <a:pt x="56" y="51"/>
                  <a:pt x="56" y="51"/>
                </a:cubicBezTo>
                <a:cubicBezTo>
                  <a:pt x="56" y="59"/>
                  <a:pt x="62" y="65"/>
                  <a:pt x="70" y="65"/>
                </a:cubicBezTo>
                <a:cubicBezTo>
                  <a:pt x="96" y="65"/>
                  <a:pt x="96" y="65"/>
                  <a:pt x="96" y="65"/>
                </a:cubicBezTo>
                <a:cubicBezTo>
                  <a:pt x="108" y="76"/>
                  <a:pt x="108" y="76"/>
                  <a:pt x="108" y="76"/>
                </a:cubicBezTo>
                <a:cubicBezTo>
                  <a:pt x="99" y="80"/>
                  <a:pt x="93" y="88"/>
                  <a:pt x="93" y="98"/>
                </a:cubicBezTo>
                <a:cubicBezTo>
                  <a:pt x="93" y="104"/>
                  <a:pt x="96" y="109"/>
                  <a:pt x="99" y="113"/>
                </a:cubicBezTo>
                <a:cubicBezTo>
                  <a:pt x="91" y="115"/>
                  <a:pt x="84" y="121"/>
                  <a:pt x="80" y="128"/>
                </a:cubicBezTo>
                <a:cubicBezTo>
                  <a:pt x="75" y="121"/>
                  <a:pt x="68" y="115"/>
                  <a:pt x="59" y="113"/>
                </a:cubicBezTo>
                <a:cubicBezTo>
                  <a:pt x="63" y="109"/>
                  <a:pt x="65" y="104"/>
                  <a:pt x="65" y="98"/>
                </a:cubicBezTo>
                <a:cubicBezTo>
                  <a:pt x="65" y="85"/>
                  <a:pt x="55" y="75"/>
                  <a:pt x="42" y="75"/>
                </a:cubicBezTo>
                <a:cubicBezTo>
                  <a:pt x="29" y="75"/>
                  <a:pt x="19" y="85"/>
                  <a:pt x="19" y="98"/>
                </a:cubicBezTo>
                <a:cubicBezTo>
                  <a:pt x="19" y="104"/>
                  <a:pt x="22" y="109"/>
                  <a:pt x="25" y="113"/>
                </a:cubicBezTo>
                <a:cubicBezTo>
                  <a:pt x="11" y="117"/>
                  <a:pt x="1" y="129"/>
                  <a:pt x="1" y="145"/>
                </a:cubicBezTo>
                <a:cubicBezTo>
                  <a:pt x="1" y="154"/>
                  <a:pt x="1" y="154"/>
                  <a:pt x="1" y="154"/>
                </a:cubicBezTo>
                <a:cubicBezTo>
                  <a:pt x="1" y="157"/>
                  <a:pt x="3" y="159"/>
                  <a:pt x="6" y="159"/>
                </a:cubicBezTo>
                <a:cubicBezTo>
                  <a:pt x="156" y="159"/>
                  <a:pt x="156" y="159"/>
                  <a:pt x="156" y="159"/>
                </a:cubicBezTo>
                <a:cubicBezTo>
                  <a:pt x="158" y="159"/>
                  <a:pt x="160" y="157"/>
                  <a:pt x="160" y="154"/>
                </a:cubicBezTo>
                <a:cubicBezTo>
                  <a:pt x="160" y="145"/>
                  <a:pt x="160" y="145"/>
                  <a:pt x="160" y="145"/>
                </a:cubicBezTo>
                <a:cubicBezTo>
                  <a:pt x="160" y="130"/>
                  <a:pt x="151" y="117"/>
                  <a:pt x="136" y="11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Rounded Corners 63">
            <a:extLst>
              <a:ext uri="{FF2B5EF4-FFF2-40B4-BE49-F238E27FC236}">
                <a16:creationId xmlns:a16="http://schemas.microsoft.com/office/drawing/2014/main" id="{FE4D1C14-D5F6-123C-FC0D-EB7627184ABB}"/>
              </a:ext>
            </a:extLst>
          </p:cNvPr>
          <p:cNvSpPr/>
          <p:nvPr/>
        </p:nvSpPr>
        <p:spPr>
          <a:xfrm>
            <a:off x="568325" y="4920773"/>
            <a:ext cx="11055349" cy="717910"/>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5" name="TextBox 71">
            <a:extLst>
              <a:ext uri="{FF2B5EF4-FFF2-40B4-BE49-F238E27FC236}">
                <a16:creationId xmlns:a16="http://schemas.microsoft.com/office/drawing/2014/main" id="{FECC0B54-BB30-98C9-E530-BAEAA5896970}"/>
              </a:ext>
            </a:extLst>
          </p:cNvPr>
          <p:cNvSpPr txBox="1"/>
          <p:nvPr/>
        </p:nvSpPr>
        <p:spPr>
          <a:xfrm>
            <a:off x="4613293" y="5111817"/>
            <a:ext cx="6388536" cy="348813"/>
          </a:xfrm>
          <a:prstGeom prst="rect">
            <a:avLst/>
          </a:prstGeom>
          <a:noFill/>
        </p:spPr>
        <p:txBody>
          <a:bodyPr wrap="square" rtlCol="0" anchor="ctr">
            <a:spAutoFit/>
          </a:bodyPr>
          <a:lstStyle/>
          <a:p>
            <a:pPr>
              <a:lnSpc>
                <a:spcPts val="2000"/>
              </a:lnSpc>
            </a:pPr>
            <a:r>
              <a:rPr lang="fr-CA" sz="2000">
                <a:solidFill>
                  <a:schemeClr val="bg1"/>
                </a:solidFill>
                <a:latin typeface="Lato" panose="020F0502020204030203" pitchFamily="34" charset="0"/>
                <a:ea typeface="Lato" panose="020F0502020204030203" pitchFamily="34" charset="0"/>
                <a:cs typeface="Lato" panose="020F0502020204030203" pitchFamily="34" charset="0"/>
              </a:rPr>
              <a:t>À</a:t>
            </a:r>
            <a:r>
              <a:rPr lang="fr-CA" sz="2000" i="0">
                <a:solidFill>
                  <a:schemeClr val="bg1"/>
                </a:solidFill>
                <a:effectLst/>
                <a:latin typeface="Lato" panose="020F0502020204030203" pitchFamily="34" charset="0"/>
                <a:ea typeface="Lato" panose="020F0502020204030203" pitchFamily="34" charset="0"/>
                <a:cs typeface="Lato" panose="020F0502020204030203" pitchFamily="34" charset="0"/>
              </a:rPr>
              <a:t> défaut d’entente</a:t>
            </a:r>
            <a:r>
              <a:rPr lang="fr-CA" sz="2000">
                <a:solidFill>
                  <a:schemeClr val="bg1"/>
                </a:solidFill>
                <a:latin typeface="Lato" panose="020F0502020204030203" pitchFamily="34" charset="0"/>
                <a:ea typeface="Lato" panose="020F0502020204030203" pitchFamily="34" charset="0"/>
                <a:cs typeface="Lato" panose="020F0502020204030203" pitchFamily="34" charset="0"/>
              </a:rPr>
              <a:t>, une réunion par trimestre</a:t>
            </a:r>
            <a:r>
              <a:rPr lang="fr-CA" sz="2000" i="0">
                <a:solidFill>
                  <a:schemeClr val="bg1"/>
                </a:solidFill>
                <a:effectLst/>
                <a:latin typeface="Lato" panose="020F0502020204030203" pitchFamily="34" charset="0"/>
                <a:ea typeface="Lato" panose="020F0502020204030203" pitchFamily="34" charset="0"/>
                <a:cs typeface="Lato" panose="020F0502020204030203" pitchFamily="34" charset="0"/>
              </a:rPr>
              <a:t>.</a:t>
            </a:r>
            <a:endParaRPr lang="fr-CA" sz="2000">
              <a:solidFill>
                <a:schemeClr val="bg1"/>
              </a:solidFill>
              <a:latin typeface="Lato" panose="020F0502020204030203" pitchFamily="34" charset="0"/>
              <a:ea typeface="Open Sans" panose="020B0606030504020204" pitchFamily="34" charset="0"/>
              <a:cs typeface="Open Sans" panose="020B0606030504020204" pitchFamily="34" charset="0"/>
            </a:endParaRPr>
          </a:p>
        </p:txBody>
      </p:sp>
      <p:sp>
        <p:nvSpPr>
          <p:cNvPr id="16" name="TextBox 74">
            <a:extLst>
              <a:ext uri="{FF2B5EF4-FFF2-40B4-BE49-F238E27FC236}">
                <a16:creationId xmlns:a16="http://schemas.microsoft.com/office/drawing/2014/main" id="{D0EE2CAA-01C1-79AC-4DB2-B83A3AB28EDE}"/>
              </a:ext>
            </a:extLst>
          </p:cNvPr>
          <p:cNvSpPr txBox="1"/>
          <p:nvPr/>
        </p:nvSpPr>
        <p:spPr>
          <a:xfrm>
            <a:off x="934970" y="4906640"/>
            <a:ext cx="1930282" cy="707886"/>
          </a:xfrm>
          <a:prstGeom prst="rect">
            <a:avLst/>
          </a:prstGeom>
          <a:noFill/>
        </p:spPr>
        <p:txBody>
          <a:bodyPr wrap="square" rtlCol="0" anchor="ctr">
            <a:spAutoFit/>
          </a:bodyPr>
          <a:lstStyle/>
          <a:p>
            <a:r>
              <a:rPr lang="fr-CA" sz="2000" b="1">
                <a:solidFill>
                  <a:schemeClr val="bg1"/>
                </a:solidFill>
                <a:latin typeface="Open Sans" pitchFamily="2" charset="0"/>
                <a:ea typeface="Open Sans" pitchFamily="2" charset="0"/>
                <a:cs typeface="Open Sans" pitchFamily="2" charset="0"/>
              </a:rPr>
              <a:t>Régime particulier</a:t>
            </a:r>
          </a:p>
        </p:txBody>
      </p:sp>
      <p:sp>
        <p:nvSpPr>
          <p:cNvPr id="18" name="Oval 64">
            <a:extLst>
              <a:ext uri="{FF2B5EF4-FFF2-40B4-BE49-F238E27FC236}">
                <a16:creationId xmlns:a16="http://schemas.microsoft.com/office/drawing/2014/main" id="{583337B9-BF81-8827-0D31-6707E259931A}"/>
              </a:ext>
            </a:extLst>
          </p:cNvPr>
          <p:cNvSpPr/>
          <p:nvPr/>
        </p:nvSpPr>
        <p:spPr>
          <a:xfrm>
            <a:off x="3155259" y="4767378"/>
            <a:ext cx="967865" cy="967865"/>
          </a:xfrm>
          <a:prstGeom prst="ellipse">
            <a:avLst/>
          </a:prstGeom>
          <a:solidFill>
            <a:schemeClr val="tx2">
              <a:lumMod val="75000"/>
              <a:lumOff val="25000"/>
            </a:schemeClr>
          </a:solidFill>
          <a:ln w="317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panose="020F0502020204030203" pitchFamily="34" charset="0"/>
            </a:endParaRPr>
          </a:p>
        </p:txBody>
      </p:sp>
      <p:sp>
        <p:nvSpPr>
          <p:cNvPr id="19" name="Freeform 40">
            <a:extLst>
              <a:ext uri="{FF2B5EF4-FFF2-40B4-BE49-F238E27FC236}">
                <a16:creationId xmlns:a16="http://schemas.microsoft.com/office/drawing/2014/main" id="{841949BE-72CA-D16F-02BA-C87C4AD04F5C}"/>
              </a:ext>
            </a:extLst>
          </p:cNvPr>
          <p:cNvSpPr>
            <a:spLocks noEditPoints="1"/>
          </p:cNvSpPr>
          <p:nvPr/>
        </p:nvSpPr>
        <p:spPr bwMode="auto">
          <a:xfrm>
            <a:off x="3355421" y="4999378"/>
            <a:ext cx="559864" cy="458390"/>
          </a:xfrm>
          <a:custGeom>
            <a:avLst/>
            <a:gdLst>
              <a:gd name="T0" fmla="*/ 145 w 160"/>
              <a:gd name="T1" fmla="*/ 43 h 131"/>
              <a:gd name="T2" fmla="*/ 136 w 160"/>
              <a:gd name="T3" fmla="*/ 52 h 131"/>
              <a:gd name="T4" fmla="*/ 145 w 160"/>
              <a:gd name="T5" fmla="*/ 61 h 131"/>
              <a:gd name="T6" fmla="*/ 154 w 160"/>
              <a:gd name="T7" fmla="*/ 52 h 131"/>
              <a:gd name="T8" fmla="*/ 145 w 160"/>
              <a:gd name="T9" fmla="*/ 43 h 131"/>
              <a:gd name="T10" fmla="*/ 15 w 160"/>
              <a:gd name="T11" fmla="*/ 43 h 131"/>
              <a:gd name="T12" fmla="*/ 6 w 160"/>
              <a:gd name="T13" fmla="*/ 52 h 131"/>
              <a:gd name="T14" fmla="*/ 15 w 160"/>
              <a:gd name="T15" fmla="*/ 61 h 131"/>
              <a:gd name="T16" fmla="*/ 24 w 160"/>
              <a:gd name="T17" fmla="*/ 52 h 131"/>
              <a:gd name="T18" fmla="*/ 15 w 160"/>
              <a:gd name="T19" fmla="*/ 43 h 131"/>
              <a:gd name="T20" fmla="*/ 118 w 160"/>
              <a:gd name="T21" fmla="*/ 26 h 131"/>
              <a:gd name="T22" fmla="*/ 105 w 160"/>
              <a:gd name="T23" fmla="*/ 40 h 131"/>
              <a:gd name="T24" fmla="*/ 118 w 160"/>
              <a:gd name="T25" fmla="*/ 53 h 131"/>
              <a:gd name="T26" fmla="*/ 132 w 160"/>
              <a:gd name="T27" fmla="*/ 40 h 131"/>
              <a:gd name="T28" fmla="*/ 118 w 160"/>
              <a:gd name="T29" fmla="*/ 26 h 131"/>
              <a:gd name="T30" fmla="*/ 160 w 160"/>
              <a:gd name="T31" fmla="*/ 108 h 131"/>
              <a:gd name="T32" fmla="*/ 145 w 160"/>
              <a:gd name="T33" fmla="*/ 108 h 131"/>
              <a:gd name="T34" fmla="*/ 145 w 160"/>
              <a:gd name="T35" fmla="*/ 80 h 131"/>
              <a:gd name="T36" fmla="*/ 141 w 160"/>
              <a:gd name="T37" fmla="*/ 67 h 131"/>
              <a:gd name="T38" fmla="*/ 145 w 160"/>
              <a:gd name="T39" fmla="*/ 66 h 131"/>
              <a:gd name="T40" fmla="*/ 160 w 160"/>
              <a:gd name="T41" fmla="*/ 81 h 131"/>
              <a:gd name="T42" fmla="*/ 160 w 160"/>
              <a:gd name="T43" fmla="*/ 108 h 131"/>
              <a:gd name="T44" fmla="*/ 42 w 160"/>
              <a:gd name="T45" fmla="*/ 26 h 131"/>
              <a:gd name="T46" fmla="*/ 28 w 160"/>
              <a:gd name="T47" fmla="*/ 40 h 131"/>
              <a:gd name="T48" fmla="*/ 42 w 160"/>
              <a:gd name="T49" fmla="*/ 53 h 131"/>
              <a:gd name="T50" fmla="*/ 55 w 160"/>
              <a:gd name="T51" fmla="*/ 40 h 131"/>
              <a:gd name="T52" fmla="*/ 42 w 160"/>
              <a:gd name="T53" fmla="*/ 26 h 131"/>
              <a:gd name="T54" fmla="*/ 15 w 160"/>
              <a:gd name="T55" fmla="*/ 66 h 131"/>
              <a:gd name="T56" fmla="*/ 19 w 160"/>
              <a:gd name="T57" fmla="*/ 67 h 131"/>
              <a:gd name="T58" fmla="*/ 15 w 160"/>
              <a:gd name="T59" fmla="*/ 80 h 131"/>
              <a:gd name="T60" fmla="*/ 15 w 160"/>
              <a:gd name="T61" fmla="*/ 108 h 131"/>
              <a:gd name="T62" fmla="*/ 0 w 160"/>
              <a:gd name="T63" fmla="*/ 108 h 131"/>
              <a:gd name="T64" fmla="*/ 0 w 160"/>
              <a:gd name="T65" fmla="*/ 81 h 131"/>
              <a:gd name="T66" fmla="*/ 15 w 160"/>
              <a:gd name="T67" fmla="*/ 66 h 131"/>
              <a:gd name="T68" fmla="*/ 80 w 160"/>
              <a:gd name="T69" fmla="*/ 0 h 131"/>
              <a:gd name="T70" fmla="*/ 60 w 160"/>
              <a:gd name="T71" fmla="*/ 19 h 131"/>
              <a:gd name="T72" fmla="*/ 80 w 160"/>
              <a:gd name="T73" fmla="*/ 39 h 131"/>
              <a:gd name="T74" fmla="*/ 100 w 160"/>
              <a:gd name="T75" fmla="*/ 19 h 131"/>
              <a:gd name="T76" fmla="*/ 80 w 160"/>
              <a:gd name="T77" fmla="*/ 0 h 131"/>
              <a:gd name="T78" fmla="*/ 140 w 160"/>
              <a:gd name="T79" fmla="*/ 119 h 131"/>
              <a:gd name="T80" fmla="*/ 116 w 160"/>
              <a:gd name="T81" fmla="*/ 119 h 131"/>
              <a:gd name="T82" fmla="*/ 116 w 160"/>
              <a:gd name="T83" fmla="*/ 76 h 131"/>
              <a:gd name="T84" fmla="*/ 112 w 160"/>
              <a:gd name="T85" fmla="*/ 60 h 131"/>
              <a:gd name="T86" fmla="*/ 118 w 160"/>
              <a:gd name="T87" fmla="*/ 59 h 131"/>
              <a:gd name="T88" fmla="*/ 140 w 160"/>
              <a:gd name="T89" fmla="*/ 80 h 131"/>
              <a:gd name="T90" fmla="*/ 140 w 160"/>
              <a:gd name="T91" fmla="*/ 119 h 131"/>
              <a:gd name="T92" fmla="*/ 44 w 160"/>
              <a:gd name="T93" fmla="*/ 76 h 131"/>
              <a:gd name="T94" fmla="*/ 44 w 160"/>
              <a:gd name="T95" fmla="*/ 119 h 131"/>
              <a:gd name="T96" fmla="*/ 20 w 160"/>
              <a:gd name="T97" fmla="*/ 119 h 131"/>
              <a:gd name="T98" fmla="*/ 20 w 160"/>
              <a:gd name="T99" fmla="*/ 80 h 131"/>
              <a:gd name="T100" fmla="*/ 42 w 160"/>
              <a:gd name="T101" fmla="*/ 59 h 131"/>
              <a:gd name="T102" fmla="*/ 48 w 160"/>
              <a:gd name="T103" fmla="*/ 60 h 131"/>
              <a:gd name="T104" fmla="*/ 44 w 160"/>
              <a:gd name="T105" fmla="*/ 76 h 131"/>
              <a:gd name="T106" fmla="*/ 49 w 160"/>
              <a:gd name="T107" fmla="*/ 131 h 131"/>
              <a:gd name="T108" fmla="*/ 111 w 160"/>
              <a:gd name="T109" fmla="*/ 131 h 131"/>
              <a:gd name="T110" fmla="*/ 111 w 160"/>
              <a:gd name="T111" fmla="*/ 76 h 131"/>
              <a:gd name="T112" fmla="*/ 80 w 160"/>
              <a:gd name="T113" fmla="*/ 45 h 131"/>
              <a:gd name="T114" fmla="*/ 49 w 160"/>
              <a:gd name="T115" fmla="*/ 76 h 131"/>
              <a:gd name="T116" fmla="*/ 49 w 160"/>
              <a:gd name="T1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0" h="131">
                <a:moveTo>
                  <a:pt x="145" y="43"/>
                </a:moveTo>
                <a:cubicBezTo>
                  <a:pt x="140" y="43"/>
                  <a:pt x="136" y="47"/>
                  <a:pt x="136" y="52"/>
                </a:cubicBezTo>
                <a:cubicBezTo>
                  <a:pt x="136" y="57"/>
                  <a:pt x="140" y="61"/>
                  <a:pt x="145" y="61"/>
                </a:cubicBezTo>
                <a:cubicBezTo>
                  <a:pt x="150" y="61"/>
                  <a:pt x="154" y="57"/>
                  <a:pt x="154" y="52"/>
                </a:cubicBezTo>
                <a:cubicBezTo>
                  <a:pt x="154" y="47"/>
                  <a:pt x="150" y="43"/>
                  <a:pt x="145" y="43"/>
                </a:cubicBezTo>
                <a:close/>
                <a:moveTo>
                  <a:pt x="15" y="43"/>
                </a:moveTo>
                <a:cubicBezTo>
                  <a:pt x="10" y="43"/>
                  <a:pt x="6" y="47"/>
                  <a:pt x="6" y="52"/>
                </a:cubicBezTo>
                <a:cubicBezTo>
                  <a:pt x="6" y="57"/>
                  <a:pt x="10" y="61"/>
                  <a:pt x="15" y="61"/>
                </a:cubicBezTo>
                <a:cubicBezTo>
                  <a:pt x="20" y="61"/>
                  <a:pt x="24" y="57"/>
                  <a:pt x="24" y="52"/>
                </a:cubicBezTo>
                <a:cubicBezTo>
                  <a:pt x="24" y="47"/>
                  <a:pt x="20" y="43"/>
                  <a:pt x="15" y="43"/>
                </a:cubicBezTo>
                <a:close/>
                <a:moveTo>
                  <a:pt x="118" y="26"/>
                </a:moveTo>
                <a:cubicBezTo>
                  <a:pt x="111" y="26"/>
                  <a:pt x="105" y="32"/>
                  <a:pt x="105" y="40"/>
                </a:cubicBezTo>
                <a:cubicBezTo>
                  <a:pt x="105" y="47"/>
                  <a:pt x="111" y="53"/>
                  <a:pt x="118" y="53"/>
                </a:cubicBezTo>
                <a:cubicBezTo>
                  <a:pt x="126" y="53"/>
                  <a:pt x="132" y="47"/>
                  <a:pt x="132" y="40"/>
                </a:cubicBezTo>
                <a:cubicBezTo>
                  <a:pt x="132" y="33"/>
                  <a:pt x="126" y="26"/>
                  <a:pt x="118" y="26"/>
                </a:cubicBezTo>
                <a:close/>
                <a:moveTo>
                  <a:pt x="160" y="108"/>
                </a:moveTo>
                <a:cubicBezTo>
                  <a:pt x="145" y="108"/>
                  <a:pt x="145" y="108"/>
                  <a:pt x="145" y="108"/>
                </a:cubicBezTo>
                <a:cubicBezTo>
                  <a:pt x="145" y="80"/>
                  <a:pt x="145" y="80"/>
                  <a:pt x="145" y="80"/>
                </a:cubicBezTo>
                <a:cubicBezTo>
                  <a:pt x="145" y="75"/>
                  <a:pt x="143" y="71"/>
                  <a:pt x="141" y="67"/>
                </a:cubicBezTo>
                <a:cubicBezTo>
                  <a:pt x="142" y="66"/>
                  <a:pt x="144" y="66"/>
                  <a:pt x="145" y="66"/>
                </a:cubicBezTo>
                <a:cubicBezTo>
                  <a:pt x="153" y="66"/>
                  <a:pt x="160" y="73"/>
                  <a:pt x="160" y="81"/>
                </a:cubicBezTo>
                <a:lnTo>
                  <a:pt x="160" y="108"/>
                </a:lnTo>
                <a:close/>
                <a:moveTo>
                  <a:pt x="42" y="26"/>
                </a:moveTo>
                <a:cubicBezTo>
                  <a:pt x="34" y="26"/>
                  <a:pt x="28" y="32"/>
                  <a:pt x="28" y="40"/>
                </a:cubicBezTo>
                <a:cubicBezTo>
                  <a:pt x="28" y="47"/>
                  <a:pt x="34" y="53"/>
                  <a:pt x="42" y="53"/>
                </a:cubicBezTo>
                <a:cubicBezTo>
                  <a:pt x="49" y="53"/>
                  <a:pt x="55" y="47"/>
                  <a:pt x="55" y="40"/>
                </a:cubicBezTo>
                <a:cubicBezTo>
                  <a:pt x="55" y="33"/>
                  <a:pt x="49" y="26"/>
                  <a:pt x="42" y="26"/>
                </a:cubicBezTo>
                <a:close/>
                <a:moveTo>
                  <a:pt x="15" y="66"/>
                </a:moveTo>
                <a:cubicBezTo>
                  <a:pt x="16" y="66"/>
                  <a:pt x="18" y="66"/>
                  <a:pt x="19" y="67"/>
                </a:cubicBezTo>
                <a:cubicBezTo>
                  <a:pt x="17" y="71"/>
                  <a:pt x="15" y="75"/>
                  <a:pt x="15" y="80"/>
                </a:cubicBezTo>
                <a:cubicBezTo>
                  <a:pt x="15" y="108"/>
                  <a:pt x="15" y="108"/>
                  <a:pt x="15" y="108"/>
                </a:cubicBezTo>
                <a:cubicBezTo>
                  <a:pt x="0" y="108"/>
                  <a:pt x="0" y="108"/>
                  <a:pt x="0" y="108"/>
                </a:cubicBezTo>
                <a:cubicBezTo>
                  <a:pt x="0" y="81"/>
                  <a:pt x="0" y="81"/>
                  <a:pt x="0" y="81"/>
                </a:cubicBezTo>
                <a:cubicBezTo>
                  <a:pt x="0" y="73"/>
                  <a:pt x="7" y="66"/>
                  <a:pt x="15" y="66"/>
                </a:cubicBezTo>
                <a:close/>
                <a:moveTo>
                  <a:pt x="80" y="0"/>
                </a:moveTo>
                <a:cubicBezTo>
                  <a:pt x="69" y="0"/>
                  <a:pt x="60" y="8"/>
                  <a:pt x="60" y="19"/>
                </a:cubicBezTo>
                <a:cubicBezTo>
                  <a:pt x="60" y="30"/>
                  <a:pt x="69" y="39"/>
                  <a:pt x="80" y="39"/>
                </a:cubicBezTo>
                <a:cubicBezTo>
                  <a:pt x="91" y="39"/>
                  <a:pt x="100" y="30"/>
                  <a:pt x="100" y="19"/>
                </a:cubicBezTo>
                <a:cubicBezTo>
                  <a:pt x="100" y="8"/>
                  <a:pt x="91" y="0"/>
                  <a:pt x="80" y="0"/>
                </a:cubicBezTo>
                <a:close/>
                <a:moveTo>
                  <a:pt x="140" y="119"/>
                </a:moveTo>
                <a:cubicBezTo>
                  <a:pt x="116" y="119"/>
                  <a:pt x="116" y="119"/>
                  <a:pt x="116" y="119"/>
                </a:cubicBezTo>
                <a:cubicBezTo>
                  <a:pt x="116" y="76"/>
                  <a:pt x="116" y="76"/>
                  <a:pt x="116" y="76"/>
                </a:cubicBezTo>
                <a:cubicBezTo>
                  <a:pt x="116" y="70"/>
                  <a:pt x="115" y="65"/>
                  <a:pt x="112" y="60"/>
                </a:cubicBezTo>
                <a:cubicBezTo>
                  <a:pt x="114" y="59"/>
                  <a:pt x="116" y="59"/>
                  <a:pt x="118" y="59"/>
                </a:cubicBezTo>
                <a:cubicBezTo>
                  <a:pt x="130" y="59"/>
                  <a:pt x="140" y="68"/>
                  <a:pt x="140" y="80"/>
                </a:cubicBezTo>
                <a:lnTo>
                  <a:pt x="140" y="119"/>
                </a:lnTo>
                <a:close/>
                <a:moveTo>
                  <a:pt x="44" y="76"/>
                </a:moveTo>
                <a:cubicBezTo>
                  <a:pt x="44" y="119"/>
                  <a:pt x="44" y="119"/>
                  <a:pt x="44" y="119"/>
                </a:cubicBezTo>
                <a:cubicBezTo>
                  <a:pt x="20" y="119"/>
                  <a:pt x="20" y="119"/>
                  <a:pt x="20" y="119"/>
                </a:cubicBezTo>
                <a:cubicBezTo>
                  <a:pt x="20" y="80"/>
                  <a:pt x="20" y="80"/>
                  <a:pt x="20" y="80"/>
                </a:cubicBezTo>
                <a:cubicBezTo>
                  <a:pt x="20" y="68"/>
                  <a:pt x="30" y="59"/>
                  <a:pt x="42" y="59"/>
                </a:cubicBezTo>
                <a:cubicBezTo>
                  <a:pt x="44" y="59"/>
                  <a:pt x="46" y="59"/>
                  <a:pt x="48" y="60"/>
                </a:cubicBezTo>
                <a:cubicBezTo>
                  <a:pt x="45" y="65"/>
                  <a:pt x="44" y="70"/>
                  <a:pt x="44" y="76"/>
                </a:cubicBezTo>
                <a:close/>
                <a:moveTo>
                  <a:pt x="49" y="131"/>
                </a:moveTo>
                <a:cubicBezTo>
                  <a:pt x="111" y="131"/>
                  <a:pt x="111" y="131"/>
                  <a:pt x="111" y="131"/>
                </a:cubicBezTo>
                <a:cubicBezTo>
                  <a:pt x="111" y="76"/>
                  <a:pt x="111" y="76"/>
                  <a:pt x="111" y="76"/>
                </a:cubicBezTo>
                <a:cubicBezTo>
                  <a:pt x="111" y="59"/>
                  <a:pt x="97" y="45"/>
                  <a:pt x="80" y="45"/>
                </a:cubicBezTo>
                <a:cubicBezTo>
                  <a:pt x="63" y="45"/>
                  <a:pt x="49" y="59"/>
                  <a:pt x="49" y="76"/>
                </a:cubicBezTo>
                <a:lnTo>
                  <a:pt x="49" y="1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28121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a:xfrm>
            <a:off x="442913" y="245862"/>
            <a:ext cx="11277600" cy="602086"/>
          </a:xfrm>
        </p:spPr>
        <p:txBody>
          <a:bodyPr>
            <a:noAutofit/>
          </a:bodyPr>
          <a:lstStyle/>
          <a:p>
            <a:pPr algn="l"/>
            <a:r>
              <a:rPr lang="fr-CA" b="0">
                <a:latin typeface="Open Sans bold"/>
                <a:ea typeface="Open Sans bold"/>
                <a:cs typeface="Open Sans bold"/>
              </a:rPr>
              <a:t>Une </a:t>
            </a:r>
            <a:r>
              <a:rPr lang="fr-CA">
                <a:latin typeface="Open Sans bold"/>
                <a:ea typeface="Open Sans bold"/>
                <a:cs typeface="Open Sans bold"/>
              </a:rPr>
              <a:t>coprésidence</a:t>
            </a:r>
            <a:endParaRPr lang="fr-CA" b="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23</a:t>
            </a:fld>
            <a:endParaRPr lang="en-US" sz="1200"/>
          </a:p>
        </p:txBody>
      </p:sp>
      <p:sp>
        <p:nvSpPr>
          <p:cNvPr id="6" name="Rectangle 5">
            <a:extLst>
              <a:ext uri="{FF2B5EF4-FFF2-40B4-BE49-F238E27FC236}">
                <a16:creationId xmlns:a16="http://schemas.microsoft.com/office/drawing/2014/main" id="{60A57549-2197-4A25-B3C2-A3C908FD748A}"/>
              </a:ext>
            </a:extLst>
          </p:cNvPr>
          <p:cNvSpPr>
            <a:spLocks noChangeArrowheads="1"/>
          </p:cNvSpPr>
          <p:nvPr/>
        </p:nvSpPr>
        <p:spPr bwMode="auto">
          <a:xfrm>
            <a:off x="558801" y="1442794"/>
            <a:ext cx="4789576" cy="442122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9E86E3C1-18C7-458B-8B69-2F68DBCA8DF3}"/>
              </a:ext>
            </a:extLst>
          </p:cNvPr>
          <p:cNvSpPr txBox="1"/>
          <p:nvPr/>
        </p:nvSpPr>
        <p:spPr>
          <a:xfrm>
            <a:off x="857253" y="3005759"/>
            <a:ext cx="4284090" cy="2328010"/>
          </a:xfrm>
          <a:prstGeom prst="rect">
            <a:avLst/>
          </a:prstGeom>
          <a:noFill/>
        </p:spPr>
        <p:txBody>
          <a:bodyPr wrap="square" lIns="91440" tIns="45720" rIns="91440" bIns="45720" rtlCol="0" anchor="ctr">
            <a:spAutoFit/>
          </a:bodyPr>
          <a:lstStyle/>
          <a:p>
            <a:pPr marL="171450" indent="-171450">
              <a:lnSpc>
                <a:spcPts val="2200"/>
              </a:lnSpc>
              <a:buFont typeface="Arial" panose="020B0604020202020204" pitchFamily="34" charset="0"/>
              <a:buChar char="•"/>
            </a:pPr>
            <a:r>
              <a:rPr lang="fr-CA">
                <a:solidFill>
                  <a:schemeClr val="bg1"/>
                </a:solidFill>
                <a:latin typeface="Lato"/>
                <a:ea typeface="Lato"/>
                <a:cs typeface="Lato"/>
              </a:rPr>
              <a:t>Le comité est coprésidé par une personne représentant l’employeur et une personne représentant les travailleurs et les travailleuses.</a:t>
            </a:r>
            <a:endParaRPr lang="fr-CA" i="0">
              <a:solidFill>
                <a:schemeClr val="bg1"/>
              </a:solidFill>
              <a:effectLst/>
              <a:latin typeface="Lato"/>
              <a:ea typeface="Lato"/>
              <a:cs typeface="Lato"/>
            </a:endParaRPr>
          </a:p>
          <a:p>
            <a:pPr marL="171450" indent="-171450">
              <a:lnSpc>
                <a:spcPts val="2200"/>
              </a:lnSpc>
              <a:buFont typeface="Arial" panose="020B0604020202020204" pitchFamily="34" charset="0"/>
              <a:buChar char="•"/>
            </a:pPr>
            <a:endParaRPr lang="fr-CA" sz="110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lnSpc>
                <a:spcPts val="2200"/>
              </a:lnSpc>
              <a:buFont typeface="Arial" panose="020B0604020202020204" pitchFamily="34" charset="0"/>
              <a:buChar char="•"/>
            </a:pPr>
            <a:r>
              <a:rPr lang="fr-CA" i="0">
                <a:solidFill>
                  <a:schemeClr val="bg1"/>
                </a:solidFill>
                <a:effectLst/>
                <a:latin typeface="Lato"/>
                <a:ea typeface="Lato"/>
                <a:cs typeface="Lato"/>
              </a:rPr>
              <a:t>L’ordre du jour est déterminé par les deux </a:t>
            </a:r>
            <a:r>
              <a:rPr lang="fr-CA">
                <a:solidFill>
                  <a:schemeClr val="bg1"/>
                </a:solidFill>
                <a:latin typeface="Lato"/>
                <a:ea typeface="Lato"/>
                <a:cs typeface="Lato"/>
              </a:rPr>
              <a:t>coprésidences</a:t>
            </a:r>
            <a:r>
              <a:rPr lang="fr-CA" i="0">
                <a:solidFill>
                  <a:schemeClr val="bg1"/>
                </a:solidFill>
                <a:effectLst/>
                <a:latin typeface="Lato"/>
                <a:ea typeface="Lato"/>
                <a:cs typeface="Lato"/>
              </a:rPr>
              <a:t>, qui président le comité en alternance.</a:t>
            </a:r>
            <a:endParaRPr lang="fr-CA">
              <a:solidFill>
                <a:schemeClr val="bg1"/>
              </a:solidFill>
              <a:latin typeface="Lato"/>
              <a:ea typeface="Lato"/>
              <a:cs typeface="Lato"/>
            </a:endParaRPr>
          </a:p>
        </p:txBody>
      </p:sp>
      <p:sp>
        <p:nvSpPr>
          <p:cNvPr id="22" name="Freeform 81">
            <a:extLst>
              <a:ext uri="{FF2B5EF4-FFF2-40B4-BE49-F238E27FC236}">
                <a16:creationId xmlns:a16="http://schemas.microsoft.com/office/drawing/2014/main" id="{76F52E32-0554-417F-86F8-BB8107E008D7}"/>
              </a:ext>
            </a:extLst>
          </p:cNvPr>
          <p:cNvSpPr>
            <a:spLocks noEditPoints="1"/>
          </p:cNvSpPr>
          <p:nvPr/>
        </p:nvSpPr>
        <p:spPr bwMode="auto">
          <a:xfrm>
            <a:off x="1050587" y="1768616"/>
            <a:ext cx="689024" cy="677312"/>
          </a:xfrm>
          <a:custGeom>
            <a:avLst/>
            <a:gdLst>
              <a:gd name="T0" fmla="*/ 213 w 353"/>
              <a:gd name="T1" fmla="*/ 186 h 347"/>
              <a:gd name="T2" fmla="*/ 237 w 353"/>
              <a:gd name="T3" fmla="*/ 242 h 347"/>
              <a:gd name="T4" fmla="*/ 285 w 353"/>
              <a:gd name="T5" fmla="*/ 242 h 347"/>
              <a:gd name="T6" fmla="*/ 341 w 353"/>
              <a:gd name="T7" fmla="*/ 137 h 347"/>
              <a:gd name="T8" fmla="*/ 302 w 353"/>
              <a:gd name="T9" fmla="*/ 131 h 347"/>
              <a:gd name="T10" fmla="*/ 213 w 353"/>
              <a:gd name="T11" fmla="*/ 9 h 347"/>
              <a:gd name="T12" fmla="*/ 164 w 353"/>
              <a:gd name="T13" fmla="*/ 9 h 347"/>
              <a:gd name="T14" fmla="*/ 109 w 353"/>
              <a:gd name="T15" fmla="*/ 114 h 347"/>
              <a:gd name="T16" fmla="*/ 147 w 353"/>
              <a:gd name="T17" fmla="*/ 121 h 347"/>
              <a:gd name="T18" fmla="*/ 116 w 353"/>
              <a:gd name="T19" fmla="*/ 186 h 347"/>
              <a:gd name="T20" fmla="*/ 101 w 353"/>
              <a:gd name="T21" fmla="*/ 186 h 347"/>
              <a:gd name="T22" fmla="*/ 17 w 353"/>
              <a:gd name="T23" fmla="*/ 334 h 347"/>
              <a:gd name="T24" fmla="*/ 81 w 353"/>
              <a:gd name="T25" fmla="*/ 334 h 347"/>
              <a:gd name="T26" fmla="*/ 164 w 353"/>
              <a:gd name="T27" fmla="*/ 234 h 347"/>
              <a:gd name="T28" fmla="*/ 317 w 353"/>
              <a:gd name="T29" fmla="*/ 152 h 347"/>
              <a:gd name="T30" fmla="*/ 325 w 353"/>
              <a:gd name="T31" fmla="*/ 171 h 347"/>
              <a:gd name="T32" fmla="*/ 261 w 353"/>
              <a:gd name="T33" fmla="*/ 230 h 347"/>
              <a:gd name="T34" fmla="*/ 253 w 353"/>
              <a:gd name="T35" fmla="*/ 211 h 347"/>
              <a:gd name="T36" fmla="*/ 141 w 353"/>
              <a:gd name="T37" fmla="*/ 99 h 347"/>
              <a:gd name="T38" fmla="*/ 125 w 353"/>
              <a:gd name="T39" fmla="*/ 99 h 347"/>
              <a:gd name="T40" fmla="*/ 181 w 353"/>
              <a:gd name="T41" fmla="*/ 26 h 347"/>
              <a:gd name="T42" fmla="*/ 197 w 353"/>
              <a:gd name="T43" fmla="*/ 26 h 347"/>
              <a:gd name="T44" fmla="*/ 141 w 353"/>
              <a:gd name="T45" fmla="*/ 99 h 347"/>
              <a:gd name="T46" fmla="*/ 205 w 353"/>
              <a:gd name="T47" fmla="*/ 66 h 347"/>
              <a:gd name="T48" fmla="*/ 244 w 353"/>
              <a:gd name="T49" fmla="*/ 186 h 347"/>
              <a:gd name="T50" fmla="*/ 66 w 353"/>
              <a:gd name="T51" fmla="*/ 319 h 347"/>
              <a:gd name="T52" fmla="*/ 34 w 353"/>
              <a:gd name="T53" fmla="*/ 319 h 347"/>
              <a:gd name="T54" fmla="*/ 110 w 353"/>
              <a:gd name="T55" fmla="*/ 209 h 347"/>
              <a:gd name="T56" fmla="*/ 66 w 353"/>
              <a:gd name="T57" fmla="*/ 319 h 347"/>
              <a:gd name="T58" fmla="*/ 181 w 353"/>
              <a:gd name="T59" fmla="*/ 155 h 347"/>
              <a:gd name="T60" fmla="*/ 149 w 353"/>
              <a:gd name="T61" fmla="*/ 220 h 347"/>
              <a:gd name="T62" fmla="*/ 339 w 353"/>
              <a:gd name="T63" fmla="*/ 325 h 347"/>
              <a:gd name="T64" fmla="*/ 328 w 353"/>
              <a:gd name="T65" fmla="*/ 313 h 347"/>
              <a:gd name="T66" fmla="*/ 205 w 353"/>
              <a:gd name="T67" fmla="*/ 278 h 347"/>
              <a:gd name="T68" fmla="*/ 171 w 353"/>
              <a:gd name="T69" fmla="*/ 325 h 347"/>
              <a:gd name="T70" fmla="*/ 149 w 353"/>
              <a:gd name="T71" fmla="*/ 336 h 347"/>
              <a:gd name="T72" fmla="*/ 340 w 353"/>
              <a:gd name="T73" fmla="*/ 347 h 347"/>
              <a:gd name="T74" fmla="*/ 339 w 353"/>
              <a:gd name="T75" fmla="*/ 325 h 347"/>
              <a:gd name="T76" fmla="*/ 193 w 353"/>
              <a:gd name="T77" fmla="*/ 325 h 347"/>
              <a:gd name="T78" fmla="*/ 205 w 353"/>
              <a:gd name="T79" fmla="*/ 301 h 347"/>
              <a:gd name="T80" fmla="*/ 306 w 353"/>
              <a:gd name="T81" fmla="*/ 31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 h="347">
                <a:moveTo>
                  <a:pt x="164" y="234"/>
                </a:moveTo>
                <a:cubicBezTo>
                  <a:pt x="213" y="186"/>
                  <a:pt x="213" y="186"/>
                  <a:pt x="213" y="186"/>
                </a:cubicBezTo>
                <a:cubicBezTo>
                  <a:pt x="231" y="203"/>
                  <a:pt x="231" y="203"/>
                  <a:pt x="231" y="203"/>
                </a:cubicBezTo>
                <a:cubicBezTo>
                  <a:pt x="225" y="215"/>
                  <a:pt x="226" y="231"/>
                  <a:pt x="237" y="242"/>
                </a:cubicBezTo>
                <a:cubicBezTo>
                  <a:pt x="243" y="249"/>
                  <a:pt x="252" y="252"/>
                  <a:pt x="260" y="252"/>
                </a:cubicBezTo>
                <a:cubicBezTo>
                  <a:pt x="269" y="252"/>
                  <a:pt x="278" y="249"/>
                  <a:pt x="285" y="242"/>
                </a:cubicBezTo>
                <a:cubicBezTo>
                  <a:pt x="341" y="186"/>
                  <a:pt x="341" y="186"/>
                  <a:pt x="341" y="186"/>
                </a:cubicBezTo>
                <a:cubicBezTo>
                  <a:pt x="353" y="173"/>
                  <a:pt x="353" y="152"/>
                  <a:pt x="341" y="137"/>
                </a:cubicBezTo>
                <a:cubicBezTo>
                  <a:pt x="334" y="131"/>
                  <a:pt x="326" y="127"/>
                  <a:pt x="318" y="127"/>
                </a:cubicBezTo>
                <a:cubicBezTo>
                  <a:pt x="312" y="127"/>
                  <a:pt x="307" y="129"/>
                  <a:pt x="302" y="131"/>
                </a:cubicBezTo>
                <a:cubicBezTo>
                  <a:pt x="219" y="48"/>
                  <a:pt x="219" y="48"/>
                  <a:pt x="219" y="48"/>
                </a:cubicBezTo>
                <a:cubicBezTo>
                  <a:pt x="225" y="36"/>
                  <a:pt x="224" y="20"/>
                  <a:pt x="213" y="9"/>
                </a:cubicBezTo>
                <a:cubicBezTo>
                  <a:pt x="207" y="3"/>
                  <a:pt x="198" y="0"/>
                  <a:pt x="190" y="0"/>
                </a:cubicBezTo>
                <a:cubicBezTo>
                  <a:pt x="181" y="0"/>
                  <a:pt x="172" y="3"/>
                  <a:pt x="164" y="9"/>
                </a:cubicBezTo>
                <a:cubicBezTo>
                  <a:pt x="109" y="65"/>
                  <a:pt x="109" y="65"/>
                  <a:pt x="109" y="65"/>
                </a:cubicBezTo>
                <a:cubicBezTo>
                  <a:pt x="96" y="78"/>
                  <a:pt x="96" y="100"/>
                  <a:pt x="109" y="114"/>
                </a:cubicBezTo>
                <a:cubicBezTo>
                  <a:pt x="116" y="121"/>
                  <a:pt x="124" y="124"/>
                  <a:pt x="132" y="124"/>
                </a:cubicBezTo>
                <a:cubicBezTo>
                  <a:pt x="137" y="124"/>
                  <a:pt x="142" y="123"/>
                  <a:pt x="147" y="121"/>
                </a:cubicBezTo>
                <a:cubicBezTo>
                  <a:pt x="165" y="137"/>
                  <a:pt x="165" y="137"/>
                  <a:pt x="165" y="137"/>
                </a:cubicBezTo>
                <a:cubicBezTo>
                  <a:pt x="116" y="186"/>
                  <a:pt x="116" y="186"/>
                  <a:pt x="116" y="186"/>
                </a:cubicBezTo>
                <a:cubicBezTo>
                  <a:pt x="114" y="184"/>
                  <a:pt x="111" y="183"/>
                  <a:pt x="108" y="183"/>
                </a:cubicBezTo>
                <a:cubicBezTo>
                  <a:pt x="105" y="183"/>
                  <a:pt x="103" y="184"/>
                  <a:pt x="101" y="186"/>
                </a:cubicBezTo>
                <a:cubicBezTo>
                  <a:pt x="17" y="270"/>
                  <a:pt x="17" y="270"/>
                  <a:pt x="17" y="270"/>
                </a:cubicBezTo>
                <a:cubicBezTo>
                  <a:pt x="0" y="287"/>
                  <a:pt x="0" y="316"/>
                  <a:pt x="17" y="334"/>
                </a:cubicBezTo>
                <a:cubicBezTo>
                  <a:pt x="26" y="343"/>
                  <a:pt x="38" y="347"/>
                  <a:pt x="50" y="347"/>
                </a:cubicBezTo>
                <a:cubicBezTo>
                  <a:pt x="61" y="347"/>
                  <a:pt x="73" y="343"/>
                  <a:pt x="81" y="334"/>
                </a:cubicBezTo>
                <a:cubicBezTo>
                  <a:pt x="164" y="251"/>
                  <a:pt x="164" y="251"/>
                  <a:pt x="164" y="251"/>
                </a:cubicBezTo>
                <a:cubicBezTo>
                  <a:pt x="169" y="246"/>
                  <a:pt x="169" y="239"/>
                  <a:pt x="164" y="234"/>
                </a:cubicBezTo>
                <a:close/>
                <a:moveTo>
                  <a:pt x="309" y="155"/>
                </a:moveTo>
                <a:cubicBezTo>
                  <a:pt x="311" y="153"/>
                  <a:pt x="314" y="152"/>
                  <a:pt x="317" y="152"/>
                </a:cubicBezTo>
                <a:cubicBezTo>
                  <a:pt x="320" y="152"/>
                  <a:pt x="323" y="153"/>
                  <a:pt x="325" y="155"/>
                </a:cubicBezTo>
                <a:cubicBezTo>
                  <a:pt x="329" y="159"/>
                  <a:pt x="329" y="166"/>
                  <a:pt x="325" y="171"/>
                </a:cubicBezTo>
                <a:cubicBezTo>
                  <a:pt x="269" y="227"/>
                  <a:pt x="269" y="227"/>
                  <a:pt x="269" y="227"/>
                </a:cubicBezTo>
                <a:cubicBezTo>
                  <a:pt x="267" y="229"/>
                  <a:pt x="264" y="230"/>
                  <a:pt x="261" y="230"/>
                </a:cubicBezTo>
                <a:cubicBezTo>
                  <a:pt x="258" y="230"/>
                  <a:pt x="255" y="229"/>
                  <a:pt x="253" y="227"/>
                </a:cubicBezTo>
                <a:cubicBezTo>
                  <a:pt x="249" y="222"/>
                  <a:pt x="249" y="215"/>
                  <a:pt x="253" y="211"/>
                </a:cubicBezTo>
                <a:lnTo>
                  <a:pt x="309" y="155"/>
                </a:lnTo>
                <a:close/>
                <a:moveTo>
                  <a:pt x="141" y="99"/>
                </a:moveTo>
                <a:cubicBezTo>
                  <a:pt x="139" y="101"/>
                  <a:pt x="136" y="102"/>
                  <a:pt x="133" y="102"/>
                </a:cubicBezTo>
                <a:cubicBezTo>
                  <a:pt x="130" y="102"/>
                  <a:pt x="127" y="101"/>
                  <a:pt x="125" y="99"/>
                </a:cubicBezTo>
                <a:cubicBezTo>
                  <a:pt x="121" y="95"/>
                  <a:pt x="121" y="87"/>
                  <a:pt x="125" y="83"/>
                </a:cubicBezTo>
                <a:cubicBezTo>
                  <a:pt x="181" y="26"/>
                  <a:pt x="181" y="26"/>
                  <a:pt x="181" y="26"/>
                </a:cubicBezTo>
                <a:cubicBezTo>
                  <a:pt x="183" y="24"/>
                  <a:pt x="186" y="23"/>
                  <a:pt x="189" y="23"/>
                </a:cubicBezTo>
                <a:cubicBezTo>
                  <a:pt x="192" y="23"/>
                  <a:pt x="195" y="24"/>
                  <a:pt x="197" y="26"/>
                </a:cubicBezTo>
                <a:cubicBezTo>
                  <a:pt x="201" y="31"/>
                  <a:pt x="201" y="39"/>
                  <a:pt x="197" y="43"/>
                </a:cubicBezTo>
                <a:lnTo>
                  <a:pt x="141" y="99"/>
                </a:lnTo>
                <a:close/>
                <a:moveTo>
                  <a:pt x="164" y="106"/>
                </a:moveTo>
                <a:cubicBezTo>
                  <a:pt x="205" y="66"/>
                  <a:pt x="205" y="66"/>
                  <a:pt x="205" y="66"/>
                </a:cubicBezTo>
                <a:cubicBezTo>
                  <a:pt x="284" y="146"/>
                  <a:pt x="284" y="146"/>
                  <a:pt x="284" y="146"/>
                </a:cubicBezTo>
                <a:cubicBezTo>
                  <a:pt x="244" y="186"/>
                  <a:pt x="244" y="186"/>
                  <a:pt x="244" y="186"/>
                </a:cubicBezTo>
                <a:lnTo>
                  <a:pt x="164" y="106"/>
                </a:lnTo>
                <a:close/>
                <a:moveTo>
                  <a:pt x="66" y="319"/>
                </a:moveTo>
                <a:cubicBezTo>
                  <a:pt x="61" y="323"/>
                  <a:pt x="56" y="325"/>
                  <a:pt x="50" y="325"/>
                </a:cubicBezTo>
                <a:cubicBezTo>
                  <a:pt x="44" y="325"/>
                  <a:pt x="39" y="323"/>
                  <a:pt x="34" y="319"/>
                </a:cubicBezTo>
                <a:cubicBezTo>
                  <a:pt x="24" y="310"/>
                  <a:pt x="24" y="295"/>
                  <a:pt x="34" y="286"/>
                </a:cubicBezTo>
                <a:cubicBezTo>
                  <a:pt x="110" y="209"/>
                  <a:pt x="110" y="209"/>
                  <a:pt x="110" y="209"/>
                </a:cubicBezTo>
                <a:cubicBezTo>
                  <a:pt x="142" y="242"/>
                  <a:pt x="142" y="242"/>
                  <a:pt x="142" y="242"/>
                </a:cubicBezTo>
                <a:lnTo>
                  <a:pt x="66" y="319"/>
                </a:lnTo>
                <a:close/>
                <a:moveTo>
                  <a:pt x="133" y="203"/>
                </a:moveTo>
                <a:cubicBezTo>
                  <a:pt x="181" y="155"/>
                  <a:pt x="181" y="155"/>
                  <a:pt x="181" y="155"/>
                </a:cubicBezTo>
                <a:cubicBezTo>
                  <a:pt x="197" y="171"/>
                  <a:pt x="197" y="171"/>
                  <a:pt x="197" y="171"/>
                </a:cubicBezTo>
                <a:cubicBezTo>
                  <a:pt x="149" y="220"/>
                  <a:pt x="149" y="220"/>
                  <a:pt x="149" y="220"/>
                </a:cubicBezTo>
                <a:lnTo>
                  <a:pt x="133" y="203"/>
                </a:lnTo>
                <a:close/>
                <a:moveTo>
                  <a:pt x="339" y="325"/>
                </a:moveTo>
                <a:cubicBezTo>
                  <a:pt x="328" y="325"/>
                  <a:pt x="328" y="325"/>
                  <a:pt x="328" y="325"/>
                </a:cubicBezTo>
                <a:cubicBezTo>
                  <a:pt x="328" y="313"/>
                  <a:pt x="328" y="313"/>
                  <a:pt x="328" y="313"/>
                </a:cubicBezTo>
                <a:cubicBezTo>
                  <a:pt x="328" y="294"/>
                  <a:pt x="313" y="278"/>
                  <a:pt x="295" y="278"/>
                </a:cubicBezTo>
                <a:cubicBezTo>
                  <a:pt x="205" y="278"/>
                  <a:pt x="205" y="278"/>
                  <a:pt x="205" y="278"/>
                </a:cubicBezTo>
                <a:cubicBezTo>
                  <a:pt x="186" y="278"/>
                  <a:pt x="171" y="293"/>
                  <a:pt x="171" y="313"/>
                </a:cubicBezTo>
                <a:cubicBezTo>
                  <a:pt x="171" y="325"/>
                  <a:pt x="171" y="325"/>
                  <a:pt x="171" y="325"/>
                </a:cubicBezTo>
                <a:cubicBezTo>
                  <a:pt x="160" y="325"/>
                  <a:pt x="160" y="325"/>
                  <a:pt x="160" y="325"/>
                </a:cubicBezTo>
                <a:cubicBezTo>
                  <a:pt x="154" y="325"/>
                  <a:pt x="149" y="330"/>
                  <a:pt x="149" y="336"/>
                </a:cubicBezTo>
                <a:cubicBezTo>
                  <a:pt x="149" y="342"/>
                  <a:pt x="154" y="347"/>
                  <a:pt x="160" y="347"/>
                </a:cubicBezTo>
                <a:cubicBezTo>
                  <a:pt x="340" y="347"/>
                  <a:pt x="340" y="347"/>
                  <a:pt x="340" y="347"/>
                </a:cubicBezTo>
                <a:cubicBezTo>
                  <a:pt x="347" y="347"/>
                  <a:pt x="352" y="342"/>
                  <a:pt x="352" y="336"/>
                </a:cubicBezTo>
                <a:cubicBezTo>
                  <a:pt x="351" y="330"/>
                  <a:pt x="345" y="325"/>
                  <a:pt x="339" y="325"/>
                </a:cubicBezTo>
                <a:close/>
                <a:moveTo>
                  <a:pt x="306" y="325"/>
                </a:moveTo>
                <a:cubicBezTo>
                  <a:pt x="193" y="325"/>
                  <a:pt x="193" y="325"/>
                  <a:pt x="193" y="325"/>
                </a:cubicBezTo>
                <a:cubicBezTo>
                  <a:pt x="193" y="313"/>
                  <a:pt x="193" y="313"/>
                  <a:pt x="193" y="313"/>
                </a:cubicBezTo>
                <a:cubicBezTo>
                  <a:pt x="193" y="306"/>
                  <a:pt x="198" y="301"/>
                  <a:pt x="205" y="301"/>
                </a:cubicBezTo>
                <a:cubicBezTo>
                  <a:pt x="295" y="301"/>
                  <a:pt x="295" y="301"/>
                  <a:pt x="295" y="301"/>
                </a:cubicBezTo>
                <a:cubicBezTo>
                  <a:pt x="301" y="301"/>
                  <a:pt x="306" y="306"/>
                  <a:pt x="306" y="313"/>
                </a:cubicBezTo>
                <a:lnTo>
                  <a:pt x="306" y="3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 name="Group 1">
            <a:extLst>
              <a:ext uri="{FF2B5EF4-FFF2-40B4-BE49-F238E27FC236}">
                <a16:creationId xmlns:a16="http://schemas.microsoft.com/office/drawing/2014/main" id="{71D6B005-2DBD-0369-CDA9-179B8EA41564}"/>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E9790E27-879B-AE6F-6427-79B4A780ACE9}"/>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74F981-64BA-D356-E44A-16E96B6648C1}"/>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E0919EB-C38A-DBA1-3416-167CF24E799C}"/>
              </a:ext>
            </a:extLst>
          </p:cNvPr>
          <p:cNvSpPr/>
          <p:nvPr/>
        </p:nvSpPr>
        <p:spPr>
          <a:xfrm>
            <a:off x="457200" y="908547"/>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Le CSS est une instance paritaire.</a:t>
            </a:r>
          </a:p>
        </p:txBody>
      </p:sp>
      <p:pic>
        <p:nvPicPr>
          <p:cNvPr id="10" name="Espace réservé pour une image  9" descr="Une image contenant habits, personne, intérieur, Visage humain&#10;&#10;Description générée automatiquement">
            <a:extLst>
              <a:ext uri="{FF2B5EF4-FFF2-40B4-BE49-F238E27FC236}">
                <a16:creationId xmlns:a16="http://schemas.microsoft.com/office/drawing/2014/main" id="{1D16F42A-66E1-117E-FC27-276015CE239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5284" r="5284"/>
          <a:stretch>
            <a:fillRect/>
          </a:stretch>
        </p:blipFill>
        <p:spPr>
          <a:xfrm>
            <a:off x="5614988" y="1446213"/>
            <a:ext cx="5930900" cy="4421187"/>
          </a:xfrm>
        </p:spPr>
      </p:pic>
      <p:sp>
        <p:nvSpPr>
          <p:cNvPr id="7" name="Freeform 17">
            <a:extLst>
              <a:ext uri="{FF2B5EF4-FFF2-40B4-BE49-F238E27FC236}">
                <a16:creationId xmlns:a16="http://schemas.microsoft.com/office/drawing/2014/main" id="{B4DCADA4-8A6C-8BCF-554F-F856B8846B78}"/>
              </a:ext>
            </a:extLst>
          </p:cNvPr>
          <p:cNvSpPr>
            <a:spLocks/>
          </p:cNvSpPr>
          <p:nvPr/>
        </p:nvSpPr>
        <p:spPr bwMode="auto">
          <a:xfrm rot="5400000">
            <a:off x="7635140" y="-36953"/>
            <a:ext cx="1818472" cy="3008656"/>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0">
            <a:extLst>
              <a:ext uri="{FF2B5EF4-FFF2-40B4-BE49-F238E27FC236}">
                <a16:creationId xmlns:a16="http://schemas.microsoft.com/office/drawing/2014/main" id="{D87DA141-1989-24D7-A4C4-F8EBD8F20083}"/>
              </a:ext>
            </a:extLst>
          </p:cNvPr>
          <p:cNvSpPr>
            <a:spLocks/>
          </p:cNvSpPr>
          <p:nvPr/>
        </p:nvSpPr>
        <p:spPr bwMode="auto">
          <a:xfrm rot="5400000">
            <a:off x="7714377" y="65931"/>
            <a:ext cx="1674815" cy="2792454"/>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ZoneTexte 8">
            <a:extLst>
              <a:ext uri="{FF2B5EF4-FFF2-40B4-BE49-F238E27FC236}">
                <a16:creationId xmlns:a16="http://schemas.microsoft.com/office/drawing/2014/main" id="{0EB576A7-4BBB-E9C0-1159-B918279DD71D}"/>
              </a:ext>
            </a:extLst>
          </p:cNvPr>
          <p:cNvSpPr txBox="1"/>
          <p:nvPr/>
        </p:nvSpPr>
        <p:spPr>
          <a:xfrm>
            <a:off x="7280946" y="847948"/>
            <a:ext cx="2724962" cy="1200329"/>
          </a:xfrm>
          <a:prstGeom prst="rect">
            <a:avLst/>
          </a:prstGeom>
          <a:noFill/>
        </p:spPr>
        <p:txBody>
          <a:bodyPr wrap="square" lIns="91440" tIns="45720" rIns="91440" bIns="45720" rtlCol="0" anchor="t">
            <a:spAutoFit/>
          </a:bodyPr>
          <a:lstStyle/>
          <a:p>
            <a:r>
              <a:rPr lang="fr-CA" b="1"/>
              <a:t>Ces règles s’appliquent aux secteurs de la santé, de l’éducation et des services sociaux.</a:t>
            </a:r>
          </a:p>
        </p:txBody>
      </p:sp>
    </p:spTree>
    <p:extLst>
      <p:ext uri="{BB962C8B-B14F-4D97-AF65-F5344CB8AC3E}">
        <p14:creationId xmlns:p14="http://schemas.microsoft.com/office/powerpoint/2010/main" val="190557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Espace réservé pour une image  62" descr="Une image contenant habits, intérieur, personne, table&#10;&#10;Description générée automatiquement">
            <a:extLst>
              <a:ext uri="{FF2B5EF4-FFF2-40B4-BE49-F238E27FC236}">
                <a16:creationId xmlns:a16="http://schemas.microsoft.com/office/drawing/2014/main" id="{1464E721-0CAE-1D80-2EAF-1FB3D0625F4D}"/>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680" r="16680"/>
          <a:stretch>
            <a:fillRect/>
          </a:stretch>
        </p:blipFill>
        <p:spPr>
          <a:xfrm>
            <a:off x="8828441" y="291800"/>
            <a:ext cx="4104640" cy="4104640"/>
          </a:xfrm>
        </p:spPr>
      </p:pic>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pPr algn="l"/>
            <a:r>
              <a:rPr lang="fr-CA" b="0">
                <a:latin typeface="Open Sans bold" panose="020B0806030504020204" pitchFamily="34" charset="0"/>
                <a:ea typeface="Open Sans bold" panose="020B0806030504020204" pitchFamily="34" charset="0"/>
                <a:cs typeface="Open Sans bold" panose="020B0806030504020204" pitchFamily="34" charset="0"/>
              </a:rPr>
              <a:t>Une formation obligatoire</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24</a:t>
            </a:fld>
            <a:endParaRPr lang="en-US" sz="1200"/>
          </a:p>
        </p:txBody>
      </p:sp>
      <p:sp>
        <p:nvSpPr>
          <p:cNvPr id="7" name="Rectangle 5">
            <a:extLst>
              <a:ext uri="{FF2B5EF4-FFF2-40B4-BE49-F238E27FC236}">
                <a16:creationId xmlns:a16="http://schemas.microsoft.com/office/drawing/2014/main" id="{EAAEB18B-7BEA-AE8C-DD39-246FA37B87F4}"/>
              </a:ext>
            </a:extLst>
          </p:cNvPr>
          <p:cNvSpPr>
            <a:spLocks noChangeArrowheads="1"/>
          </p:cNvSpPr>
          <p:nvPr/>
        </p:nvSpPr>
        <p:spPr bwMode="auto">
          <a:xfrm>
            <a:off x="2414556" y="1420258"/>
            <a:ext cx="832617" cy="4504167"/>
          </a:xfrm>
          <a:prstGeom prst="roundRect">
            <a:avLst>
              <a:gd name="adj" fmla="val 50000"/>
            </a:avLst>
          </a:prstGeom>
          <a:noFill/>
          <a:ln w="19050"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Shape 2476">
            <a:extLst>
              <a:ext uri="{FF2B5EF4-FFF2-40B4-BE49-F238E27FC236}">
                <a16:creationId xmlns:a16="http://schemas.microsoft.com/office/drawing/2014/main" id="{221B6E2D-6BF2-5276-B94B-D83D251E5608}"/>
              </a:ext>
            </a:extLst>
          </p:cNvPr>
          <p:cNvSpPr>
            <a:spLocks noChangeAspect="1"/>
          </p:cNvSpPr>
          <p:nvPr/>
        </p:nvSpPr>
        <p:spPr>
          <a:xfrm>
            <a:off x="1114407" y="2926939"/>
            <a:ext cx="395495" cy="395464"/>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17" name="Oval 6">
            <a:extLst>
              <a:ext uri="{FF2B5EF4-FFF2-40B4-BE49-F238E27FC236}">
                <a16:creationId xmlns:a16="http://schemas.microsoft.com/office/drawing/2014/main" id="{43567C14-7625-A1FB-FF99-E0910E4E9206}"/>
              </a:ext>
            </a:extLst>
          </p:cNvPr>
          <p:cNvSpPr>
            <a:spLocks noChangeArrowheads="1"/>
          </p:cNvSpPr>
          <p:nvPr/>
        </p:nvSpPr>
        <p:spPr bwMode="auto">
          <a:xfrm>
            <a:off x="1029388" y="1620021"/>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TextBox 18">
            <a:extLst>
              <a:ext uri="{FF2B5EF4-FFF2-40B4-BE49-F238E27FC236}">
                <a16:creationId xmlns:a16="http://schemas.microsoft.com/office/drawing/2014/main" id="{6CF6A256-4627-B146-362D-52E4EC1509BF}"/>
              </a:ext>
            </a:extLst>
          </p:cNvPr>
          <p:cNvSpPr txBox="1"/>
          <p:nvPr/>
        </p:nvSpPr>
        <p:spPr>
          <a:xfrm>
            <a:off x="1881615" y="1647232"/>
            <a:ext cx="2609032" cy="584775"/>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Lois et règlements en SST</a:t>
            </a:r>
          </a:p>
        </p:txBody>
      </p:sp>
      <p:sp>
        <p:nvSpPr>
          <p:cNvPr id="38" name="Shape 2476">
            <a:extLst>
              <a:ext uri="{FF2B5EF4-FFF2-40B4-BE49-F238E27FC236}">
                <a16:creationId xmlns:a16="http://schemas.microsoft.com/office/drawing/2014/main" id="{AB667802-21CC-BEF2-8BB4-A160554B4488}"/>
              </a:ext>
            </a:extLst>
          </p:cNvPr>
          <p:cNvSpPr>
            <a:spLocks noChangeAspect="1"/>
          </p:cNvSpPr>
          <p:nvPr/>
        </p:nvSpPr>
        <p:spPr>
          <a:xfrm>
            <a:off x="1114407" y="4017979"/>
            <a:ext cx="395495" cy="395464"/>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41" name="Oval 40">
            <a:extLst>
              <a:ext uri="{FF2B5EF4-FFF2-40B4-BE49-F238E27FC236}">
                <a16:creationId xmlns:a16="http://schemas.microsoft.com/office/drawing/2014/main" id="{9E8C4AA5-58CC-2000-5466-D604BC6BB348}"/>
              </a:ext>
            </a:extLst>
          </p:cNvPr>
          <p:cNvSpPr/>
          <p:nvPr/>
        </p:nvSpPr>
        <p:spPr>
          <a:xfrm>
            <a:off x="-965719" y="1461432"/>
            <a:ext cx="4560255" cy="4560255"/>
          </a:xfrm>
          <a:prstGeom prst="ellipse">
            <a:avLst/>
          </a:prstGeom>
          <a:noFill/>
          <a:ln w="190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FFFC179-6BB0-B9DD-7DBA-F271E052BFF6}"/>
              </a:ext>
            </a:extLst>
          </p:cNvPr>
          <p:cNvGrpSpPr/>
          <p:nvPr/>
        </p:nvGrpSpPr>
        <p:grpSpPr>
          <a:xfrm>
            <a:off x="11452868" y="624750"/>
            <a:ext cx="267645" cy="95250"/>
            <a:chOff x="580553" y="415925"/>
            <a:chExt cx="267645" cy="95250"/>
          </a:xfrm>
        </p:grpSpPr>
        <p:cxnSp>
          <p:nvCxnSpPr>
            <p:cNvPr id="46" name="Straight Connector 45">
              <a:extLst>
                <a:ext uri="{FF2B5EF4-FFF2-40B4-BE49-F238E27FC236}">
                  <a16:creationId xmlns:a16="http://schemas.microsoft.com/office/drawing/2014/main" id="{7BB36278-44DD-104A-513E-75E57A23EA87}"/>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345F89-8EDA-97A6-6539-69AA3484B477}"/>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2445B153-5CF3-79D7-0FC6-8D05E2B13216}"/>
              </a:ext>
            </a:extLst>
          </p:cNvPr>
          <p:cNvSpPr/>
          <p:nvPr/>
        </p:nvSpPr>
        <p:spPr>
          <a:xfrm>
            <a:off x="251547" y="955149"/>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Formation d’une journée qui doit porter sur des sujets prédéterminés.</a:t>
            </a:r>
          </a:p>
        </p:txBody>
      </p:sp>
      <p:sp>
        <p:nvSpPr>
          <p:cNvPr id="3" name="Oval 6">
            <a:extLst>
              <a:ext uri="{FF2B5EF4-FFF2-40B4-BE49-F238E27FC236}">
                <a16:creationId xmlns:a16="http://schemas.microsoft.com/office/drawing/2014/main" id="{CFE5AC0C-29E3-224A-7504-7E12322C1E90}"/>
              </a:ext>
            </a:extLst>
          </p:cNvPr>
          <p:cNvSpPr>
            <a:spLocks noChangeArrowheads="1"/>
          </p:cNvSpPr>
          <p:nvPr/>
        </p:nvSpPr>
        <p:spPr bwMode="auto">
          <a:xfrm>
            <a:off x="1029388" y="2744879"/>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Box 18">
            <a:extLst>
              <a:ext uri="{FF2B5EF4-FFF2-40B4-BE49-F238E27FC236}">
                <a16:creationId xmlns:a16="http://schemas.microsoft.com/office/drawing/2014/main" id="{7B43DED6-A6DC-FC5C-CFD3-6FA1338B5CCC}"/>
              </a:ext>
            </a:extLst>
          </p:cNvPr>
          <p:cNvSpPr txBox="1"/>
          <p:nvPr/>
        </p:nvSpPr>
        <p:spPr>
          <a:xfrm>
            <a:off x="1862005" y="2737331"/>
            <a:ext cx="3002644" cy="584775"/>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Le contenu du programme de prévention</a:t>
            </a:r>
          </a:p>
        </p:txBody>
      </p:sp>
      <p:sp>
        <p:nvSpPr>
          <p:cNvPr id="8" name="Oval 6">
            <a:extLst>
              <a:ext uri="{FF2B5EF4-FFF2-40B4-BE49-F238E27FC236}">
                <a16:creationId xmlns:a16="http://schemas.microsoft.com/office/drawing/2014/main" id="{666630E3-DD0D-B41A-E33E-C1545C73960D}"/>
              </a:ext>
            </a:extLst>
          </p:cNvPr>
          <p:cNvSpPr>
            <a:spLocks noChangeArrowheads="1"/>
          </p:cNvSpPr>
          <p:nvPr/>
        </p:nvSpPr>
        <p:spPr bwMode="auto">
          <a:xfrm>
            <a:off x="1029388" y="3968876"/>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TextBox 18">
            <a:extLst>
              <a:ext uri="{FF2B5EF4-FFF2-40B4-BE49-F238E27FC236}">
                <a16:creationId xmlns:a16="http://schemas.microsoft.com/office/drawing/2014/main" id="{F483D25D-CBDA-4F48-2DC3-4867BE960BBB}"/>
              </a:ext>
            </a:extLst>
          </p:cNvPr>
          <p:cNvSpPr txBox="1"/>
          <p:nvPr/>
        </p:nvSpPr>
        <p:spPr>
          <a:xfrm>
            <a:off x="1862005" y="3961328"/>
            <a:ext cx="2609032" cy="584775"/>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Mandat, fonctions et règles du CSS</a:t>
            </a:r>
          </a:p>
        </p:txBody>
      </p:sp>
      <p:sp>
        <p:nvSpPr>
          <p:cNvPr id="25" name="Oval 6">
            <a:extLst>
              <a:ext uri="{FF2B5EF4-FFF2-40B4-BE49-F238E27FC236}">
                <a16:creationId xmlns:a16="http://schemas.microsoft.com/office/drawing/2014/main" id="{DE95AA96-C0D3-48B1-5303-66F18AFDCAE1}"/>
              </a:ext>
            </a:extLst>
          </p:cNvPr>
          <p:cNvSpPr>
            <a:spLocks noChangeArrowheads="1"/>
          </p:cNvSpPr>
          <p:nvPr/>
        </p:nvSpPr>
        <p:spPr bwMode="auto">
          <a:xfrm>
            <a:off x="1029388" y="5175190"/>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TextBox 18">
            <a:extLst>
              <a:ext uri="{FF2B5EF4-FFF2-40B4-BE49-F238E27FC236}">
                <a16:creationId xmlns:a16="http://schemas.microsoft.com/office/drawing/2014/main" id="{EADDB2C7-A69F-D2F0-BDD3-AD4514C2A70A}"/>
              </a:ext>
            </a:extLst>
          </p:cNvPr>
          <p:cNvSpPr txBox="1"/>
          <p:nvPr/>
        </p:nvSpPr>
        <p:spPr>
          <a:xfrm>
            <a:off x="1862005" y="5167642"/>
            <a:ext cx="2609032" cy="830997"/>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Rôle, responsabilité et collaboration des membres du CSS</a:t>
            </a:r>
          </a:p>
        </p:txBody>
      </p:sp>
      <p:sp>
        <p:nvSpPr>
          <p:cNvPr id="28" name="Rectangle 5">
            <a:extLst>
              <a:ext uri="{FF2B5EF4-FFF2-40B4-BE49-F238E27FC236}">
                <a16:creationId xmlns:a16="http://schemas.microsoft.com/office/drawing/2014/main" id="{05FD63FD-8B36-27F6-4985-517C061030E8}"/>
              </a:ext>
            </a:extLst>
          </p:cNvPr>
          <p:cNvSpPr>
            <a:spLocks noChangeArrowheads="1"/>
          </p:cNvSpPr>
          <p:nvPr/>
        </p:nvSpPr>
        <p:spPr bwMode="auto">
          <a:xfrm>
            <a:off x="5092457" y="1462736"/>
            <a:ext cx="832617" cy="4504167"/>
          </a:xfrm>
          <a:prstGeom prst="roundRect">
            <a:avLst>
              <a:gd name="adj" fmla="val 50000"/>
            </a:avLst>
          </a:prstGeom>
          <a:noFill/>
          <a:ln w="19050" cap="flat">
            <a:solidFill>
              <a:schemeClr val="bg1">
                <a:lumMod val="9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Shape 2476">
            <a:extLst>
              <a:ext uri="{FF2B5EF4-FFF2-40B4-BE49-F238E27FC236}">
                <a16:creationId xmlns:a16="http://schemas.microsoft.com/office/drawing/2014/main" id="{8EB5D281-3C84-4F3C-E514-10B83ABB24AD}"/>
              </a:ext>
            </a:extLst>
          </p:cNvPr>
          <p:cNvSpPr>
            <a:spLocks noChangeAspect="1"/>
          </p:cNvSpPr>
          <p:nvPr/>
        </p:nvSpPr>
        <p:spPr>
          <a:xfrm>
            <a:off x="5615488" y="2976965"/>
            <a:ext cx="395495" cy="395464"/>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0" name="Oval 6">
            <a:extLst>
              <a:ext uri="{FF2B5EF4-FFF2-40B4-BE49-F238E27FC236}">
                <a16:creationId xmlns:a16="http://schemas.microsoft.com/office/drawing/2014/main" id="{0873D58F-11A7-F731-6774-3383AD530EA8}"/>
              </a:ext>
            </a:extLst>
          </p:cNvPr>
          <p:cNvSpPr>
            <a:spLocks noChangeArrowheads="1"/>
          </p:cNvSpPr>
          <p:nvPr/>
        </p:nvSpPr>
        <p:spPr bwMode="auto">
          <a:xfrm>
            <a:off x="5530469" y="1670047"/>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Box 18">
            <a:extLst>
              <a:ext uri="{FF2B5EF4-FFF2-40B4-BE49-F238E27FC236}">
                <a16:creationId xmlns:a16="http://schemas.microsoft.com/office/drawing/2014/main" id="{28DC9733-E6A4-12D6-3411-E7307C5C09EF}"/>
              </a:ext>
            </a:extLst>
          </p:cNvPr>
          <p:cNvSpPr txBox="1"/>
          <p:nvPr/>
        </p:nvSpPr>
        <p:spPr>
          <a:xfrm>
            <a:off x="6448105" y="1647232"/>
            <a:ext cx="2609032" cy="1077218"/>
          </a:xfrm>
          <a:prstGeom prst="rect">
            <a:avLst/>
          </a:prstGeom>
          <a:noFill/>
        </p:spPr>
        <p:txBody>
          <a:bodyPr wrap="square" lIns="91440" tIns="45720" rIns="91440" bIns="45720" rtlCol="0" anchor="t">
            <a:spAutoFit/>
          </a:bodyPr>
          <a:lstStyle/>
          <a:p>
            <a:r>
              <a:rPr lang="fr-CA" sz="1600" b="1">
                <a:solidFill>
                  <a:schemeClr val="accent1"/>
                </a:solidFill>
                <a:latin typeface="Open Sans"/>
                <a:ea typeface="Open Sans"/>
                <a:cs typeface="Open Sans"/>
              </a:rPr>
              <a:t>Identification et analyse des risques physiques et psychiques</a:t>
            </a:r>
          </a:p>
        </p:txBody>
      </p:sp>
      <p:sp>
        <p:nvSpPr>
          <p:cNvPr id="33" name="Shape 2476">
            <a:extLst>
              <a:ext uri="{FF2B5EF4-FFF2-40B4-BE49-F238E27FC236}">
                <a16:creationId xmlns:a16="http://schemas.microsoft.com/office/drawing/2014/main" id="{2804E20D-35D7-470F-491A-C184BBBF3C4A}"/>
              </a:ext>
            </a:extLst>
          </p:cNvPr>
          <p:cNvSpPr>
            <a:spLocks noChangeAspect="1"/>
          </p:cNvSpPr>
          <p:nvPr/>
        </p:nvSpPr>
        <p:spPr>
          <a:xfrm>
            <a:off x="5615488" y="4068005"/>
            <a:ext cx="395495" cy="395464"/>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9" name="Oval 6">
            <a:extLst>
              <a:ext uri="{FF2B5EF4-FFF2-40B4-BE49-F238E27FC236}">
                <a16:creationId xmlns:a16="http://schemas.microsoft.com/office/drawing/2014/main" id="{CBEFCAE1-7918-FC97-ED62-B56C0205D115}"/>
              </a:ext>
            </a:extLst>
          </p:cNvPr>
          <p:cNvSpPr>
            <a:spLocks noChangeArrowheads="1"/>
          </p:cNvSpPr>
          <p:nvPr/>
        </p:nvSpPr>
        <p:spPr bwMode="auto">
          <a:xfrm>
            <a:off x="5530469" y="2794905"/>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TextBox 18">
            <a:extLst>
              <a:ext uri="{FF2B5EF4-FFF2-40B4-BE49-F238E27FC236}">
                <a16:creationId xmlns:a16="http://schemas.microsoft.com/office/drawing/2014/main" id="{1B05C55F-4C4A-A2CA-1964-D9345AEFF749}"/>
              </a:ext>
            </a:extLst>
          </p:cNvPr>
          <p:cNvSpPr txBox="1"/>
          <p:nvPr/>
        </p:nvSpPr>
        <p:spPr>
          <a:xfrm>
            <a:off x="6448105" y="2772090"/>
            <a:ext cx="2609032" cy="584775"/>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Tenue du registre des accidents</a:t>
            </a:r>
          </a:p>
        </p:txBody>
      </p:sp>
      <p:sp>
        <p:nvSpPr>
          <p:cNvPr id="43" name="Oval 6">
            <a:extLst>
              <a:ext uri="{FF2B5EF4-FFF2-40B4-BE49-F238E27FC236}">
                <a16:creationId xmlns:a16="http://schemas.microsoft.com/office/drawing/2014/main" id="{58E47915-336A-3B26-3A86-98999B58DA3F}"/>
              </a:ext>
            </a:extLst>
          </p:cNvPr>
          <p:cNvSpPr>
            <a:spLocks noChangeArrowheads="1"/>
          </p:cNvSpPr>
          <p:nvPr/>
        </p:nvSpPr>
        <p:spPr bwMode="auto">
          <a:xfrm>
            <a:off x="5530469" y="4018902"/>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TextBox 18">
            <a:extLst>
              <a:ext uri="{FF2B5EF4-FFF2-40B4-BE49-F238E27FC236}">
                <a16:creationId xmlns:a16="http://schemas.microsoft.com/office/drawing/2014/main" id="{FC0C1EE3-1E89-50CF-0D12-58D77B5DAA8C}"/>
              </a:ext>
            </a:extLst>
          </p:cNvPr>
          <p:cNvSpPr txBox="1"/>
          <p:nvPr/>
        </p:nvSpPr>
        <p:spPr>
          <a:xfrm>
            <a:off x="6448105" y="3996087"/>
            <a:ext cx="2609032" cy="584775"/>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L’enquête d’accident et l’analyse des incidents.</a:t>
            </a:r>
          </a:p>
        </p:txBody>
      </p:sp>
      <p:sp>
        <p:nvSpPr>
          <p:cNvPr id="49" name="Oval 6">
            <a:extLst>
              <a:ext uri="{FF2B5EF4-FFF2-40B4-BE49-F238E27FC236}">
                <a16:creationId xmlns:a16="http://schemas.microsoft.com/office/drawing/2014/main" id="{1E393C74-9E13-3FE1-71CA-1AA1FBD48346}"/>
              </a:ext>
            </a:extLst>
          </p:cNvPr>
          <p:cNvSpPr>
            <a:spLocks noChangeArrowheads="1"/>
          </p:cNvSpPr>
          <p:nvPr/>
        </p:nvSpPr>
        <p:spPr bwMode="auto">
          <a:xfrm>
            <a:off x="5530469" y="5225216"/>
            <a:ext cx="565531" cy="561960"/>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TextBox 18">
            <a:extLst>
              <a:ext uri="{FF2B5EF4-FFF2-40B4-BE49-F238E27FC236}">
                <a16:creationId xmlns:a16="http://schemas.microsoft.com/office/drawing/2014/main" id="{CA1BF661-E8D8-8C39-2B3F-F6483F4380D9}"/>
              </a:ext>
            </a:extLst>
          </p:cNvPr>
          <p:cNvSpPr txBox="1"/>
          <p:nvPr/>
        </p:nvSpPr>
        <p:spPr>
          <a:xfrm>
            <a:off x="6448105" y="5202401"/>
            <a:ext cx="2609032" cy="830997"/>
          </a:xfrm>
          <a:prstGeom prst="rect">
            <a:avLst/>
          </a:prstGeom>
          <a:noFill/>
        </p:spPr>
        <p:txBody>
          <a:bodyPr wrap="square" rtlCol="0">
            <a:spAutoFit/>
          </a:bodyPr>
          <a:lstStyle/>
          <a:p>
            <a:r>
              <a:rPr lang="fr-CA" sz="1600" b="1">
                <a:solidFill>
                  <a:schemeClr val="accent1"/>
                </a:solidFill>
                <a:latin typeface="Open Sans" pitchFamily="2" charset="0"/>
                <a:ea typeface="Open Sans" pitchFamily="2" charset="0"/>
                <a:cs typeface="Open Sans" pitchFamily="2" charset="0"/>
              </a:rPr>
              <a:t>Prise en compte de la réalité des femmes et des enfants.</a:t>
            </a:r>
          </a:p>
        </p:txBody>
      </p:sp>
      <p:sp>
        <p:nvSpPr>
          <p:cNvPr id="4" name="Freeform 17">
            <a:extLst>
              <a:ext uri="{FF2B5EF4-FFF2-40B4-BE49-F238E27FC236}">
                <a16:creationId xmlns:a16="http://schemas.microsoft.com/office/drawing/2014/main" id="{1C9E12DD-705D-FEF5-23E7-5D7EE7484B35}"/>
              </a:ext>
            </a:extLst>
          </p:cNvPr>
          <p:cNvSpPr>
            <a:spLocks/>
          </p:cNvSpPr>
          <p:nvPr/>
        </p:nvSpPr>
        <p:spPr bwMode="auto">
          <a:xfrm>
            <a:off x="9567012" y="3236687"/>
            <a:ext cx="2235042" cy="3008656"/>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0">
            <a:extLst>
              <a:ext uri="{FF2B5EF4-FFF2-40B4-BE49-F238E27FC236}">
                <a16:creationId xmlns:a16="http://schemas.microsoft.com/office/drawing/2014/main" id="{9B17EA1E-273F-B74C-4267-402EA5172EBC}"/>
              </a:ext>
            </a:extLst>
          </p:cNvPr>
          <p:cNvSpPr>
            <a:spLocks/>
          </p:cNvSpPr>
          <p:nvPr/>
        </p:nvSpPr>
        <p:spPr bwMode="auto">
          <a:xfrm>
            <a:off x="9646249" y="3339571"/>
            <a:ext cx="2058476" cy="2792454"/>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fr-CA" b="1"/>
              <a:t>Pour les secteurs de la santé, de l’éducation et des services sociaux : le contenu sera déterminé par la CNESST.</a:t>
            </a:r>
          </a:p>
        </p:txBody>
      </p:sp>
    </p:spTree>
    <p:extLst>
      <p:ext uri="{BB962C8B-B14F-4D97-AF65-F5344CB8AC3E}">
        <p14:creationId xmlns:p14="http://schemas.microsoft.com/office/powerpoint/2010/main" val="2175813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913E2-C137-55FA-60D8-20F6DC10F78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7A05A6-7578-D142-C25A-D221605F1C10}"/>
              </a:ext>
            </a:extLst>
          </p:cNvPr>
          <p:cNvSpPr>
            <a:spLocks noGrp="1"/>
          </p:cNvSpPr>
          <p:nvPr>
            <p:ph type="title"/>
          </p:nvPr>
        </p:nvSpPr>
        <p:spPr>
          <a:xfrm>
            <a:off x="457200" y="355860"/>
            <a:ext cx="11734800" cy="602086"/>
          </a:xfrm>
        </p:spPr>
        <p:txBody>
          <a:bodyPr>
            <a:noAutofit/>
          </a:bodyPr>
          <a:lstStyle/>
          <a:p>
            <a:r>
              <a:rPr lang="fr-CA" b="0">
                <a:latin typeface="Open Sans bold"/>
                <a:ea typeface="Open Sans bold"/>
                <a:cs typeface="Open Sans bold"/>
              </a:rPr>
              <a:t>La formation obligatoire pour le CSS</a:t>
            </a:r>
            <a:r>
              <a:rPr lang="fr-CA">
                <a:latin typeface="Open Sans bold"/>
                <a:ea typeface="Open Sans bold"/>
                <a:cs typeface="Open Sans bold"/>
              </a:rPr>
              <a:t> </a:t>
            </a:r>
            <a:r>
              <a:rPr lang="fr-CA" b="0">
                <a:latin typeface="Open Sans bold"/>
                <a:ea typeface="Open Sans bold"/>
                <a:cs typeface="Open Sans bold"/>
              </a:rPr>
              <a:t>:</a:t>
            </a:r>
            <a:br>
              <a:rPr lang="fr-CA" b="0">
                <a:latin typeface="Open Sans bold" panose="020B0806030504020204" pitchFamily="34" charset="0"/>
                <a:ea typeface="Open Sans bold" panose="020B0806030504020204" pitchFamily="34" charset="0"/>
                <a:cs typeface="Open Sans bold" panose="020B0806030504020204" pitchFamily="34" charset="0"/>
              </a:rPr>
            </a:br>
            <a:r>
              <a:rPr lang="fr-CA">
                <a:latin typeface="Open Sans bold"/>
                <a:ea typeface="Open Sans bold"/>
                <a:cs typeface="Open Sans bold"/>
              </a:rPr>
              <a:t>comment</a:t>
            </a:r>
            <a:r>
              <a:rPr lang="fr-CA" b="0">
                <a:latin typeface="Open Sans bold"/>
                <a:ea typeface="Open Sans bold"/>
                <a:cs typeface="Open Sans bold"/>
              </a:rPr>
              <a:t> ça va fonctionner</a:t>
            </a:r>
          </a:p>
        </p:txBody>
      </p:sp>
      <p:sp>
        <p:nvSpPr>
          <p:cNvPr id="14" name="Slide Number Placeholder 13">
            <a:extLst>
              <a:ext uri="{FF2B5EF4-FFF2-40B4-BE49-F238E27FC236}">
                <a16:creationId xmlns:a16="http://schemas.microsoft.com/office/drawing/2014/main" id="{4E917B6D-A5F3-FB82-DAF7-CE83083B61A7}"/>
              </a:ext>
            </a:extLst>
          </p:cNvPr>
          <p:cNvSpPr>
            <a:spLocks noGrp="1"/>
          </p:cNvSpPr>
          <p:nvPr>
            <p:ph type="sldNum" sz="quarter" idx="4"/>
          </p:nvPr>
        </p:nvSpPr>
        <p:spPr/>
        <p:txBody>
          <a:bodyPr/>
          <a:lstStyle/>
          <a:p>
            <a:fld id="{58B2BE56-A1DF-44BF-AF31-08C6097C884E}" type="slidenum">
              <a:rPr lang="en-US" smtClean="0"/>
              <a:pPr/>
              <a:t>25</a:t>
            </a:fld>
            <a:endParaRPr lang="en-US" sz="1200"/>
          </a:p>
        </p:txBody>
      </p:sp>
      <p:sp>
        <p:nvSpPr>
          <p:cNvPr id="6" name="Rectangle 5">
            <a:extLst>
              <a:ext uri="{FF2B5EF4-FFF2-40B4-BE49-F238E27FC236}">
                <a16:creationId xmlns:a16="http://schemas.microsoft.com/office/drawing/2014/main" id="{43A19863-FA24-42E7-7AD3-7ABBCA025F22}"/>
              </a:ext>
            </a:extLst>
          </p:cNvPr>
          <p:cNvSpPr>
            <a:spLocks noChangeArrowheads="1"/>
          </p:cNvSpPr>
          <p:nvPr/>
        </p:nvSpPr>
        <p:spPr bwMode="auto">
          <a:xfrm>
            <a:off x="631773" y="1442794"/>
            <a:ext cx="7170839" cy="478454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A1F1BA80-A55D-230F-763D-8B4C2F80C99C}"/>
              </a:ext>
            </a:extLst>
          </p:cNvPr>
          <p:cNvSpPr txBox="1"/>
          <p:nvPr/>
        </p:nvSpPr>
        <p:spPr>
          <a:xfrm>
            <a:off x="457200" y="1968346"/>
            <a:ext cx="7021613" cy="4015330"/>
          </a:xfrm>
          <a:prstGeom prst="rect">
            <a:avLst/>
          </a:prstGeom>
          <a:noFill/>
        </p:spPr>
        <p:txBody>
          <a:bodyPr wrap="square" lIns="91440" tIns="45720" rIns="91440" bIns="45720" rtlCol="0" anchor="ctr">
            <a:spAutoFit/>
          </a:bodyPr>
          <a:lstStyle/>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LSST: 78.1. Les membres du comité de santé et de sécurité doivent, dans le délai prévu par règlement, participer aux programmes de formation dont le contenu et la durée sont déterminés par règlement.</a:t>
            </a:r>
          </a:p>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Ils peuvent s’absenter, sans perte de salaire, le temps nécessaire pour participer à ces programmes.</a:t>
            </a:r>
          </a:p>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Les frais d’inscription, de déplacement et de séjour sont assumés par la Commission conformément aux règlements.</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RMPPE: 31. Les membres d’un comité de santé et de sécurité, incluant le représentant en santé et en sécurité, doivent, dans les 120 jours suivant leur désignation, obtenir une attestation de formation théorique d’une durée minimale d’une journée délivrée par la Commission des normes, de l’équité, de la santé et de la sécurité du travail ou par une personne ou un organisme reconnu par elle.</a:t>
            </a:r>
          </a:p>
        </p:txBody>
      </p:sp>
      <p:grpSp>
        <p:nvGrpSpPr>
          <p:cNvPr id="2" name="Group 1">
            <a:extLst>
              <a:ext uri="{FF2B5EF4-FFF2-40B4-BE49-F238E27FC236}">
                <a16:creationId xmlns:a16="http://schemas.microsoft.com/office/drawing/2014/main" id="{1A6AE7E2-4314-3B74-3BAF-A9125CACB933}"/>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DAC3371B-8F37-6CEA-E0A5-1AFA41631E21}"/>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24AFC2D-2B90-1EF5-E74F-590CF4F3C495}"/>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Une image contenant habits, Visage humain, personne, intérieur&#10;&#10;Description générée automatiquement">
            <a:extLst>
              <a:ext uri="{FF2B5EF4-FFF2-40B4-BE49-F238E27FC236}">
                <a16:creationId xmlns:a16="http://schemas.microsoft.com/office/drawing/2014/main" id="{E149AB0A-0A45-9D5D-B366-025C018BA6DB}"/>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795" r="22795"/>
          <a:stretch>
            <a:fillRect/>
          </a:stretch>
        </p:blipFill>
        <p:spPr/>
      </p:pic>
      <p:sp>
        <p:nvSpPr>
          <p:cNvPr id="5" name="Freeform 17">
            <a:extLst>
              <a:ext uri="{FF2B5EF4-FFF2-40B4-BE49-F238E27FC236}">
                <a16:creationId xmlns:a16="http://schemas.microsoft.com/office/drawing/2014/main" id="{D69BE220-87E4-341E-E657-863F4FA5DCA2}"/>
              </a:ext>
            </a:extLst>
          </p:cNvPr>
          <p:cNvSpPr>
            <a:spLocks/>
          </p:cNvSpPr>
          <p:nvPr/>
        </p:nvSpPr>
        <p:spPr bwMode="auto">
          <a:xfrm rot="5400000">
            <a:off x="7981799" y="2025524"/>
            <a:ext cx="3743840" cy="3445868"/>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0">
            <a:extLst>
              <a:ext uri="{FF2B5EF4-FFF2-40B4-BE49-F238E27FC236}">
                <a16:creationId xmlns:a16="http://schemas.microsoft.com/office/drawing/2014/main" id="{E1C26DE6-07CB-2ACC-4732-FFF007C072A6}"/>
              </a:ext>
            </a:extLst>
          </p:cNvPr>
          <p:cNvSpPr>
            <a:spLocks/>
          </p:cNvSpPr>
          <p:nvPr/>
        </p:nvSpPr>
        <p:spPr bwMode="auto">
          <a:xfrm rot="5400000">
            <a:off x="8121379" y="2093450"/>
            <a:ext cx="3448080" cy="3198248"/>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ZoneTexte 7">
            <a:extLst>
              <a:ext uri="{FF2B5EF4-FFF2-40B4-BE49-F238E27FC236}">
                <a16:creationId xmlns:a16="http://schemas.microsoft.com/office/drawing/2014/main" id="{D10A367B-3DC3-3F45-7D08-C706B3E8493B}"/>
              </a:ext>
            </a:extLst>
          </p:cNvPr>
          <p:cNvSpPr txBox="1"/>
          <p:nvPr/>
        </p:nvSpPr>
        <p:spPr>
          <a:xfrm>
            <a:off x="8364133" y="2084564"/>
            <a:ext cx="3120948" cy="3139321"/>
          </a:xfrm>
          <a:prstGeom prst="rect">
            <a:avLst/>
          </a:prstGeom>
          <a:noFill/>
        </p:spPr>
        <p:txBody>
          <a:bodyPr wrap="square" lIns="91440" tIns="45720" rIns="91440" bIns="45720" rtlCol="0" anchor="t">
            <a:spAutoFit/>
          </a:bodyPr>
          <a:lstStyle/>
          <a:p>
            <a:r>
              <a:rPr lang="fr-CA" b="1"/>
              <a:t>Pour les secteurs de la santé, de l’éducation et des services sociaux, </a:t>
            </a:r>
            <a:r>
              <a:rPr lang="fr-FR" b="1"/>
              <a:t>les membres du comité de santé et de sécurité doivent, dans les 120 jours suivant leur désignation, participer à un programme de formation d’une durée d’une journée, sauf s’il a suivi la formation du RSS.</a:t>
            </a:r>
            <a:endParaRPr lang="fr-CA" b="1"/>
          </a:p>
        </p:txBody>
      </p:sp>
    </p:spTree>
    <p:extLst>
      <p:ext uri="{BB962C8B-B14F-4D97-AF65-F5344CB8AC3E}">
        <p14:creationId xmlns:p14="http://schemas.microsoft.com/office/powerpoint/2010/main" val="1082014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C910C-191D-3575-725F-7CA64F89ABA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3546AB-F885-8224-6B84-0B418635079C}"/>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DF820CCE-99F6-7373-4AB5-93596DDF6923}"/>
              </a:ext>
            </a:extLst>
          </p:cNvPr>
          <p:cNvSpPr>
            <a:spLocks noGrp="1"/>
          </p:cNvSpPr>
          <p:nvPr>
            <p:ph type="title"/>
          </p:nvPr>
        </p:nvSpPr>
        <p:spPr>
          <a:xfrm>
            <a:off x="161616" y="548880"/>
            <a:ext cx="12030383" cy="654970"/>
          </a:xfrm>
        </p:spPr>
        <p:txBody>
          <a:bodyPr>
            <a:noAutofit/>
          </a:bodyPr>
          <a:lstStyle/>
          <a:p>
            <a:r>
              <a:rPr lang="fr-CA" b="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Quand suivre la formation</a:t>
            </a:r>
          </a:p>
        </p:txBody>
      </p:sp>
      <p:sp>
        <p:nvSpPr>
          <p:cNvPr id="14" name="Slide Number Placeholder 13">
            <a:extLst>
              <a:ext uri="{FF2B5EF4-FFF2-40B4-BE49-F238E27FC236}">
                <a16:creationId xmlns:a16="http://schemas.microsoft.com/office/drawing/2014/main" id="{CBE4789D-B45C-E9B5-BF92-216DC3CED010}"/>
              </a:ext>
            </a:extLst>
          </p:cNvPr>
          <p:cNvSpPr>
            <a:spLocks noGrp="1"/>
          </p:cNvSpPr>
          <p:nvPr>
            <p:ph type="sldNum" sz="quarter" idx="4"/>
          </p:nvPr>
        </p:nvSpPr>
        <p:spPr>
          <a:xfrm>
            <a:off x="12236797" y="9484755"/>
            <a:ext cx="492443" cy="204839"/>
          </a:xfrm>
        </p:spPr>
        <p:txBody>
          <a:bodyPr/>
          <a:lstStyle/>
          <a:p>
            <a:fld id="{58B2BE56-A1DF-44BF-AF31-08C6097C884E}" type="slidenum">
              <a:rPr lang="en-US" smtClean="0"/>
              <a:pPr/>
              <a:t>26</a:t>
            </a:fld>
            <a:endParaRPr lang="en-US" sz="1200"/>
          </a:p>
        </p:txBody>
      </p:sp>
      <p:sp>
        <p:nvSpPr>
          <p:cNvPr id="22" name="Oval 11">
            <a:extLst>
              <a:ext uri="{FF2B5EF4-FFF2-40B4-BE49-F238E27FC236}">
                <a16:creationId xmlns:a16="http://schemas.microsoft.com/office/drawing/2014/main" id="{80CC53FA-7D21-AB1E-048F-42888A5599E8}"/>
              </a:ext>
            </a:extLst>
          </p:cNvPr>
          <p:cNvSpPr>
            <a:spLocks noChangeArrowheads="1"/>
          </p:cNvSpPr>
          <p:nvPr/>
        </p:nvSpPr>
        <p:spPr bwMode="auto">
          <a:xfrm>
            <a:off x="9837190" y="1292350"/>
            <a:ext cx="1377565" cy="1490538"/>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2">
            <a:extLst>
              <a:ext uri="{FF2B5EF4-FFF2-40B4-BE49-F238E27FC236}">
                <a16:creationId xmlns:a16="http://schemas.microsoft.com/office/drawing/2014/main" id="{AE61702D-847B-B34B-2DF2-A3A3AE3EE7CB}"/>
              </a:ext>
            </a:extLst>
          </p:cNvPr>
          <p:cNvSpPr>
            <a:spLocks noChangeArrowheads="1"/>
          </p:cNvSpPr>
          <p:nvPr/>
        </p:nvSpPr>
        <p:spPr bwMode="auto">
          <a:xfrm>
            <a:off x="9928128" y="1390624"/>
            <a:ext cx="1195691" cy="12939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9">
            <a:extLst>
              <a:ext uri="{FF2B5EF4-FFF2-40B4-BE49-F238E27FC236}">
                <a16:creationId xmlns:a16="http://schemas.microsoft.com/office/drawing/2014/main" id="{F58F1155-4103-1D02-CFF1-0751E72ED44B}"/>
              </a:ext>
            </a:extLst>
          </p:cNvPr>
          <p:cNvSpPr>
            <a:spLocks noEditPoints="1"/>
          </p:cNvSpPr>
          <p:nvPr/>
        </p:nvSpPr>
        <p:spPr bwMode="auto">
          <a:xfrm>
            <a:off x="10136635" y="1595266"/>
            <a:ext cx="749024" cy="781627"/>
          </a:xfrm>
          <a:custGeom>
            <a:avLst/>
            <a:gdLst>
              <a:gd name="T0" fmla="*/ 76 w 139"/>
              <a:gd name="T1" fmla="*/ 13 h 160"/>
              <a:gd name="T2" fmla="*/ 76 w 139"/>
              <a:gd name="T3" fmla="*/ 10 h 160"/>
              <a:gd name="T4" fmla="*/ 80 w 139"/>
              <a:gd name="T5" fmla="*/ 10 h 160"/>
              <a:gd name="T6" fmla="*/ 80 w 139"/>
              <a:gd name="T7" fmla="*/ 0 h 160"/>
              <a:gd name="T8" fmla="*/ 59 w 139"/>
              <a:gd name="T9" fmla="*/ 0 h 160"/>
              <a:gd name="T10" fmla="*/ 59 w 139"/>
              <a:gd name="T11" fmla="*/ 10 h 160"/>
              <a:gd name="T12" fmla="*/ 63 w 139"/>
              <a:gd name="T13" fmla="*/ 10 h 160"/>
              <a:gd name="T14" fmla="*/ 63 w 139"/>
              <a:gd name="T15" fmla="*/ 13 h 160"/>
              <a:gd name="T16" fmla="*/ 22 w 139"/>
              <a:gd name="T17" fmla="*/ 34 h 160"/>
              <a:gd name="T18" fmla="*/ 19 w 139"/>
              <a:gd name="T19" fmla="*/ 31 h 160"/>
              <a:gd name="T20" fmla="*/ 22 w 139"/>
              <a:gd name="T21" fmla="*/ 30 h 160"/>
              <a:gd name="T22" fmla="*/ 19 w 139"/>
              <a:gd name="T23" fmla="*/ 25 h 160"/>
              <a:gd name="T24" fmla="*/ 10 w 139"/>
              <a:gd name="T25" fmla="*/ 36 h 160"/>
              <a:gd name="T26" fmla="*/ 13 w 139"/>
              <a:gd name="T27" fmla="*/ 39 h 160"/>
              <a:gd name="T28" fmla="*/ 16 w 139"/>
              <a:gd name="T29" fmla="*/ 36 h 160"/>
              <a:gd name="T30" fmla="*/ 17 w 139"/>
              <a:gd name="T31" fmla="*/ 37 h 160"/>
              <a:gd name="T32" fmla="*/ 0 w 139"/>
              <a:gd name="T33" fmla="*/ 87 h 160"/>
              <a:gd name="T34" fmla="*/ 70 w 139"/>
              <a:gd name="T35" fmla="*/ 160 h 160"/>
              <a:gd name="T36" fmla="*/ 139 w 139"/>
              <a:gd name="T37" fmla="*/ 87 h 160"/>
              <a:gd name="T38" fmla="*/ 76 w 139"/>
              <a:gd name="T39" fmla="*/ 13 h 160"/>
              <a:gd name="T40" fmla="*/ 73 w 139"/>
              <a:gd name="T41" fmla="*/ 148 h 160"/>
              <a:gd name="T42" fmla="*/ 73 w 139"/>
              <a:gd name="T43" fmla="*/ 137 h 160"/>
              <a:gd name="T44" fmla="*/ 70 w 139"/>
              <a:gd name="T45" fmla="*/ 134 h 160"/>
              <a:gd name="T46" fmla="*/ 68 w 139"/>
              <a:gd name="T47" fmla="*/ 137 h 160"/>
              <a:gd name="T48" fmla="*/ 68 w 139"/>
              <a:gd name="T49" fmla="*/ 148 h 160"/>
              <a:gd name="T50" fmla="*/ 11 w 139"/>
              <a:gd name="T51" fmla="*/ 90 h 160"/>
              <a:gd name="T52" fmla="*/ 22 w 139"/>
              <a:gd name="T53" fmla="*/ 90 h 160"/>
              <a:gd name="T54" fmla="*/ 24 w 139"/>
              <a:gd name="T55" fmla="*/ 87 h 160"/>
              <a:gd name="T56" fmla="*/ 22 w 139"/>
              <a:gd name="T57" fmla="*/ 84 h 160"/>
              <a:gd name="T58" fmla="*/ 11 w 139"/>
              <a:gd name="T59" fmla="*/ 84 h 160"/>
              <a:gd name="T60" fmla="*/ 68 w 139"/>
              <a:gd name="T61" fmla="*/ 25 h 160"/>
              <a:gd name="T62" fmla="*/ 68 w 139"/>
              <a:gd name="T63" fmla="*/ 36 h 160"/>
              <a:gd name="T64" fmla="*/ 70 w 139"/>
              <a:gd name="T65" fmla="*/ 39 h 160"/>
              <a:gd name="T66" fmla="*/ 73 w 139"/>
              <a:gd name="T67" fmla="*/ 36 h 160"/>
              <a:gd name="T68" fmla="*/ 73 w 139"/>
              <a:gd name="T69" fmla="*/ 25 h 160"/>
              <a:gd name="T70" fmla="*/ 128 w 139"/>
              <a:gd name="T71" fmla="*/ 84 h 160"/>
              <a:gd name="T72" fmla="*/ 118 w 139"/>
              <a:gd name="T73" fmla="*/ 84 h 160"/>
              <a:gd name="T74" fmla="*/ 115 w 139"/>
              <a:gd name="T75" fmla="*/ 87 h 160"/>
              <a:gd name="T76" fmla="*/ 118 w 139"/>
              <a:gd name="T77" fmla="*/ 90 h 160"/>
              <a:gd name="T78" fmla="*/ 128 w 139"/>
              <a:gd name="T79" fmla="*/ 90 h 160"/>
              <a:gd name="T80" fmla="*/ 73 w 139"/>
              <a:gd name="T81" fmla="*/ 148 h 160"/>
              <a:gd name="T82" fmla="*/ 80 w 139"/>
              <a:gd name="T83" fmla="*/ 90 h 160"/>
              <a:gd name="T84" fmla="*/ 80 w 139"/>
              <a:gd name="T85" fmla="*/ 85 h 160"/>
              <a:gd name="T86" fmla="*/ 67 w 139"/>
              <a:gd name="T87" fmla="*/ 74 h 160"/>
              <a:gd name="T88" fmla="*/ 57 w 139"/>
              <a:gd name="T89" fmla="*/ 88 h 160"/>
              <a:gd name="T90" fmla="*/ 70 w 139"/>
              <a:gd name="T91" fmla="*/ 99 h 160"/>
              <a:gd name="T92" fmla="*/ 76 w 139"/>
              <a:gd name="T93" fmla="*/ 96 h 160"/>
              <a:gd name="T94" fmla="*/ 99 w 139"/>
              <a:gd name="T95" fmla="*/ 111 h 160"/>
              <a:gd name="T96" fmla="*/ 106 w 139"/>
              <a:gd name="T97" fmla="*/ 112 h 160"/>
              <a:gd name="T98" fmla="*/ 101 w 139"/>
              <a:gd name="T99" fmla="*/ 105 h 160"/>
              <a:gd name="T100" fmla="*/ 80 w 139"/>
              <a:gd name="T10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9" h="160">
                <a:moveTo>
                  <a:pt x="76" y="13"/>
                </a:moveTo>
                <a:cubicBezTo>
                  <a:pt x="76" y="10"/>
                  <a:pt x="76" y="10"/>
                  <a:pt x="76" y="10"/>
                </a:cubicBezTo>
                <a:cubicBezTo>
                  <a:pt x="80" y="10"/>
                  <a:pt x="80" y="10"/>
                  <a:pt x="80" y="10"/>
                </a:cubicBezTo>
                <a:cubicBezTo>
                  <a:pt x="80" y="0"/>
                  <a:pt x="80" y="0"/>
                  <a:pt x="80" y="0"/>
                </a:cubicBezTo>
                <a:cubicBezTo>
                  <a:pt x="59" y="0"/>
                  <a:pt x="59" y="0"/>
                  <a:pt x="59" y="0"/>
                </a:cubicBezTo>
                <a:cubicBezTo>
                  <a:pt x="59" y="10"/>
                  <a:pt x="59" y="10"/>
                  <a:pt x="59" y="10"/>
                </a:cubicBezTo>
                <a:cubicBezTo>
                  <a:pt x="63" y="10"/>
                  <a:pt x="63" y="10"/>
                  <a:pt x="63" y="10"/>
                </a:cubicBezTo>
                <a:cubicBezTo>
                  <a:pt x="63" y="13"/>
                  <a:pt x="63" y="13"/>
                  <a:pt x="63" y="13"/>
                </a:cubicBezTo>
                <a:cubicBezTo>
                  <a:pt x="47" y="14"/>
                  <a:pt x="32" y="22"/>
                  <a:pt x="22" y="34"/>
                </a:cubicBezTo>
                <a:cubicBezTo>
                  <a:pt x="19" y="31"/>
                  <a:pt x="19" y="31"/>
                  <a:pt x="19" y="31"/>
                </a:cubicBezTo>
                <a:cubicBezTo>
                  <a:pt x="22" y="30"/>
                  <a:pt x="22" y="30"/>
                  <a:pt x="22" y="30"/>
                </a:cubicBezTo>
                <a:cubicBezTo>
                  <a:pt x="19" y="25"/>
                  <a:pt x="19" y="25"/>
                  <a:pt x="19" y="25"/>
                </a:cubicBezTo>
                <a:cubicBezTo>
                  <a:pt x="10" y="36"/>
                  <a:pt x="10" y="36"/>
                  <a:pt x="10" y="36"/>
                </a:cubicBezTo>
                <a:cubicBezTo>
                  <a:pt x="13" y="39"/>
                  <a:pt x="13" y="39"/>
                  <a:pt x="13" y="39"/>
                </a:cubicBezTo>
                <a:cubicBezTo>
                  <a:pt x="16" y="36"/>
                  <a:pt x="16" y="36"/>
                  <a:pt x="16" y="36"/>
                </a:cubicBezTo>
                <a:cubicBezTo>
                  <a:pt x="17" y="37"/>
                  <a:pt x="17" y="37"/>
                  <a:pt x="17" y="37"/>
                </a:cubicBezTo>
                <a:cubicBezTo>
                  <a:pt x="7" y="51"/>
                  <a:pt x="0" y="68"/>
                  <a:pt x="0" y="87"/>
                </a:cubicBezTo>
                <a:cubicBezTo>
                  <a:pt x="0" y="128"/>
                  <a:pt x="32" y="160"/>
                  <a:pt x="70" y="160"/>
                </a:cubicBezTo>
                <a:cubicBezTo>
                  <a:pt x="108" y="160"/>
                  <a:pt x="139" y="128"/>
                  <a:pt x="139" y="87"/>
                </a:cubicBezTo>
                <a:cubicBezTo>
                  <a:pt x="139" y="48"/>
                  <a:pt x="112" y="16"/>
                  <a:pt x="76" y="13"/>
                </a:cubicBezTo>
                <a:close/>
                <a:moveTo>
                  <a:pt x="73" y="148"/>
                </a:moveTo>
                <a:cubicBezTo>
                  <a:pt x="73" y="137"/>
                  <a:pt x="73" y="137"/>
                  <a:pt x="73" y="137"/>
                </a:cubicBezTo>
                <a:cubicBezTo>
                  <a:pt x="73" y="136"/>
                  <a:pt x="72" y="134"/>
                  <a:pt x="70" y="134"/>
                </a:cubicBezTo>
                <a:cubicBezTo>
                  <a:pt x="68" y="134"/>
                  <a:pt x="68" y="136"/>
                  <a:pt x="68" y="137"/>
                </a:cubicBezTo>
                <a:cubicBezTo>
                  <a:pt x="68" y="148"/>
                  <a:pt x="68" y="148"/>
                  <a:pt x="68" y="148"/>
                </a:cubicBezTo>
                <a:cubicBezTo>
                  <a:pt x="37" y="147"/>
                  <a:pt x="13" y="122"/>
                  <a:pt x="11" y="90"/>
                </a:cubicBezTo>
                <a:cubicBezTo>
                  <a:pt x="22" y="90"/>
                  <a:pt x="22" y="90"/>
                  <a:pt x="22" y="90"/>
                </a:cubicBezTo>
                <a:cubicBezTo>
                  <a:pt x="23" y="90"/>
                  <a:pt x="24" y="88"/>
                  <a:pt x="24" y="87"/>
                </a:cubicBezTo>
                <a:cubicBezTo>
                  <a:pt x="24" y="85"/>
                  <a:pt x="23" y="84"/>
                  <a:pt x="22" y="84"/>
                </a:cubicBezTo>
                <a:cubicBezTo>
                  <a:pt x="11" y="84"/>
                  <a:pt x="11" y="84"/>
                  <a:pt x="11" y="84"/>
                </a:cubicBezTo>
                <a:cubicBezTo>
                  <a:pt x="13" y="51"/>
                  <a:pt x="37" y="27"/>
                  <a:pt x="68" y="25"/>
                </a:cubicBezTo>
                <a:cubicBezTo>
                  <a:pt x="68" y="36"/>
                  <a:pt x="68" y="36"/>
                  <a:pt x="68" y="36"/>
                </a:cubicBezTo>
                <a:cubicBezTo>
                  <a:pt x="68" y="37"/>
                  <a:pt x="68" y="39"/>
                  <a:pt x="70" y="39"/>
                </a:cubicBezTo>
                <a:cubicBezTo>
                  <a:pt x="72" y="39"/>
                  <a:pt x="73" y="37"/>
                  <a:pt x="73" y="36"/>
                </a:cubicBezTo>
                <a:cubicBezTo>
                  <a:pt x="73" y="25"/>
                  <a:pt x="73" y="25"/>
                  <a:pt x="73" y="25"/>
                </a:cubicBezTo>
                <a:cubicBezTo>
                  <a:pt x="102" y="27"/>
                  <a:pt x="126" y="51"/>
                  <a:pt x="128" y="84"/>
                </a:cubicBezTo>
                <a:cubicBezTo>
                  <a:pt x="118" y="84"/>
                  <a:pt x="118" y="84"/>
                  <a:pt x="118" y="84"/>
                </a:cubicBezTo>
                <a:cubicBezTo>
                  <a:pt x="116" y="84"/>
                  <a:pt x="115" y="85"/>
                  <a:pt x="115" y="87"/>
                </a:cubicBezTo>
                <a:cubicBezTo>
                  <a:pt x="115" y="88"/>
                  <a:pt x="116" y="90"/>
                  <a:pt x="118" y="90"/>
                </a:cubicBezTo>
                <a:cubicBezTo>
                  <a:pt x="128" y="90"/>
                  <a:pt x="128" y="90"/>
                  <a:pt x="128" y="90"/>
                </a:cubicBezTo>
                <a:cubicBezTo>
                  <a:pt x="126" y="122"/>
                  <a:pt x="102" y="147"/>
                  <a:pt x="73" y="148"/>
                </a:cubicBezTo>
                <a:close/>
                <a:moveTo>
                  <a:pt x="80" y="90"/>
                </a:moveTo>
                <a:cubicBezTo>
                  <a:pt x="80" y="88"/>
                  <a:pt x="80" y="87"/>
                  <a:pt x="80" y="85"/>
                </a:cubicBezTo>
                <a:cubicBezTo>
                  <a:pt x="78" y="79"/>
                  <a:pt x="73" y="74"/>
                  <a:pt x="67" y="74"/>
                </a:cubicBezTo>
                <a:cubicBezTo>
                  <a:pt x="61" y="76"/>
                  <a:pt x="57" y="82"/>
                  <a:pt x="57" y="88"/>
                </a:cubicBezTo>
                <a:cubicBezTo>
                  <a:pt x="58" y="94"/>
                  <a:pt x="64" y="99"/>
                  <a:pt x="70" y="99"/>
                </a:cubicBezTo>
                <a:cubicBezTo>
                  <a:pt x="73" y="97"/>
                  <a:pt x="74" y="97"/>
                  <a:pt x="76" y="96"/>
                </a:cubicBezTo>
                <a:cubicBezTo>
                  <a:pt x="84" y="100"/>
                  <a:pt x="99" y="111"/>
                  <a:pt x="99" y="111"/>
                </a:cubicBezTo>
                <a:cubicBezTo>
                  <a:pt x="106" y="112"/>
                  <a:pt x="106" y="112"/>
                  <a:pt x="106" y="112"/>
                </a:cubicBezTo>
                <a:cubicBezTo>
                  <a:pt x="101" y="105"/>
                  <a:pt x="101" y="105"/>
                  <a:pt x="101" y="105"/>
                </a:cubicBezTo>
                <a:lnTo>
                  <a:pt x="80" y="9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 name="ZoneTexte 3">
            <a:extLst>
              <a:ext uri="{FF2B5EF4-FFF2-40B4-BE49-F238E27FC236}">
                <a16:creationId xmlns:a16="http://schemas.microsoft.com/office/drawing/2014/main" id="{BCDD2A32-00EB-02CA-A540-F2C125B3BF78}"/>
              </a:ext>
            </a:extLst>
          </p:cNvPr>
          <p:cNvSpPr txBox="1"/>
          <p:nvPr/>
        </p:nvSpPr>
        <p:spPr>
          <a:xfrm>
            <a:off x="606973" y="2376241"/>
            <a:ext cx="10275488" cy="3693319"/>
          </a:xfrm>
          <a:prstGeom prst="rect">
            <a:avLst/>
          </a:prstGeom>
          <a:noFill/>
        </p:spPr>
        <p:txBody>
          <a:bodyPr wrap="square" lIns="91440" tIns="45720" rIns="91440" bIns="45720" rtlCol="0" anchor="t">
            <a:spAutoFit/>
          </a:bodyPr>
          <a:lstStyle/>
          <a:p>
            <a:r>
              <a:rPr lang="fr-FR"/>
              <a:t>ARTICLE 39, TEL QUE MODIFIÉ, SE LIT COMME SUIT :</a:t>
            </a:r>
          </a:p>
          <a:p>
            <a:r>
              <a:rPr lang="fr-FR"/>
              <a:t>Un membre d’un comité de santé et de sécurité ou un représentant en santé et en sécurité doit obtenir l’attestation de formation théorique prévue aux articles 31, 34 ou 35, selon la dernière des échéances, soit dans les 120 jours de sa désignation, soit : </a:t>
            </a:r>
          </a:p>
          <a:p>
            <a:r>
              <a:rPr lang="fr-FR"/>
              <a:t>1° avant le </a:t>
            </a:r>
            <a:r>
              <a:rPr lang="fr-FR" strike="sngStrike"/>
              <a:t>1er avril </a:t>
            </a:r>
            <a:r>
              <a:rPr lang="fr-FR"/>
              <a:t>1er octobre 2026, lorsqu’il a été désigné avant cette date dans un établissement dont le niveau prévu à l’annexe I est 4 ; </a:t>
            </a:r>
          </a:p>
          <a:p>
            <a:r>
              <a:rPr lang="fr-FR"/>
              <a:t>2° avant le </a:t>
            </a:r>
            <a:r>
              <a:rPr lang="fr-FR" strike="sngStrike"/>
              <a:t>1er octobre 2026 </a:t>
            </a:r>
            <a:r>
              <a:rPr lang="fr-FR"/>
              <a:t>1er avril 2027, lorsqu’il a été désigné avant cette date dans un établissement dont le niveau prévu à l’annexe I est 3 ; </a:t>
            </a:r>
          </a:p>
          <a:p>
            <a:r>
              <a:rPr lang="fr-FR"/>
              <a:t>3° avant le </a:t>
            </a:r>
            <a:r>
              <a:rPr lang="fr-FR" strike="sngStrike"/>
              <a:t>1er avril </a:t>
            </a:r>
            <a:r>
              <a:rPr lang="fr-FR"/>
              <a:t>1er octobre 2027, lorsqu’il a été désigné avant cette date dans un établissement dont le niveau prévu à l’annexe I est 2 ; </a:t>
            </a:r>
          </a:p>
          <a:p>
            <a:r>
              <a:rPr lang="fr-FR"/>
              <a:t>4° avant le </a:t>
            </a:r>
            <a:r>
              <a:rPr lang="fr-FR" strike="sngStrike"/>
              <a:t>1er octobre 2027 </a:t>
            </a:r>
            <a:r>
              <a:rPr lang="fr-FR"/>
              <a:t>1er avril 2028, lorsqu’il a été désigné avant cette date dans un établissement dont le niveau prévu à l’annexe I est 1. 	</a:t>
            </a:r>
          </a:p>
          <a:p>
            <a:endParaRPr lang="fr-FR"/>
          </a:p>
        </p:txBody>
      </p:sp>
      <p:sp>
        <p:nvSpPr>
          <p:cNvPr id="5" name="Freeform 17">
            <a:extLst>
              <a:ext uri="{FF2B5EF4-FFF2-40B4-BE49-F238E27FC236}">
                <a16:creationId xmlns:a16="http://schemas.microsoft.com/office/drawing/2014/main" id="{8637142C-7CF6-52C0-A3DD-AE1D602293C1}"/>
              </a:ext>
            </a:extLst>
          </p:cNvPr>
          <p:cNvSpPr>
            <a:spLocks/>
          </p:cNvSpPr>
          <p:nvPr/>
        </p:nvSpPr>
        <p:spPr bwMode="auto">
          <a:xfrm rot="5400000">
            <a:off x="7635140" y="-36953"/>
            <a:ext cx="1818472" cy="3008656"/>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10">
            <a:extLst>
              <a:ext uri="{FF2B5EF4-FFF2-40B4-BE49-F238E27FC236}">
                <a16:creationId xmlns:a16="http://schemas.microsoft.com/office/drawing/2014/main" id="{1E9740D2-5994-15AF-2A6F-B7A190376919}"/>
              </a:ext>
            </a:extLst>
          </p:cNvPr>
          <p:cNvSpPr>
            <a:spLocks/>
          </p:cNvSpPr>
          <p:nvPr/>
        </p:nvSpPr>
        <p:spPr bwMode="auto">
          <a:xfrm rot="5400000">
            <a:off x="7714377" y="65931"/>
            <a:ext cx="1674815" cy="2792454"/>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ZoneTexte 6">
            <a:extLst>
              <a:ext uri="{FF2B5EF4-FFF2-40B4-BE49-F238E27FC236}">
                <a16:creationId xmlns:a16="http://schemas.microsoft.com/office/drawing/2014/main" id="{37FBEF8E-CF85-F039-8B25-F2D581D52EDC}"/>
              </a:ext>
            </a:extLst>
          </p:cNvPr>
          <p:cNvSpPr txBox="1"/>
          <p:nvPr/>
        </p:nvSpPr>
        <p:spPr>
          <a:xfrm>
            <a:off x="7280946" y="847948"/>
            <a:ext cx="2724962" cy="1200329"/>
          </a:xfrm>
          <a:prstGeom prst="rect">
            <a:avLst/>
          </a:prstGeom>
          <a:noFill/>
        </p:spPr>
        <p:txBody>
          <a:bodyPr wrap="square" lIns="91440" tIns="45720" rIns="91440" bIns="45720" rtlCol="0" anchor="t">
            <a:spAutoFit/>
          </a:bodyPr>
          <a:lstStyle/>
          <a:p>
            <a:r>
              <a:rPr lang="fr-CA" b="1"/>
              <a:t>Pour les secteurs de la santé, de l’éducation et des services sociaux : </a:t>
            </a:r>
          </a:p>
          <a:p>
            <a:r>
              <a:rPr lang="fr-CA" b="1"/>
              <a:t>1</a:t>
            </a:r>
            <a:r>
              <a:rPr lang="fr-CA" b="1" baseline="30000"/>
              <a:t>er</a:t>
            </a:r>
            <a:r>
              <a:rPr lang="fr-CA" b="1"/>
              <a:t> octobre 2026</a:t>
            </a:r>
          </a:p>
        </p:txBody>
      </p:sp>
    </p:spTree>
    <p:extLst>
      <p:ext uri="{BB962C8B-B14F-4D97-AF65-F5344CB8AC3E}">
        <p14:creationId xmlns:p14="http://schemas.microsoft.com/office/powerpoint/2010/main" val="372349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8DA5F-D6D5-C2E4-E207-8543C7AD2EB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7E78AE67-FD4B-95D9-186A-DE04B05B044F}"/>
              </a:ext>
            </a:extLst>
          </p:cNvPr>
          <p:cNvSpPr>
            <a:spLocks noGrp="1"/>
          </p:cNvSpPr>
          <p:nvPr>
            <p:ph type="title"/>
          </p:nvPr>
        </p:nvSpPr>
        <p:spPr>
          <a:xfrm>
            <a:off x="457200" y="355860"/>
            <a:ext cx="11734800" cy="602086"/>
          </a:xfrm>
        </p:spPr>
        <p:txBody>
          <a:bodyPr>
            <a:noAutofit/>
          </a:bodyPr>
          <a:lstStyle/>
          <a:p>
            <a:r>
              <a:rPr lang="fr-CA" b="0">
                <a:latin typeface="Open Sans bold"/>
                <a:ea typeface="Open Sans bold"/>
                <a:cs typeface="Open Sans bold"/>
              </a:rPr>
              <a:t>La formation obligatoire pour le CSS</a:t>
            </a:r>
            <a:r>
              <a:rPr lang="fr-CA">
                <a:latin typeface="Open Sans bold"/>
                <a:ea typeface="Open Sans bold"/>
                <a:cs typeface="Open Sans bold"/>
              </a:rPr>
              <a:t> </a:t>
            </a:r>
            <a:r>
              <a:rPr lang="fr-CA" b="0">
                <a:latin typeface="Open Sans bold"/>
                <a:ea typeface="Open Sans bold"/>
                <a:cs typeface="Open Sans bold"/>
              </a:rPr>
              <a:t>:</a:t>
            </a:r>
            <a:br>
              <a:rPr lang="fr-CA" b="0">
                <a:latin typeface="Open Sans bold" panose="020B0806030504020204" pitchFamily="34" charset="0"/>
                <a:ea typeface="Open Sans bold" panose="020B0806030504020204" pitchFamily="34" charset="0"/>
                <a:cs typeface="Open Sans bold" panose="020B0806030504020204" pitchFamily="34" charset="0"/>
              </a:rPr>
            </a:br>
            <a:r>
              <a:rPr lang="fr-CA">
                <a:latin typeface="Open Sans bold"/>
                <a:ea typeface="Open Sans bold"/>
                <a:cs typeface="Open Sans bold"/>
              </a:rPr>
              <a:t>comment</a:t>
            </a:r>
            <a:r>
              <a:rPr lang="fr-CA" b="0">
                <a:latin typeface="Open Sans bold"/>
                <a:ea typeface="Open Sans bold"/>
                <a:cs typeface="Open Sans bold"/>
              </a:rPr>
              <a:t> ça va fonctionner</a:t>
            </a:r>
          </a:p>
        </p:txBody>
      </p:sp>
      <p:sp>
        <p:nvSpPr>
          <p:cNvPr id="14" name="Slide Number Placeholder 13">
            <a:extLst>
              <a:ext uri="{FF2B5EF4-FFF2-40B4-BE49-F238E27FC236}">
                <a16:creationId xmlns:a16="http://schemas.microsoft.com/office/drawing/2014/main" id="{544D70E0-852A-5ED0-DA70-7E60EADFF590}"/>
              </a:ext>
            </a:extLst>
          </p:cNvPr>
          <p:cNvSpPr>
            <a:spLocks noGrp="1"/>
          </p:cNvSpPr>
          <p:nvPr>
            <p:ph type="sldNum" sz="quarter" idx="4"/>
          </p:nvPr>
        </p:nvSpPr>
        <p:spPr/>
        <p:txBody>
          <a:bodyPr/>
          <a:lstStyle/>
          <a:p>
            <a:fld id="{58B2BE56-A1DF-44BF-AF31-08C6097C884E}" type="slidenum">
              <a:rPr lang="en-US" smtClean="0"/>
              <a:pPr/>
              <a:t>27</a:t>
            </a:fld>
            <a:endParaRPr lang="en-US" sz="1200"/>
          </a:p>
        </p:txBody>
      </p:sp>
      <p:sp>
        <p:nvSpPr>
          <p:cNvPr id="6" name="Rectangle 5">
            <a:extLst>
              <a:ext uri="{FF2B5EF4-FFF2-40B4-BE49-F238E27FC236}">
                <a16:creationId xmlns:a16="http://schemas.microsoft.com/office/drawing/2014/main" id="{B9CB79AB-C2BE-7CFB-90B9-161ECB424790}"/>
              </a:ext>
            </a:extLst>
          </p:cNvPr>
          <p:cNvSpPr>
            <a:spLocks noChangeArrowheads="1"/>
          </p:cNvSpPr>
          <p:nvPr/>
        </p:nvSpPr>
        <p:spPr bwMode="auto">
          <a:xfrm>
            <a:off x="631773" y="1442794"/>
            <a:ext cx="7170839" cy="478454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3C76CB5D-DDD8-3ECC-ED6B-178B32DBD2BC}"/>
              </a:ext>
            </a:extLst>
          </p:cNvPr>
          <p:cNvSpPr txBox="1"/>
          <p:nvPr/>
        </p:nvSpPr>
        <p:spPr>
          <a:xfrm>
            <a:off x="457200" y="1579631"/>
            <a:ext cx="7021613" cy="4297458"/>
          </a:xfrm>
          <a:prstGeom prst="rect">
            <a:avLst/>
          </a:prstGeom>
          <a:noFill/>
        </p:spPr>
        <p:txBody>
          <a:bodyPr wrap="square" lIns="91440" tIns="45720" rIns="91440" bIns="45720" rtlCol="0" anchor="ctr">
            <a:spAutoFit/>
          </a:bodyPr>
          <a:lstStyle/>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L’établissement est membre d’une ASP : c’est l’ASP qui prend en charge la formation des membres du CSS.</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Si l’établissement n’est pas membre d’une ASP, mais il est syndiqué : l’association syndicale forme les membres syndiqués du CSS, et l’association patronale forme les membres représentant l’employeur.</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Si l’établissement n’est pas membre d’une ASP, et n’est pas syndiqué : c’est l’organisme Formation Québec en réseau (FQR) qui forme les membres du CSS.</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Jusqu’en 2027, les formations du CSS doivent être en virtuel synchrone. Après le 1</a:t>
            </a:r>
            <a:r>
              <a:rPr lang="fr-FR" sz="1600" baseline="30000">
                <a:solidFill>
                  <a:schemeClr val="bg1"/>
                </a:solidFill>
                <a:latin typeface="Lato"/>
                <a:ea typeface="Lato"/>
                <a:cs typeface="Lato"/>
              </a:rPr>
              <a:t>er</a:t>
            </a:r>
            <a:r>
              <a:rPr lang="fr-FR" sz="1600">
                <a:solidFill>
                  <a:schemeClr val="bg1"/>
                </a:solidFill>
                <a:latin typeface="Lato"/>
                <a:ea typeface="Lato"/>
                <a:cs typeface="Lato"/>
              </a:rPr>
              <a:t> octobre 2027, ce sera au choix du travailleur ou de la travailleuse.</a:t>
            </a:r>
          </a:p>
        </p:txBody>
      </p:sp>
      <p:grpSp>
        <p:nvGrpSpPr>
          <p:cNvPr id="2" name="Group 1">
            <a:extLst>
              <a:ext uri="{FF2B5EF4-FFF2-40B4-BE49-F238E27FC236}">
                <a16:creationId xmlns:a16="http://schemas.microsoft.com/office/drawing/2014/main" id="{05EEA447-C51A-60F1-A4BA-77AB622DA27D}"/>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1C6E152B-5E27-3265-8E64-C6AC10169B80}"/>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2F00790-5075-1DF9-901B-3B28112111EA}"/>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Une image contenant habits, Visage humain, personne, intérieur&#10;&#10;Description générée automatiquement">
            <a:extLst>
              <a:ext uri="{FF2B5EF4-FFF2-40B4-BE49-F238E27FC236}">
                <a16:creationId xmlns:a16="http://schemas.microsoft.com/office/drawing/2014/main" id="{92F46699-0432-DE46-56C5-7B807D2937A3}"/>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795" r="22795"/>
          <a:stretch>
            <a:fillRect/>
          </a:stretch>
        </p:blipFill>
        <p:spPr/>
      </p:pic>
    </p:spTree>
    <p:extLst>
      <p:ext uri="{BB962C8B-B14F-4D97-AF65-F5344CB8AC3E}">
        <p14:creationId xmlns:p14="http://schemas.microsoft.com/office/powerpoint/2010/main" val="442197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CF7BD-13EE-07C1-5F46-7010024C345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D8C455-0B5B-C00C-F81F-3FB522F66AC0}"/>
              </a:ext>
            </a:extLst>
          </p:cNvPr>
          <p:cNvSpPr txBox="1"/>
          <p:nvPr/>
        </p:nvSpPr>
        <p:spPr>
          <a:xfrm>
            <a:off x="346048" y="1753717"/>
            <a:ext cx="6182265" cy="3539430"/>
          </a:xfrm>
          <a:prstGeom prst="rect">
            <a:avLst/>
          </a:prstGeom>
          <a:noFill/>
        </p:spPr>
        <p:txBody>
          <a:bodyPr wrap="square" lIns="91440" tIns="45720" rIns="91440" bIns="45720" rtlCol="0" anchor="ctr">
            <a:spAutoFit/>
          </a:bodyPr>
          <a:lstStyle/>
          <a:p>
            <a:r>
              <a:rPr lang="fr-FR" sz="1600" b="1">
                <a:latin typeface="Open Sans"/>
                <a:ea typeface="Open Sans"/>
                <a:cs typeface="Open Sans"/>
              </a:rPr>
              <a:t>72. </a:t>
            </a:r>
            <a:r>
              <a:rPr lang="fr-FR" sz="1600" b="1" u="sng">
                <a:latin typeface="Open Sans"/>
                <a:ea typeface="Open Sans"/>
                <a:cs typeface="Open Sans"/>
              </a:rPr>
              <a:t>Les dispositions du chapitre XVI.</a:t>
            </a:r>
            <a:r>
              <a:rPr lang="fr-FR" sz="1600" b="1" u="sng">
                <a:solidFill>
                  <a:schemeClr val="tx1">
                    <a:lumMod val="50000"/>
                    <a:lumOff val="50000"/>
                  </a:schemeClr>
                </a:solidFill>
                <a:latin typeface="Open Sans"/>
                <a:ea typeface="Open Sans"/>
                <a:cs typeface="Open Sans"/>
              </a:rPr>
              <a:t>1</a:t>
            </a:r>
            <a:r>
              <a:rPr lang="fr-FR" sz="1600" b="1">
                <a:solidFill>
                  <a:schemeClr val="tx1">
                    <a:lumMod val="50000"/>
                    <a:lumOff val="50000"/>
                  </a:schemeClr>
                </a:solidFill>
                <a:latin typeface="Open Sans"/>
                <a:ea typeface="Open Sans"/>
                <a:cs typeface="Open Sans"/>
              </a:rPr>
              <a:t> de la Loi sur la santé et la sécurité du travail (chapitre S-2.1), édictées par l’article 46 de la présente loi</a:t>
            </a:r>
            <a:r>
              <a:rPr lang="fr-FR" sz="1600" b="1">
                <a:latin typeface="Open Sans"/>
                <a:ea typeface="Open Sans"/>
                <a:cs typeface="Open Sans"/>
              </a:rPr>
              <a:t>, </a:t>
            </a:r>
            <a:r>
              <a:rPr lang="fr-FR" sz="1600" b="1" u="sng">
                <a:latin typeface="Open Sans"/>
                <a:ea typeface="Open Sans"/>
                <a:cs typeface="Open Sans"/>
              </a:rPr>
              <a:t>cessent d’avoir effet à la date ou aux dates que le gouvernement détermine</a:t>
            </a:r>
            <a:r>
              <a:rPr lang="fr-FR" sz="1600" b="1">
                <a:latin typeface="Open Sans"/>
                <a:ea typeface="Open Sans"/>
                <a:cs typeface="Open Sans"/>
              </a:rPr>
              <a:t>. </a:t>
            </a:r>
            <a:r>
              <a:rPr lang="fr-FR" sz="1600" b="1" u="sng">
                <a:latin typeface="Open Sans"/>
                <a:ea typeface="Open Sans"/>
                <a:cs typeface="Open Sans"/>
              </a:rPr>
              <a:t>Le gouvernement peut, par règlement,</a:t>
            </a:r>
            <a:r>
              <a:rPr lang="fr-FR" sz="1600" b="1">
                <a:latin typeface="Open Sans"/>
                <a:ea typeface="Open Sans"/>
                <a:cs typeface="Open Sans"/>
              </a:rPr>
              <a:t> </a:t>
            </a:r>
            <a:r>
              <a:rPr lang="fr-FR" sz="1600" b="1">
                <a:solidFill>
                  <a:schemeClr val="tx1">
                    <a:lumMod val="50000"/>
                    <a:lumOff val="50000"/>
                  </a:schemeClr>
                </a:solidFill>
                <a:latin typeface="Open Sans"/>
                <a:ea typeface="Open Sans"/>
                <a:cs typeface="Open Sans"/>
              </a:rPr>
              <a:t>pour les établissements des employeurs visés à l’article 335.1 de la Loi sur la santé et la sécurité du travail, édicté par l’article 46 de la présente loi, </a:t>
            </a:r>
            <a:r>
              <a:rPr lang="fr-FR" sz="1600" b="1" u="sng">
                <a:latin typeface="Open Sans"/>
                <a:ea typeface="Open Sans"/>
                <a:cs typeface="Open Sans"/>
              </a:rPr>
              <a:t>prendre toute mesure transitoire visant les délais dans lesquels un programme de prévention ou un plan d’action doit être élaboré, mis en application ou mis à jour, ou visant les programmes de formation </a:t>
            </a:r>
            <a:r>
              <a:rPr lang="fr-FR" sz="1600" b="1">
                <a:solidFill>
                  <a:schemeClr val="tx1">
                    <a:lumMod val="50000"/>
                    <a:lumOff val="50000"/>
                  </a:schemeClr>
                </a:solidFill>
                <a:latin typeface="Open Sans"/>
                <a:ea typeface="Open Sans"/>
                <a:cs typeface="Open Sans"/>
              </a:rPr>
              <a:t>que doivent suivre les membres du comité de santé et de sécurité ou le représentant en santé et en sécurité.</a:t>
            </a:r>
            <a:endParaRPr lang="fr-CA" sz="1600" b="1">
              <a:solidFill>
                <a:schemeClr val="tx1">
                  <a:lumMod val="50000"/>
                  <a:lumOff val="50000"/>
                </a:schemeClr>
              </a:solidFill>
              <a:latin typeface="Open Sans"/>
              <a:ea typeface="Open Sans"/>
              <a:cs typeface="Open Sans"/>
            </a:endParaRPr>
          </a:p>
        </p:txBody>
      </p:sp>
      <p:pic>
        <p:nvPicPr>
          <p:cNvPr id="5" name="Espace réservé pour une image  4" descr="Une image contenant habits, personne, Visage humain, homme&#10;&#10;Description générée automatiquement">
            <a:extLst>
              <a:ext uri="{FF2B5EF4-FFF2-40B4-BE49-F238E27FC236}">
                <a16:creationId xmlns:a16="http://schemas.microsoft.com/office/drawing/2014/main" id="{480CC618-AC8A-923F-F295-0183FF226F58}"/>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205" r="22205"/>
          <a:stretch>
            <a:fillRect/>
          </a:stretch>
        </p:blipFill>
        <p:spPr>
          <a:xfrm>
            <a:off x="7108825" y="0"/>
            <a:ext cx="5083175" cy="6858000"/>
          </a:xfrm>
        </p:spPr>
      </p:pic>
      <p:sp>
        <p:nvSpPr>
          <p:cNvPr id="2" name="Rectangle 1">
            <a:extLst>
              <a:ext uri="{FF2B5EF4-FFF2-40B4-BE49-F238E27FC236}">
                <a16:creationId xmlns:a16="http://schemas.microsoft.com/office/drawing/2014/main" id="{EBA7B7DE-62FE-C6BE-73D4-A7DF79E1CB8F}"/>
              </a:ext>
            </a:extLst>
          </p:cNvPr>
          <p:cNvSpPr/>
          <p:nvPr/>
        </p:nvSpPr>
        <p:spPr>
          <a:xfrm>
            <a:off x="1" y="0"/>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1133D428-FC71-EE54-ABC4-887C5DC2A2AA}"/>
              </a:ext>
            </a:extLst>
          </p:cNvPr>
          <p:cNvSpPr txBox="1"/>
          <p:nvPr/>
        </p:nvSpPr>
        <p:spPr>
          <a:xfrm>
            <a:off x="501251" y="176088"/>
            <a:ext cx="8912909" cy="1200329"/>
          </a:xfrm>
          <a:prstGeom prst="rect">
            <a:avLst/>
          </a:prstGeom>
          <a:noFill/>
        </p:spPr>
        <p:txBody>
          <a:bodyPr wrap="square">
            <a:spAutoFit/>
          </a:bodyPr>
          <a:lstStyle/>
          <a:p>
            <a:r>
              <a:rPr lang="fr-FR" sz="3600">
                <a:solidFill>
                  <a:schemeClr val="bg1"/>
                </a:solidFill>
              </a:rPr>
              <a:t>DES SURPRISES ENCORE POSSIBLES POUR LE RÉGIME PARTICULIER</a:t>
            </a:r>
          </a:p>
        </p:txBody>
      </p:sp>
    </p:spTree>
    <p:extLst>
      <p:ext uri="{BB962C8B-B14F-4D97-AF65-F5344CB8AC3E}">
        <p14:creationId xmlns:p14="http://schemas.microsoft.com/office/powerpoint/2010/main" val="2645189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807153-2BAF-4BF5-485F-1B8D2ECCC5A4}"/>
              </a:ext>
            </a:extLst>
          </p:cNvPr>
          <p:cNvSpPr/>
          <p:nvPr/>
        </p:nvSpPr>
        <p:spPr>
          <a:xfrm>
            <a:off x="0" y="0"/>
            <a:ext cx="6628673"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ysClr val="windowText" lastClr="000000"/>
              </a:solidFill>
            </a:endParaRPr>
          </a:p>
        </p:txBody>
      </p:sp>
      <p:sp>
        <p:nvSpPr>
          <p:cNvPr id="15" name="TextBox 14">
            <a:extLst>
              <a:ext uri="{FF2B5EF4-FFF2-40B4-BE49-F238E27FC236}">
                <a16:creationId xmlns:a16="http://schemas.microsoft.com/office/drawing/2014/main" id="{E25DC19A-5069-5114-A271-62DDE40C1B7F}"/>
              </a:ext>
            </a:extLst>
          </p:cNvPr>
          <p:cNvSpPr txBox="1"/>
          <p:nvPr/>
        </p:nvSpPr>
        <p:spPr>
          <a:xfrm>
            <a:off x="7562357" y="1974737"/>
            <a:ext cx="3720569" cy="4770537"/>
          </a:xfrm>
          <a:prstGeom prst="rect">
            <a:avLst/>
          </a:prstGeom>
          <a:noFill/>
        </p:spPr>
        <p:txBody>
          <a:bodyPr wrap="square" lIns="91440" tIns="45720" rIns="91440" bIns="45720" rtlCol="0" anchor="t">
            <a:spAutoFit/>
          </a:bodyPr>
          <a:lstStyle/>
          <a:p>
            <a:pPr algn="l"/>
            <a:r>
              <a:rPr lang="fr-CA" sz="1600" b="1">
                <a:effectLst/>
                <a:latin typeface="Open Sans"/>
                <a:ea typeface="Open Sans"/>
                <a:cs typeface="Open Sans"/>
              </a:rPr>
              <a:t>À défaut d’entente avec l’employeur</a:t>
            </a:r>
            <a:r>
              <a:rPr lang="fr-CA" sz="1600" b="1">
                <a:latin typeface="Open Sans"/>
                <a:ea typeface="Open Sans"/>
                <a:cs typeface="Open Sans"/>
              </a:rPr>
              <a:t>,</a:t>
            </a:r>
            <a:r>
              <a:rPr lang="fr-CA" sz="1600" b="1">
                <a:effectLst/>
                <a:latin typeface="Open Sans"/>
                <a:ea typeface="Open Sans"/>
                <a:cs typeface="Open Sans"/>
              </a:rPr>
              <a:t> les heures de libération sont déterminées par le règlement en fonction de la classification prévue à l’annexe 1.</a:t>
            </a:r>
          </a:p>
          <a:p>
            <a:pPr algn="l"/>
            <a:endParaRPr lang="fr-CA" sz="1600" b="1">
              <a:effectLst/>
              <a:latin typeface="Open Sans" pitchFamily="2" charset="0"/>
              <a:ea typeface="Open Sans" pitchFamily="2" charset="0"/>
              <a:cs typeface="Open Sans" pitchFamily="2" charset="0"/>
            </a:endParaRPr>
          </a:p>
          <a:p>
            <a:pPr algn="l"/>
            <a:r>
              <a:rPr lang="fr-CA" sz="1600" b="1">
                <a:latin typeface="Open Sans"/>
                <a:ea typeface="Open Sans"/>
                <a:cs typeface="Open Sans"/>
              </a:rPr>
              <a:t>Ces heures sont divisibles entre plusieurs RSS, mais ne s’ajoutent pas aux heures de libération prévues à une convention collective si celles-ci sont supérieures au règlement.</a:t>
            </a:r>
          </a:p>
          <a:p>
            <a:pPr algn="l"/>
            <a:endParaRPr lang="fr-CA" sz="1600" b="1">
              <a:latin typeface="Open Sans"/>
              <a:ea typeface="Open Sans"/>
              <a:cs typeface="Open Sans"/>
            </a:endParaRPr>
          </a:p>
          <a:p>
            <a:pPr algn="l"/>
            <a:r>
              <a:rPr lang="fr-FR" sz="1600" b="1">
                <a:latin typeface="Open Sans"/>
                <a:ea typeface="Open Sans"/>
                <a:cs typeface="Open Sans"/>
              </a:rPr>
              <a:t>Les heures prévues à l’annexe 1 ne s’appliquent pas au secteur de la santé, de l’éducation et des services sociaux.</a:t>
            </a:r>
          </a:p>
          <a:p>
            <a:pPr algn="l"/>
            <a:endParaRPr lang="fr-CA" sz="1600" b="1">
              <a:latin typeface="Open Sans"/>
              <a:ea typeface="Open Sans"/>
              <a:cs typeface="Open Sans"/>
            </a:endParaRPr>
          </a:p>
          <a:p>
            <a:pPr algn="l"/>
            <a:endParaRPr lang="fr-CA" sz="1600" b="1">
              <a:effectLst/>
              <a:latin typeface="Open Sans"/>
              <a:ea typeface="Open Sans"/>
              <a:cs typeface="Open Sans"/>
            </a:endParaRPr>
          </a:p>
        </p:txBody>
      </p:sp>
      <p:sp>
        <p:nvSpPr>
          <p:cNvPr id="17" name="TextBox 16">
            <a:extLst>
              <a:ext uri="{FF2B5EF4-FFF2-40B4-BE49-F238E27FC236}">
                <a16:creationId xmlns:a16="http://schemas.microsoft.com/office/drawing/2014/main" id="{7B69E9B4-A544-56E1-2FE7-B3E69DE4FF8B}"/>
              </a:ext>
            </a:extLst>
          </p:cNvPr>
          <p:cNvSpPr txBox="1"/>
          <p:nvPr/>
        </p:nvSpPr>
        <p:spPr>
          <a:xfrm>
            <a:off x="587264" y="1974968"/>
            <a:ext cx="3106815" cy="4278094"/>
          </a:xfrm>
          <a:prstGeom prst="rect">
            <a:avLst/>
          </a:prstGeom>
          <a:noFill/>
        </p:spPr>
        <p:txBody>
          <a:bodyPr wrap="square" lIns="91440" tIns="45720" rIns="91440" bIns="45720" rtlCol="0" anchor="t">
            <a:spAutoFit/>
          </a:bodyPr>
          <a:lstStyle/>
          <a:p>
            <a:pPr algn="l"/>
            <a:r>
              <a:rPr lang="fr-CA" sz="1600" b="1" i="0">
                <a:solidFill>
                  <a:schemeClr val="bg1"/>
                </a:solidFill>
                <a:effectLst/>
                <a:latin typeface="Open Sans"/>
                <a:ea typeface="Open Sans"/>
                <a:cs typeface="Open Sans"/>
              </a:rPr>
              <a:t>La désignation du ou des RSS se fait par les travailleurs et les travailleuses,  parmi les membres représentants les travailleurs et les travailleuses  au CSS.</a:t>
            </a:r>
            <a:endParaRPr lang="fr-CA" sz="1600" b="1">
              <a:solidFill>
                <a:schemeClr val="bg1"/>
              </a:solidFill>
              <a:latin typeface="Open Sans"/>
              <a:ea typeface="Open Sans"/>
              <a:cs typeface="Open Sans"/>
            </a:endParaRPr>
          </a:p>
          <a:p>
            <a:pPr algn="l"/>
            <a:endParaRPr lang="fr-CA" sz="1600" b="1" i="0">
              <a:solidFill>
                <a:schemeClr val="bg1"/>
              </a:solidFill>
              <a:effectLst/>
              <a:latin typeface="Open Sans" pitchFamily="2" charset="0"/>
              <a:ea typeface="Open Sans" pitchFamily="2" charset="0"/>
              <a:cs typeface="Open Sans" pitchFamily="2" charset="0"/>
            </a:endParaRPr>
          </a:p>
          <a:p>
            <a:pPr algn="l"/>
            <a:endParaRPr lang="fr-CA" sz="1600" b="1">
              <a:solidFill>
                <a:schemeClr val="bg1"/>
              </a:solidFill>
              <a:latin typeface="Open Sans" pitchFamily="2" charset="0"/>
              <a:ea typeface="Open Sans" pitchFamily="2" charset="0"/>
              <a:cs typeface="Open Sans" pitchFamily="2" charset="0"/>
            </a:endParaRPr>
          </a:p>
          <a:p>
            <a:pPr algn="l"/>
            <a:r>
              <a:rPr lang="fr-CA" sz="1600" b="1" i="0" u="sng">
                <a:solidFill>
                  <a:schemeClr val="bg1"/>
                </a:solidFill>
                <a:effectLst/>
                <a:latin typeface="Open Sans"/>
                <a:ea typeface="Open Sans"/>
                <a:cs typeface="Open Sans"/>
              </a:rPr>
              <a:t>Le RSS est indépendant de l’employeur dans la réalisation de ses fonctions.</a:t>
            </a:r>
          </a:p>
          <a:p>
            <a:pPr algn="l"/>
            <a:endParaRPr lang="fr-CA" sz="1600" b="1" u="sng">
              <a:solidFill>
                <a:schemeClr val="bg1"/>
              </a:solidFill>
              <a:latin typeface="Open Sans" pitchFamily="2" charset="0"/>
              <a:ea typeface="Open Sans" pitchFamily="2" charset="0"/>
              <a:cs typeface="Open Sans" pitchFamily="2" charset="0"/>
            </a:endParaRPr>
          </a:p>
          <a:p>
            <a:pPr algn="l"/>
            <a:r>
              <a:rPr lang="fr-CA" sz="1600" b="1" i="0" u="sng">
                <a:solidFill>
                  <a:schemeClr val="bg1"/>
                </a:solidFill>
                <a:effectLst/>
                <a:latin typeface="Open Sans"/>
                <a:ea typeface="Open Sans"/>
                <a:cs typeface="Open Sans"/>
              </a:rPr>
              <a:t>Le mode de désignation s</a:t>
            </a:r>
            <a:r>
              <a:rPr lang="fr-FR" sz="1600" b="1" i="0" u="sng">
                <a:solidFill>
                  <a:schemeClr val="bg1"/>
                </a:solidFill>
                <a:effectLst/>
                <a:latin typeface="Open Sans"/>
                <a:ea typeface="Open Sans"/>
                <a:cs typeface="Open Sans"/>
              </a:rPr>
              <a:t>’applique au secteur de la santé, de l’éducation et des services sociaux.</a:t>
            </a:r>
          </a:p>
          <a:p>
            <a:pPr algn="l"/>
            <a:endParaRPr lang="fr-CA" sz="1600" b="1" i="0" u="sng">
              <a:solidFill>
                <a:schemeClr val="bg1"/>
              </a:solidFill>
              <a:effectLst/>
              <a:latin typeface="Open Sans" pitchFamily="2" charset="0"/>
              <a:ea typeface="Open Sans" pitchFamily="2" charset="0"/>
              <a:cs typeface="Open Sans" pitchFamily="2" charset="0"/>
            </a:endParaRPr>
          </a:p>
        </p:txBody>
      </p:sp>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a:xfrm>
            <a:off x="457200" y="355860"/>
            <a:ext cx="10744200" cy="602086"/>
          </a:xfrm>
        </p:spPr>
        <p:txBody>
          <a:bodyPr>
            <a:noAutofit/>
          </a:bodyPr>
          <a:lstStyle/>
          <a:p>
            <a:r>
              <a:rPr lang="fr-CA" b="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La personne représentante </a:t>
            </a:r>
            <a:r>
              <a:rPr lang="fr-CA" b="0">
                <a:latin typeface="Open Sans bold" panose="020B0806030504020204" pitchFamily="34" charset="0"/>
                <a:ea typeface="Open Sans bold" panose="020B0806030504020204" pitchFamily="34" charset="0"/>
                <a:cs typeface="Open Sans bold" panose="020B0806030504020204" pitchFamily="34" charset="0"/>
              </a:rPr>
              <a:t>en santé et sécurité</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29</a:t>
            </a:fld>
            <a:endParaRPr lang="en-US" sz="1200"/>
          </a:p>
        </p:txBody>
      </p:sp>
      <p:sp>
        <p:nvSpPr>
          <p:cNvPr id="6" name="Rectangle 5">
            <a:extLst>
              <a:ext uri="{FF2B5EF4-FFF2-40B4-BE49-F238E27FC236}">
                <a16:creationId xmlns:a16="http://schemas.microsoft.com/office/drawing/2014/main" id="{30118827-4193-6BE9-1C3B-7D39D95A2A2A}"/>
              </a:ext>
            </a:extLst>
          </p:cNvPr>
          <p:cNvSpPr/>
          <p:nvPr/>
        </p:nvSpPr>
        <p:spPr>
          <a:xfrm>
            <a:off x="457200" y="1036807"/>
            <a:ext cx="5638800" cy="553998"/>
          </a:xfrm>
          <a:prstGeom prst="rect">
            <a:avLst/>
          </a:prstGeom>
        </p:spPr>
        <p:txBody>
          <a:bodyPr wrap="square" lIns="91440" tIns="45720" rIns="91440" bIns="45720" anchor="t">
            <a:spAutoFit/>
          </a:bodyPr>
          <a:lstStyle/>
          <a:p>
            <a:r>
              <a:rPr lang="fr-CA" sz="1500">
                <a:solidFill>
                  <a:schemeClr val="bg1">
                    <a:lumMod val="76000"/>
                  </a:schemeClr>
                </a:solidFill>
                <a:latin typeface="Lato"/>
                <a:ea typeface="Open Sans"/>
                <a:cs typeface="Open Sans"/>
              </a:rPr>
              <a:t>Le rôle et la fonction du RSS sont déterminés dans le règlement, ainsi que ses heures de libération lorsqu’il n’y a pas d’entente.</a:t>
            </a:r>
          </a:p>
        </p:txBody>
      </p:sp>
      <p:pic>
        <p:nvPicPr>
          <p:cNvPr id="24" name="Espace réservé pour une image  23" descr="Une image contenant habits, plein air, personne, faire de la randonnée&#10;&#10;Description générée automatiquement">
            <a:extLst>
              <a:ext uri="{FF2B5EF4-FFF2-40B4-BE49-F238E27FC236}">
                <a16:creationId xmlns:a16="http://schemas.microsoft.com/office/drawing/2014/main" id="{CE1B909B-AB9F-3F8E-C92B-B23BE6B2AEAA}"/>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8555" r="28555"/>
          <a:stretch>
            <a:fillRect/>
          </a:stretch>
        </p:blipFill>
        <p:spPr/>
      </p:pic>
    </p:spTree>
    <p:extLst>
      <p:ext uri="{BB962C8B-B14F-4D97-AF65-F5344CB8AC3E}">
        <p14:creationId xmlns:p14="http://schemas.microsoft.com/office/powerpoint/2010/main" val="3315960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habits, personne, intérieur, Visage humain&#10;&#10;Description générée automatiquement">
            <a:extLst>
              <a:ext uri="{FF2B5EF4-FFF2-40B4-BE49-F238E27FC236}">
                <a16:creationId xmlns:a16="http://schemas.microsoft.com/office/drawing/2014/main" id="{B30943D0-26BE-59A4-8EE1-4B80E00FAED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t="7813" b="7813"/>
          <a:stretch>
            <a:fillRect/>
          </a:stretch>
        </p:blipFill>
        <p:spPr/>
      </p:pic>
      <p:sp>
        <p:nvSpPr>
          <p:cNvPr id="2" name="Rectangle 1">
            <a:extLst>
              <a:ext uri="{FF2B5EF4-FFF2-40B4-BE49-F238E27FC236}">
                <a16:creationId xmlns:a16="http://schemas.microsoft.com/office/drawing/2014/main" id="{3EEAE543-5960-D844-1320-0C25F49D7A28}"/>
              </a:ext>
            </a:extLst>
          </p:cNvPr>
          <p:cNvSpPr/>
          <p:nvPr/>
        </p:nvSpPr>
        <p:spPr>
          <a:xfrm>
            <a:off x="1941775" y="674490"/>
            <a:ext cx="8308450" cy="5509020"/>
          </a:xfrm>
          <a:prstGeom prst="rect">
            <a:avLst/>
          </a:prstGeom>
          <a:solidFill>
            <a:srgbClr val="002060">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A9B1D0D-CFA9-2BA5-8FDE-FCBC508A6985}"/>
              </a:ext>
            </a:extLst>
          </p:cNvPr>
          <p:cNvSpPr txBox="1"/>
          <p:nvPr/>
        </p:nvSpPr>
        <p:spPr>
          <a:xfrm>
            <a:off x="2235772" y="1469970"/>
            <a:ext cx="7723062" cy="3911648"/>
          </a:xfrm>
          <a:prstGeom prst="rect">
            <a:avLst/>
          </a:prstGeom>
          <a:noFill/>
        </p:spPr>
        <p:txBody>
          <a:bodyPr wrap="square" rtlCol="0">
            <a:spAutoFit/>
          </a:bodyPr>
          <a:lstStyle/>
          <a:p>
            <a:pPr algn="ctr">
              <a:lnSpc>
                <a:spcPts val="5000"/>
              </a:lnSpc>
            </a:pPr>
            <a:r>
              <a:rPr lang="fr-CA" sz="4000" b="1">
                <a:solidFill>
                  <a:schemeClr val="bg1"/>
                </a:solidFill>
                <a:latin typeface="Open Sans" pitchFamily="2" charset="0"/>
                <a:ea typeface="Open Sans" pitchFamily="2" charset="0"/>
                <a:cs typeface="Open Sans" pitchFamily="2" charset="0"/>
              </a:rPr>
              <a:t>Le Règlement sur les mécanismes de prévention et de participation en établissement (RMPPE) est en vigueur depuis le 1</a:t>
            </a:r>
            <a:r>
              <a:rPr lang="fr-CA" sz="4000" b="1" baseline="30000">
                <a:solidFill>
                  <a:schemeClr val="bg1"/>
                </a:solidFill>
                <a:latin typeface="Open Sans" pitchFamily="2" charset="0"/>
                <a:ea typeface="Open Sans" pitchFamily="2" charset="0"/>
                <a:cs typeface="Open Sans" pitchFamily="2" charset="0"/>
              </a:rPr>
              <a:t>er</a:t>
            </a:r>
            <a:r>
              <a:rPr lang="fr-CA" sz="4000" b="1">
                <a:solidFill>
                  <a:schemeClr val="bg1"/>
                </a:solidFill>
                <a:latin typeface="Open Sans" pitchFamily="2" charset="0"/>
                <a:ea typeface="Open Sans" pitchFamily="2" charset="0"/>
                <a:cs typeface="Open Sans" pitchFamily="2" charset="0"/>
              </a:rPr>
              <a:t> octobre 2025.</a:t>
            </a:r>
          </a:p>
        </p:txBody>
      </p:sp>
    </p:spTree>
    <p:extLst>
      <p:ext uri="{BB962C8B-B14F-4D97-AF65-F5344CB8AC3E}">
        <p14:creationId xmlns:p14="http://schemas.microsoft.com/office/powerpoint/2010/main" val="1393152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B4C2D-7A7D-4592-564C-E78F7000355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2EA2ACC-4AFB-2F5D-4930-46607B56F3A9}"/>
              </a:ext>
            </a:extLst>
          </p:cNvPr>
          <p:cNvSpPr txBox="1"/>
          <p:nvPr/>
        </p:nvSpPr>
        <p:spPr>
          <a:xfrm>
            <a:off x="267109" y="156051"/>
            <a:ext cx="10725426" cy="1379930"/>
          </a:xfrm>
          <a:prstGeom prst="rect">
            <a:avLst/>
          </a:prstGeom>
          <a:noFill/>
        </p:spPr>
        <p:txBody>
          <a:bodyPr wrap="square" rtlCol="0" anchor="ctr">
            <a:spAutoFit/>
          </a:bodyPr>
          <a:lstStyle/>
          <a:p>
            <a:pPr>
              <a:lnSpc>
                <a:spcPts val="5000"/>
              </a:lnSpc>
            </a:pPr>
            <a:r>
              <a:rPr lang="fr-CA" sz="5000">
                <a:latin typeface="Open Sans bold" panose="020B0806030504020204" pitchFamily="34" charset="0"/>
                <a:ea typeface="Open Sans bold" panose="020B0806030504020204" pitchFamily="34" charset="0"/>
                <a:cs typeface="Open Sans bold" panose="020B0806030504020204" pitchFamily="34" charset="0"/>
              </a:rPr>
              <a:t>Les fonctions du RSS et le temps nécessaire pour trois fonctions</a:t>
            </a:r>
          </a:p>
        </p:txBody>
      </p:sp>
      <p:graphicFrame>
        <p:nvGraphicFramePr>
          <p:cNvPr id="4" name="Tableau 3">
            <a:extLst>
              <a:ext uri="{FF2B5EF4-FFF2-40B4-BE49-F238E27FC236}">
                <a16:creationId xmlns:a16="http://schemas.microsoft.com/office/drawing/2014/main" id="{60CEFCB0-E53E-D33B-D6EE-F115149649F7}"/>
              </a:ext>
            </a:extLst>
          </p:cNvPr>
          <p:cNvGraphicFramePr>
            <a:graphicFrameLocks noGrp="1"/>
          </p:cNvGraphicFramePr>
          <p:nvPr>
            <p:extLst>
              <p:ext uri="{D42A27DB-BD31-4B8C-83A1-F6EECF244321}">
                <p14:modId xmlns:p14="http://schemas.microsoft.com/office/powerpoint/2010/main" val="1461124872"/>
              </p:ext>
            </p:extLst>
          </p:nvPr>
        </p:nvGraphicFramePr>
        <p:xfrm>
          <a:off x="267109" y="1825625"/>
          <a:ext cx="11406731" cy="4572000"/>
        </p:xfrm>
        <a:graphic>
          <a:graphicData uri="http://schemas.openxmlformats.org/drawingml/2006/table">
            <a:tbl>
              <a:tblPr firstRow="1" bandRow="1">
                <a:tableStyleId>{5C22544A-7EE6-4342-B048-85BDC9FD1C3A}</a:tableStyleId>
              </a:tblPr>
              <a:tblGrid>
                <a:gridCol w="7159924">
                  <a:extLst>
                    <a:ext uri="{9D8B030D-6E8A-4147-A177-3AD203B41FA5}">
                      <a16:colId xmlns:a16="http://schemas.microsoft.com/office/drawing/2014/main" val="2837595640"/>
                    </a:ext>
                  </a:extLst>
                </a:gridCol>
                <a:gridCol w="4246807">
                  <a:extLst>
                    <a:ext uri="{9D8B030D-6E8A-4147-A177-3AD203B41FA5}">
                      <a16:colId xmlns:a16="http://schemas.microsoft.com/office/drawing/2014/main" val="1668134028"/>
                    </a:ext>
                  </a:extLst>
                </a:gridCol>
              </a:tblGrid>
              <a:tr h="306558">
                <a:tc>
                  <a:txBody>
                    <a:bodyPr/>
                    <a:lstStyle/>
                    <a:p>
                      <a:r>
                        <a:rPr lang="fr-CA"/>
                        <a:t>RMPPE et 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1923916502"/>
                  </a:ext>
                </a:extLst>
              </a:tr>
              <a:tr h="2835666">
                <a:tc>
                  <a:txBody>
                    <a:bodyPr/>
                    <a:lstStyle/>
                    <a:p>
                      <a:r>
                        <a:rPr lang="fr-CA" sz="1800" b="0" u="none" strike="noStrike" kern="1200" baseline="0">
                          <a:solidFill>
                            <a:schemeClr val="dk1"/>
                          </a:solidFill>
                        </a:rPr>
                        <a:t>Les fonctions du RSS :</a:t>
                      </a:r>
                    </a:p>
                    <a:p>
                      <a:r>
                        <a:rPr lang="fr-FR"/>
                        <a:t>1°  de faire l’inspection des lieux de travail ;</a:t>
                      </a:r>
                    </a:p>
                    <a:p>
                      <a:r>
                        <a:rPr lang="fr-FR" b="1" strike="noStrike"/>
                        <a:t>2°  de recevoir copie des avis d’accidents et d’enquêter sur les événements qui ont causé ou auraient été susceptibles de causer un accident ;</a:t>
                      </a:r>
                    </a:p>
                    <a:p>
                      <a:r>
                        <a:rPr lang="fr-FR"/>
                        <a:t>3°  d’identifier les situations qui peuvent être source de danger pour les travailleurs ;</a:t>
                      </a:r>
                    </a:p>
                    <a:p>
                      <a:r>
                        <a:rPr lang="fr-FR"/>
                        <a:t>4°  de faire les recommandations qu’il juge opportunes, incluant celles concernant les risques psychosociaux liés au travail, au comité de santé et de sécurité ou, à défaut, aux travailleurs ou à leur association accréditée et à l’employeur ;</a:t>
                      </a:r>
                    </a:p>
                    <a:p>
                      <a:r>
                        <a:rPr lang="fr-FR" strike="noStrike"/>
                        <a:t>5°  d’assister les travailleurs dans l’exercice des droits qui leur sont reconnus par la présente loi et les règlements ;</a:t>
                      </a:r>
                    </a:p>
                    <a:p>
                      <a:endParaRPr lang="fr-CA"/>
                    </a:p>
                  </a:txBody>
                  <a:tcPr/>
                </a:tc>
                <a:tc>
                  <a:txBody>
                    <a:bodyPr/>
                    <a:lstStyle/>
                    <a:p>
                      <a:r>
                        <a:rPr lang="fr-CA" sz="1800" b="0" u="none" strike="noStrike" kern="1200" baseline="0">
                          <a:solidFill>
                            <a:schemeClr val="dk1"/>
                          </a:solidFill>
                        </a:rPr>
                        <a:t>Les fonctions du RSS :</a:t>
                      </a:r>
                    </a:p>
                    <a:p>
                      <a:endParaRPr lang="fr-CA" sz="1800" b="0" u="none" strike="noStrike" kern="1200" baseline="0">
                        <a:solidFill>
                          <a:schemeClr val="dk1"/>
                        </a:solidFill>
                      </a:endParaRPr>
                    </a:p>
                    <a:p>
                      <a:r>
                        <a:rPr lang="fr-FR" sz="1800" b="0" u="none" strike="noStrike" kern="1200" baseline="0">
                          <a:solidFill>
                            <a:schemeClr val="dk1"/>
                          </a:solidFill>
                        </a:rPr>
                        <a:t>le représentant en santé et en sécurité exerce les fonctions prévues aux paragraphes 1°, 3°, 4°, 7° et 8° du premier alinéa de l’article 90.</a:t>
                      </a:r>
                    </a:p>
                    <a:p>
                      <a:endParaRPr lang="fr-CA"/>
                    </a:p>
                  </a:txBody>
                  <a:tcPr/>
                </a:tc>
                <a:extLst>
                  <a:ext uri="{0D108BD9-81ED-4DB2-BD59-A6C34878D82A}">
                    <a16:rowId xmlns:a16="http://schemas.microsoft.com/office/drawing/2014/main" val="2737588897"/>
                  </a:ext>
                </a:extLst>
              </a:tr>
            </a:tbl>
          </a:graphicData>
        </a:graphic>
      </p:graphicFrame>
    </p:spTree>
    <p:extLst>
      <p:ext uri="{BB962C8B-B14F-4D97-AF65-F5344CB8AC3E}">
        <p14:creationId xmlns:p14="http://schemas.microsoft.com/office/powerpoint/2010/main" val="3985581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61847-EAE7-8F63-7D82-992EE23ABF2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7202FBF-D758-C6B9-A767-F00C6CABD5E2}"/>
              </a:ext>
            </a:extLst>
          </p:cNvPr>
          <p:cNvSpPr txBox="1"/>
          <p:nvPr/>
        </p:nvSpPr>
        <p:spPr>
          <a:xfrm>
            <a:off x="267109" y="156051"/>
            <a:ext cx="10725426" cy="1379930"/>
          </a:xfrm>
          <a:prstGeom prst="rect">
            <a:avLst/>
          </a:prstGeom>
          <a:noFill/>
        </p:spPr>
        <p:txBody>
          <a:bodyPr wrap="square" rtlCol="0" anchor="ctr">
            <a:spAutoFit/>
          </a:bodyPr>
          <a:lstStyle/>
          <a:p>
            <a:pPr>
              <a:lnSpc>
                <a:spcPts val="5000"/>
              </a:lnSpc>
            </a:pPr>
            <a:r>
              <a:rPr lang="fr-CA" sz="5000">
                <a:latin typeface="Open Sans bold" panose="020B0806030504020204" pitchFamily="34" charset="0"/>
                <a:ea typeface="Open Sans bold" panose="020B0806030504020204" pitchFamily="34" charset="0"/>
                <a:cs typeface="Open Sans bold" panose="020B0806030504020204" pitchFamily="34" charset="0"/>
              </a:rPr>
              <a:t>Les fonctions du RSS et le temps nécessaire pour trois fonctions</a:t>
            </a:r>
          </a:p>
        </p:txBody>
      </p:sp>
      <p:graphicFrame>
        <p:nvGraphicFramePr>
          <p:cNvPr id="4" name="Tableau 3">
            <a:extLst>
              <a:ext uri="{FF2B5EF4-FFF2-40B4-BE49-F238E27FC236}">
                <a16:creationId xmlns:a16="http://schemas.microsoft.com/office/drawing/2014/main" id="{34240EFA-B3D3-6443-0D2C-4ADD8BE7926E}"/>
              </a:ext>
            </a:extLst>
          </p:cNvPr>
          <p:cNvGraphicFramePr>
            <a:graphicFrameLocks noGrp="1"/>
          </p:cNvGraphicFramePr>
          <p:nvPr>
            <p:extLst>
              <p:ext uri="{D42A27DB-BD31-4B8C-83A1-F6EECF244321}">
                <p14:modId xmlns:p14="http://schemas.microsoft.com/office/powerpoint/2010/main" val="4007840533"/>
              </p:ext>
            </p:extLst>
          </p:nvPr>
        </p:nvGraphicFramePr>
        <p:xfrm>
          <a:off x="267109" y="1825625"/>
          <a:ext cx="11406731" cy="3475746"/>
        </p:xfrm>
        <a:graphic>
          <a:graphicData uri="http://schemas.openxmlformats.org/drawingml/2006/table">
            <a:tbl>
              <a:tblPr firstRow="1" bandRow="1">
                <a:tableStyleId>{5C22544A-7EE6-4342-B048-85BDC9FD1C3A}</a:tableStyleId>
              </a:tblPr>
              <a:tblGrid>
                <a:gridCol w="7159924">
                  <a:extLst>
                    <a:ext uri="{9D8B030D-6E8A-4147-A177-3AD203B41FA5}">
                      <a16:colId xmlns:a16="http://schemas.microsoft.com/office/drawing/2014/main" val="2837595640"/>
                    </a:ext>
                  </a:extLst>
                </a:gridCol>
                <a:gridCol w="4246807">
                  <a:extLst>
                    <a:ext uri="{9D8B030D-6E8A-4147-A177-3AD203B41FA5}">
                      <a16:colId xmlns:a16="http://schemas.microsoft.com/office/drawing/2014/main" val="1668134028"/>
                    </a:ext>
                  </a:extLst>
                </a:gridCol>
              </a:tblGrid>
              <a:tr h="306558">
                <a:tc>
                  <a:txBody>
                    <a:bodyPr/>
                    <a:lstStyle/>
                    <a:p>
                      <a:r>
                        <a:rPr lang="fr-CA"/>
                        <a:t>RMPPE et 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1923916502"/>
                  </a:ext>
                </a:extLst>
              </a:tr>
              <a:tr h="2835666">
                <a:tc>
                  <a:txBody>
                    <a:bodyPr/>
                    <a:lstStyle/>
                    <a:p>
                      <a:r>
                        <a:rPr lang="fr-CA" sz="1800" b="0" u="none" strike="noStrike" kern="1200" baseline="0">
                          <a:solidFill>
                            <a:schemeClr val="dk1"/>
                          </a:solidFill>
                        </a:rPr>
                        <a:t>Les fonctions du RSS :</a:t>
                      </a:r>
                    </a:p>
                    <a:p>
                      <a:r>
                        <a:rPr lang="fr-FR" b="1" strike="noStrike"/>
                        <a:t>6° d’accompagner l’inspecteur à l’occasion des visites  d’inspection ;</a:t>
                      </a:r>
                    </a:p>
                    <a:p>
                      <a:r>
                        <a:rPr lang="fr-FR" b="1"/>
                        <a:t>7° d’intervenir dans les cas où le travailleur exerce son droit de refus ;</a:t>
                      </a:r>
                    </a:p>
                    <a:p>
                      <a:r>
                        <a:rPr lang="fr-FR" b="0"/>
                        <a:t>8° de porter plainte à la Commission ;</a:t>
                      </a:r>
                    </a:p>
                  </a:txBody>
                  <a:tcPr/>
                </a:tc>
                <a:tc>
                  <a:txBody>
                    <a:bodyPr/>
                    <a:lstStyle/>
                    <a:p>
                      <a:r>
                        <a:rPr lang="fr-CA" sz="1800" b="0" u="none" strike="noStrike" kern="1200" baseline="0">
                          <a:solidFill>
                            <a:schemeClr val="dk1"/>
                          </a:solidFill>
                        </a:rPr>
                        <a:t>Les fonctions du RSS :</a:t>
                      </a:r>
                    </a:p>
                    <a:p>
                      <a:endParaRPr lang="fr-CA" sz="1800" b="0" u="none" strike="noStrike" kern="1200" baseline="0">
                        <a:solidFill>
                          <a:schemeClr val="dk1"/>
                        </a:solidFill>
                      </a:endParaRPr>
                    </a:p>
                    <a:p>
                      <a:r>
                        <a:rPr lang="fr-FR" sz="1800" b="0" u="none" strike="noStrike" kern="1200" baseline="0">
                          <a:solidFill>
                            <a:schemeClr val="dk1"/>
                          </a:solidFill>
                        </a:rPr>
                        <a:t>le représentant en santé et en sécurité exerce les fonctions prévues aux paragraphes 1°, 3°, 4°, 7° et 8° du premier alinéa de l’article 90.</a:t>
                      </a:r>
                    </a:p>
                    <a:p>
                      <a:endParaRPr lang="fr-CA"/>
                    </a:p>
                  </a:txBody>
                  <a:tcPr/>
                </a:tc>
                <a:extLst>
                  <a:ext uri="{0D108BD9-81ED-4DB2-BD59-A6C34878D82A}">
                    <a16:rowId xmlns:a16="http://schemas.microsoft.com/office/drawing/2014/main" val="2737588897"/>
                  </a:ext>
                </a:extLst>
              </a:tr>
            </a:tbl>
          </a:graphicData>
        </a:graphic>
      </p:graphicFrame>
      <p:sp>
        <p:nvSpPr>
          <p:cNvPr id="2" name="Freeform 17">
            <a:extLst>
              <a:ext uri="{FF2B5EF4-FFF2-40B4-BE49-F238E27FC236}">
                <a16:creationId xmlns:a16="http://schemas.microsoft.com/office/drawing/2014/main" id="{0DAAE3A3-F798-5AFF-DEB9-93444C6B52BB}"/>
              </a:ext>
            </a:extLst>
          </p:cNvPr>
          <p:cNvSpPr>
            <a:spLocks/>
          </p:cNvSpPr>
          <p:nvPr/>
        </p:nvSpPr>
        <p:spPr bwMode="auto">
          <a:xfrm rot="5400000">
            <a:off x="8372529" y="3894166"/>
            <a:ext cx="2139789" cy="3008656"/>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0">
            <a:extLst>
              <a:ext uri="{FF2B5EF4-FFF2-40B4-BE49-F238E27FC236}">
                <a16:creationId xmlns:a16="http://schemas.microsoft.com/office/drawing/2014/main" id="{5473E9CA-2A40-416E-824B-8FD0DCBB4AE0}"/>
              </a:ext>
            </a:extLst>
          </p:cNvPr>
          <p:cNvSpPr>
            <a:spLocks/>
          </p:cNvSpPr>
          <p:nvPr/>
        </p:nvSpPr>
        <p:spPr bwMode="auto">
          <a:xfrm rot="5400000">
            <a:off x="8464459" y="4009743"/>
            <a:ext cx="1970748" cy="2792454"/>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ZoneTexte 5">
            <a:extLst>
              <a:ext uri="{FF2B5EF4-FFF2-40B4-BE49-F238E27FC236}">
                <a16:creationId xmlns:a16="http://schemas.microsoft.com/office/drawing/2014/main" id="{DA58AB05-8A3B-9A60-EAFB-15B9B044F0DA}"/>
              </a:ext>
            </a:extLst>
          </p:cNvPr>
          <p:cNvSpPr txBox="1"/>
          <p:nvPr/>
        </p:nvSpPr>
        <p:spPr>
          <a:xfrm>
            <a:off x="8171444" y="4536627"/>
            <a:ext cx="2724962" cy="1754326"/>
          </a:xfrm>
          <a:prstGeom prst="rect">
            <a:avLst/>
          </a:prstGeom>
          <a:noFill/>
        </p:spPr>
        <p:txBody>
          <a:bodyPr wrap="square" lIns="91440" tIns="45720" rIns="91440" bIns="45720" rtlCol="0" anchor="t">
            <a:spAutoFit/>
          </a:bodyPr>
          <a:lstStyle/>
          <a:p>
            <a:r>
              <a:rPr lang="fr-CA" b="1"/>
              <a:t>Seul le temps nécessaire pour la fonction 7 s’applique aux secteurs de la santé, de l’éducation et des services sociaux.</a:t>
            </a:r>
          </a:p>
        </p:txBody>
      </p:sp>
    </p:spTree>
    <p:extLst>
      <p:ext uri="{BB962C8B-B14F-4D97-AF65-F5344CB8AC3E}">
        <p14:creationId xmlns:p14="http://schemas.microsoft.com/office/powerpoint/2010/main" val="3286413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3A406-782C-583C-F203-E94B1BF6B59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1DB8C32-F7A2-9F55-AD30-88A749B14ECD}"/>
              </a:ext>
            </a:extLst>
          </p:cNvPr>
          <p:cNvSpPr txBox="1"/>
          <p:nvPr/>
        </p:nvSpPr>
        <p:spPr>
          <a:xfrm>
            <a:off x="267109" y="156051"/>
            <a:ext cx="10725426" cy="1379930"/>
          </a:xfrm>
          <a:prstGeom prst="rect">
            <a:avLst/>
          </a:prstGeom>
          <a:noFill/>
        </p:spPr>
        <p:txBody>
          <a:bodyPr wrap="square" rtlCol="0" anchor="ctr">
            <a:spAutoFit/>
          </a:bodyPr>
          <a:lstStyle/>
          <a:p>
            <a:pPr>
              <a:lnSpc>
                <a:spcPts val="5000"/>
              </a:lnSpc>
            </a:pPr>
            <a:r>
              <a:rPr lang="fr-CA" sz="5000">
                <a:latin typeface="Open Sans bold" panose="020B0806030504020204" pitchFamily="34" charset="0"/>
                <a:ea typeface="Open Sans bold" panose="020B0806030504020204" pitchFamily="34" charset="0"/>
                <a:cs typeface="Open Sans bold" panose="020B0806030504020204" pitchFamily="34" charset="0"/>
              </a:rPr>
              <a:t>Les fonctions du RSS et le temps nécessaire pour trois fonctions</a:t>
            </a:r>
          </a:p>
        </p:txBody>
      </p:sp>
      <p:graphicFrame>
        <p:nvGraphicFramePr>
          <p:cNvPr id="4" name="Tableau 3">
            <a:extLst>
              <a:ext uri="{FF2B5EF4-FFF2-40B4-BE49-F238E27FC236}">
                <a16:creationId xmlns:a16="http://schemas.microsoft.com/office/drawing/2014/main" id="{2A728F99-E493-0148-BF4D-28683FEA503B}"/>
              </a:ext>
            </a:extLst>
          </p:cNvPr>
          <p:cNvGraphicFramePr>
            <a:graphicFrameLocks noGrp="1"/>
          </p:cNvGraphicFramePr>
          <p:nvPr>
            <p:extLst>
              <p:ext uri="{D42A27DB-BD31-4B8C-83A1-F6EECF244321}">
                <p14:modId xmlns:p14="http://schemas.microsoft.com/office/powerpoint/2010/main" val="3992876863"/>
              </p:ext>
            </p:extLst>
          </p:nvPr>
        </p:nvGraphicFramePr>
        <p:xfrm>
          <a:off x="267109" y="1825625"/>
          <a:ext cx="11406731" cy="4846320"/>
        </p:xfrm>
        <a:graphic>
          <a:graphicData uri="http://schemas.openxmlformats.org/drawingml/2006/table">
            <a:tbl>
              <a:tblPr firstRow="1" bandRow="1">
                <a:tableStyleId>{5C22544A-7EE6-4342-B048-85BDC9FD1C3A}</a:tableStyleId>
              </a:tblPr>
              <a:tblGrid>
                <a:gridCol w="7159924">
                  <a:extLst>
                    <a:ext uri="{9D8B030D-6E8A-4147-A177-3AD203B41FA5}">
                      <a16:colId xmlns:a16="http://schemas.microsoft.com/office/drawing/2014/main" val="2837595640"/>
                    </a:ext>
                  </a:extLst>
                </a:gridCol>
                <a:gridCol w="4246807">
                  <a:extLst>
                    <a:ext uri="{9D8B030D-6E8A-4147-A177-3AD203B41FA5}">
                      <a16:colId xmlns:a16="http://schemas.microsoft.com/office/drawing/2014/main" val="1668134028"/>
                    </a:ext>
                  </a:extLst>
                </a:gridCol>
              </a:tblGrid>
              <a:tr h="306558">
                <a:tc>
                  <a:txBody>
                    <a:bodyPr/>
                    <a:lstStyle/>
                    <a:p>
                      <a:r>
                        <a:rPr lang="fr-CA"/>
                        <a:t>RMPPE et LSST</a:t>
                      </a:r>
                    </a:p>
                  </a:txBody>
                  <a:tcPr>
                    <a:solidFill>
                      <a:srgbClr val="002060"/>
                    </a:solidFill>
                  </a:tcPr>
                </a:tc>
                <a:tc>
                  <a:txBody>
                    <a:bodyPr/>
                    <a:lstStyle/>
                    <a:p>
                      <a:r>
                        <a:rPr lang="fr-CA"/>
                        <a:t>Régime particulier santé, éducation, services sociaux</a:t>
                      </a:r>
                    </a:p>
                  </a:txBody>
                  <a:tcPr>
                    <a:solidFill>
                      <a:srgbClr val="002060"/>
                    </a:solidFill>
                  </a:tcPr>
                </a:tc>
                <a:extLst>
                  <a:ext uri="{0D108BD9-81ED-4DB2-BD59-A6C34878D82A}">
                    <a16:rowId xmlns:a16="http://schemas.microsoft.com/office/drawing/2014/main" val="1923916502"/>
                  </a:ext>
                </a:extLst>
              </a:tr>
              <a:tr h="2835666">
                <a:tc>
                  <a:txBody>
                    <a:bodyPr/>
                    <a:lstStyle/>
                    <a:p>
                      <a:r>
                        <a:rPr lang="fr-CA" sz="1800" b="0" u="none" strike="noStrike" kern="1200" baseline="0">
                          <a:solidFill>
                            <a:schemeClr val="dk1"/>
                          </a:solidFill>
                        </a:rPr>
                        <a:t>Les fonctions du RSS :</a:t>
                      </a:r>
                    </a:p>
                    <a:p>
                      <a:r>
                        <a:rPr lang="fr-FR" strike="noStrike"/>
                        <a:t>9°  de collaborer à l’élaboration et à la mise en application du programme de prévention ou du plan d’action devant être élaboré et mis en application par l’employeur en adressant par écrit des recommandations à ce dernier ainsi qu’en participant à l’identification et à l’analyse des risques pouvant affecter la santé et la sécurité des travailleurs de l’établissement et à l’identification des contaminants et des matières dangereuses présents sur les lieux de travail.</a:t>
                      </a:r>
                    </a:p>
                    <a:p>
                      <a:endParaRPr lang="fr-FR" strike="noStrike"/>
                    </a:p>
                    <a:p>
                      <a:r>
                        <a:rPr lang="fr-FR" strike="noStrike"/>
                        <a:t>Lorsqu’il existe un comité de santé et de sécurité dans un établissement, le représentant en santé et en sécurité doit l’informer du résultat de toute enquête menée en vertu du paragraphe 2° du premier alinéa et lui communiquer les éléments résultant de l’identification et l’analyse auxquelles il a participé en vertu du paragraphe 9° de cet alinéa.</a:t>
                      </a:r>
                      <a:endParaRPr lang="fr-CA"/>
                    </a:p>
                  </a:txBody>
                  <a:tcPr/>
                </a:tc>
                <a:tc>
                  <a:txBody>
                    <a:bodyPr/>
                    <a:lstStyle/>
                    <a:p>
                      <a:r>
                        <a:rPr lang="fr-CA" sz="1800" b="0" u="none" strike="noStrike" kern="1200" baseline="0">
                          <a:solidFill>
                            <a:schemeClr val="dk1"/>
                          </a:solidFill>
                        </a:rPr>
                        <a:t>Les fonctions du RSS :</a:t>
                      </a:r>
                    </a:p>
                    <a:p>
                      <a:endParaRPr lang="fr-CA" sz="1800" b="0" u="none" strike="noStrike" kern="1200" baseline="0">
                        <a:solidFill>
                          <a:schemeClr val="dk1"/>
                        </a:solidFill>
                      </a:endParaRPr>
                    </a:p>
                    <a:p>
                      <a:r>
                        <a:rPr lang="fr-FR" sz="1800" b="0" u="none" strike="noStrike" kern="1200" baseline="0">
                          <a:solidFill>
                            <a:schemeClr val="dk1"/>
                          </a:solidFill>
                        </a:rPr>
                        <a:t>le représentant en santé et en sécurité exerce les fonctions prévues aux paragraphes 1°, 3°, 4°, 7° et 8° du premier alinéa de l’article 90.</a:t>
                      </a:r>
                    </a:p>
                    <a:p>
                      <a:endParaRPr lang="fr-CA"/>
                    </a:p>
                  </a:txBody>
                  <a:tcPr/>
                </a:tc>
                <a:extLst>
                  <a:ext uri="{0D108BD9-81ED-4DB2-BD59-A6C34878D82A}">
                    <a16:rowId xmlns:a16="http://schemas.microsoft.com/office/drawing/2014/main" val="2737588897"/>
                  </a:ext>
                </a:extLst>
              </a:tr>
            </a:tbl>
          </a:graphicData>
        </a:graphic>
      </p:graphicFrame>
      <p:sp>
        <p:nvSpPr>
          <p:cNvPr id="2" name="Freeform 17">
            <a:extLst>
              <a:ext uri="{FF2B5EF4-FFF2-40B4-BE49-F238E27FC236}">
                <a16:creationId xmlns:a16="http://schemas.microsoft.com/office/drawing/2014/main" id="{A569FA8A-D9DA-D0AB-6003-EF147C12C762}"/>
              </a:ext>
            </a:extLst>
          </p:cNvPr>
          <p:cNvSpPr>
            <a:spLocks/>
          </p:cNvSpPr>
          <p:nvPr/>
        </p:nvSpPr>
        <p:spPr bwMode="auto">
          <a:xfrm rot="5400000">
            <a:off x="8372529" y="3894166"/>
            <a:ext cx="2139789" cy="3008656"/>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10">
            <a:extLst>
              <a:ext uri="{FF2B5EF4-FFF2-40B4-BE49-F238E27FC236}">
                <a16:creationId xmlns:a16="http://schemas.microsoft.com/office/drawing/2014/main" id="{FC46A440-0A6A-2016-6C8F-A39DD3727E1F}"/>
              </a:ext>
            </a:extLst>
          </p:cNvPr>
          <p:cNvSpPr>
            <a:spLocks/>
          </p:cNvSpPr>
          <p:nvPr/>
        </p:nvSpPr>
        <p:spPr bwMode="auto">
          <a:xfrm rot="5400000">
            <a:off x="8464459" y="4009743"/>
            <a:ext cx="1970748" cy="2792454"/>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ZoneTexte 5">
            <a:extLst>
              <a:ext uri="{FF2B5EF4-FFF2-40B4-BE49-F238E27FC236}">
                <a16:creationId xmlns:a16="http://schemas.microsoft.com/office/drawing/2014/main" id="{95FB6793-270A-B20B-492D-FAE03DB81A2D}"/>
              </a:ext>
            </a:extLst>
          </p:cNvPr>
          <p:cNvSpPr txBox="1"/>
          <p:nvPr/>
        </p:nvSpPr>
        <p:spPr>
          <a:xfrm>
            <a:off x="8171444" y="4536627"/>
            <a:ext cx="2724962" cy="1754326"/>
          </a:xfrm>
          <a:prstGeom prst="rect">
            <a:avLst/>
          </a:prstGeom>
          <a:noFill/>
        </p:spPr>
        <p:txBody>
          <a:bodyPr wrap="square" lIns="91440" tIns="45720" rIns="91440" bIns="45720" rtlCol="0" anchor="t">
            <a:spAutoFit/>
          </a:bodyPr>
          <a:lstStyle/>
          <a:p>
            <a:r>
              <a:rPr lang="fr-CA" b="1"/>
              <a:t>Seul le temps nécessaire pour la fonction 7 s’applique aux secteurs de la santé, de l’éducation et des services sociaux.</a:t>
            </a:r>
          </a:p>
        </p:txBody>
      </p:sp>
    </p:spTree>
    <p:extLst>
      <p:ext uri="{BB962C8B-B14F-4D97-AF65-F5344CB8AC3E}">
        <p14:creationId xmlns:p14="http://schemas.microsoft.com/office/powerpoint/2010/main" val="3972382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pour une image  58" descr="Une image contenant personne, habits, Col bleu, vêtements de travail&#10;&#10;Description générée automatiquement">
            <a:extLst>
              <a:ext uri="{FF2B5EF4-FFF2-40B4-BE49-F238E27FC236}">
                <a16:creationId xmlns:a16="http://schemas.microsoft.com/office/drawing/2014/main" id="{5EBBDA12-0650-9544-B41E-6855AB8A9F7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680" r="16680"/>
          <a:stretch>
            <a:fillRect/>
          </a:stretch>
        </p:blipFill>
        <p:spPr>
          <a:xfrm>
            <a:off x="1272365" y="742714"/>
            <a:ext cx="4104640" cy="4104640"/>
          </a:xfrm>
          <a:custGeom>
            <a:avLst/>
            <a:gdLst>
              <a:gd name="connsiteX0" fmla="*/ 2052320 w 4104640"/>
              <a:gd name="connsiteY0" fmla="*/ 0 h 4104640"/>
              <a:gd name="connsiteX1" fmla="*/ 4104640 w 4104640"/>
              <a:gd name="connsiteY1" fmla="*/ 2052320 h 4104640"/>
              <a:gd name="connsiteX2" fmla="*/ 2052320 w 4104640"/>
              <a:gd name="connsiteY2" fmla="*/ 4104640 h 4104640"/>
              <a:gd name="connsiteX3" fmla="*/ 0 w 4104640"/>
              <a:gd name="connsiteY3" fmla="*/ 2052320 h 4104640"/>
              <a:gd name="connsiteX4" fmla="*/ 2052320 w 4104640"/>
              <a:gd name="connsiteY4" fmla="*/ 0 h 410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4640" h="4104640">
                <a:moveTo>
                  <a:pt x="2052320" y="0"/>
                </a:moveTo>
                <a:cubicBezTo>
                  <a:pt x="3185785" y="0"/>
                  <a:pt x="4104640" y="918855"/>
                  <a:pt x="4104640" y="2052320"/>
                </a:cubicBezTo>
                <a:cubicBezTo>
                  <a:pt x="4104640" y="3185785"/>
                  <a:pt x="3185785" y="4104640"/>
                  <a:pt x="2052320" y="4104640"/>
                </a:cubicBezTo>
                <a:cubicBezTo>
                  <a:pt x="918855" y="4104640"/>
                  <a:pt x="0" y="3185785"/>
                  <a:pt x="0" y="2052320"/>
                </a:cubicBezTo>
                <a:cubicBezTo>
                  <a:pt x="0" y="918855"/>
                  <a:pt x="918855" y="0"/>
                  <a:pt x="2052320" y="0"/>
                </a:cubicBezTo>
                <a:close/>
              </a:path>
            </a:pathLst>
          </a:custGeom>
        </p:spPr>
      </p:pic>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a:xfrm>
            <a:off x="278753" y="173910"/>
            <a:ext cx="11868766" cy="621755"/>
          </a:xfrm>
        </p:spPr>
        <p:txBody>
          <a:bodyPr>
            <a:noAutofit/>
          </a:bodyPr>
          <a:lstStyle/>
          <a:p>
            <a:r>
              <a:rPr lang="fr-CA" b="0">
                <a:latin typeface="Open Sans bold" panose="020B0806030504020204" pitchFamily="34" charset="0"/>
                <a:ea typeface="Open Sans bold" panose="020B0806030504020204" pitchFamily="34" charset="0"/>
                <a:cs typeface="Open Sans bold" panose="020B0806030504020204" pitchFamily="34" charset="0"/>
              </a:rPr>
              <a:t>Le temps de libération mensuel</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a:xfrm>
            <a:off x="11901298" y="6366585"/>
            <a:ext cx="492443" cy="204839"/>
          </a:xfrm>
        </p:spPr>
        <p:txBody>
          <a:bodyPr/>
          <a:lstStyle/>
          <a:p>
            <a:fld id="{58B2BE56-A1DF-44BF-AF31-08C6097C884E}" type="slidenum">
              <a:rPr lang="en-US" smtClean="0"/>
              <a:pPr/>
              <a:t>33</a:t>
            </a:fld>
            <a:endParaRPr lang="en-US" sz="1200"/>
          </a:p>
        </p:txBody>
      </p:sp>
      <p:sp>
        <p:nvSpPr>
          <p:cNvPr id="10" name="Freeform 17">
            <a:extLst>
              <a:ext uri="{FF2B5EF4-FFF2-40B4-BE49-F238E27FC236}">
                <a16:creationId xmlns:a16="http://schemas.microsoft.com/office/drawing/2014/main" id="{F3349262-BAFD-BCB8-54B5-643963B46FF9}"/>
              </a:ext>
            </a:extLst>
          </p:cNvPr>
          <p:cNvSpPr>
            <a:spLocks/>
          </p:cNvSpPr>
          <p:nvPr/>
        </p:nvSpPr>
        <p:spPr bwMode="auto">
          <a:xfrm>
            <a:off x="4406874" y="945511"/>
            <a:ext cx="7474585" cy="5622139"/>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6B1D7236-8376-497D-F613-5EC55499C78D}"/>
              </a:ext>
            </a:extLst>
          </p:cNvPr>
          <p:cNvSpPr>
            <a:spLocks/>
          </p:cNvSpPr>
          <p:nvPr/>
        </p:nvSpPr>
        <p:spPr bwMode="auto">
          <a:xfrm>
            <a:off x="4548532" y="1081926"/>
            <a:ext cx="7218378" cy="5284659"/>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 name="Image 10">
            <a:extLst>
              <a:ext uri="{FF2B5EF4-FFF2-40B4-BE49-F238E27FC236}">
                <a16:creationId xmlns:a16="http://schemas.microsoft.com/office/drawing/2014/main" id="{28EAAD3D-7743-A686-2015-38EB07784A29}"/>
              </a:ext>
            </a:extLst>
          </p:cNvPr>
          <p:cNvPicPr>
            <a:picLocks noChangeAspect="1"/>
          </p:cNvPicPr>
          <p:nvPr/>
        </p:nvPicPr>
        <p:blipFill>
          <a:blip r:embed="rId5"/>
          <a:stretch>
            <a:fillRect/>
          </a:stretch>
        </p:blipFill>
        <p:spPr>
          <a:xfrm>
            <a:off x="4926462" y="1198383"/>
            <a:ext cx="6462517" cy="5018356"/>
          </a:xfrm>
          <a:prstGeom prst="rect">
            <a:avLst/>
          </a:prstGeom>
        </p:spPr>
      </p:pic>
      <p:sp>
        <p:nvSpPr>
          <p:cNvPr id="22" name="Oval 11">
            <a:extLst>
              <a:ext uri="{FF2B5EF4-FFF2-40B4-BE49-F238E27FC236}">
                <a16:creationId xmlns:a16="http://schemas.microsoft.com/office/drawing/2014/main" id="{054C2F9E-3EC0-F137-9139-99A827EF73E8}"/>
              </a:ext>
            </a:extLst>
          </p:cNvPr>
          <p:cNvSpPr>
            <a:spLocks noChangeArrowheads="1"/>
          </p:cNvSpPr>
          <p:nvPr/>
        </p:nvSpPr>
        <p:spPr bwMode="auto">
          <a:xfrm>
            <a:off x="3676706" y="919753"/>
            <a:ext cx="1377565" cy="1490538"/>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2">
            <a:extLst>
              <a:ext uri="{FF2B5EF4-FFF2-40B4-BE49-F238E27FC236}">
                <a16:creationId xmlns:a16="http://schemas.microsoft.com/office/drawing/2014/main" id="{BDB7659D-2BDD-2D7F-819F-E8A47F40DAE1}"/>
              </a:ext>
            </a:extLst>
          </p:cNvPr>
          <p:cNvSpPr>
            <a:spLocks noChangeArrowheads="1"/>
          </p:cNvSpPr>
          <p:nvPr/>
        </p:nvSpPr>
        <p:spPr bwMode="auto">
          <a:xfrm>
            <a:off x="3757573" y="1018026"/>
            <a:ext cx="1195691" cy="12939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9">
            <a:extLst>
              <a:ext uri="{FF2B5EF4-FFF2-40B4-BE49-F238E27FC236}">
                <a16:creationId xmlns:a16="http://schemas.microsoft.com/office/drawing/2014/main" id="{40083CBD-552B-510A-BABE-98C69C17FCDC}"/>
              </a:ext>
            </a:extLst>
          </p:cNvPr>
          <p:cNvSpPr>
            <a:spLocks noEditPoints="1"/>
          </p:cNvSpPr>
          <p:nvPr/>
        </p:nvSpPr>
        <p:spPr bwMode="auto">
          <a:xfrm>
            <a:off x="3966080" y="1222668"/>
            <a:ext cx="749024" cy="781627"/>
          </a:xfrm>
          <a:custGeom>
            <a:avLst/>
            <a:gdLst>
              <a:gd name="T0" fmla="*/ 76 w 139"/>
              <a:gd name="T1" fmla="*/ 13 h 160"/>
              <a:gd name="T2" fmla="*/ 76 w 139"/>
              <a:gd name="T3" fmla="*/ 10 h 160"/>
              <a:gd name="T4" fmla="*/ 80 w 139"/>
              <a:gd name="T5" fmla="*/ 10 h 160"/>
              <a:gd name="T6" fmla="*/ 80 w 139"/>
              <a:gd name="T7" fmla="*/ 0 h 160"/>
              <a:gd name="T8" fmla="*/ 59 w 139"/>
              <a:gd name="T9" fmla="*/ 0 h 160"/>
              <a:gd name="T10" fmla="*/ 59 w 139"/>
              <a:gd name="T11" fmla="*/ 10 h 160"/>
              <a:gd name="T12" fmla="*/ 63 w 139"/>
              <a:gd name="T13" fmla="*/ 10 h 160"/>
              <a:gd name="T14" fmla="*/ 63 w 139"/>
              <a:gd name="T15" fmla="*/ 13 h 160"/>
              <a:gd name="T16" fmla="*/ 22 w 139"/>
              <a:gd name="T17" fmla="*/ 34 h 160"/>
              <a:gd name="T18" fmla="*/ 19 w 139"/>
              <a:gd name="T19" fmla="*/ 31 h 160"/>
              <a:gd name="T20" fmla="*/ 22 w 139"/>
              <a:gd name="T21" fmla="*/ 30 h 160"/>
              <a:gd name="T22" fmla="*/ 19 w 139"/>
              <a:gd name="T23" fmla="*/ 25 h 160"/>
              <a:gd name="T24" fmla="*/ 10 w 139"/>
              <a:gd name="T25" fmla="*/ 36 h 160"/>
              <a:gd name="T26" fmla="*/ 13 w 139"/>
              <a:gd name="T27" fmla="*/ 39 h 160"/>
              <a:gd name="T28" fmla="*/ 16 w 139"/>
              <a:gd name="T29" fmla="*/ 36 h 160"/>
              <a:gd name="T30" fmla="*/ 17 w 139"/>
              <a:gd name="T31" fmla="*/ 37 h 160"/>
              <a:gd name="T32" fmla="*/ 0 w 139"/>
              <a:gd name="T33" fmla="*/ 87 h 160"/>
              <a:gd name="T34" fmla="*/ 70 w 139"/>
              <a:gd name="T35" fmla="*/ 160 h 160"/>
              <a:gd name="T36" fmla="*/ 139 w 139"/>
              <a:gd name="T37" fmla="*/ 87 h 160"/>
              <a:gd name="T38" fmla="*/ 76 w 139"/>
              <a:gd name="T39" fmla="*/ 13 h 160"/>
              <a:gd name="T40" fmla="*/ 73 w 139"/>
              <a:gd name="T41" fmla="*/ 148 h 160"/>
              <a:gd name="T42" fmla="*/ 73 w 139"/>
              <a:gd name="T43" fmla="*/ 137 h 160"/>
              <a:gd name="T44" fmla="*/ 70 w 139"/>
              <a:gd name="T45" fmla="*/ 134 h 160"/>
              <a:gd name="T46" fmla="*/ 68 w 139"/>
              <a:gd name="T47" fmla="*/ 137 h 160"/>
              <a:gd name="T48" fmla="*/ 68 w 139"/>
              <a:gd name="T49" fmla="*/ 148 h 160"/>
              <a:gd name="T50" fmla="*/ 11 w 139"/>
              <a:gd name="T51" fmla="*/ 90 h 160"/>
              <a:gd name="T52" fmla="*/ 22 w 139"/>
              <a:gd name="T53" fmla="*/ 90 h 160"/>
              <a:gd name="T54" fmla="*/ 24 w 139"/>
              <a:gd name="T55" fmla="*/ 87 h 160"/>
              <a:gd name="T56" fmla="*/ 22 w 139"/>
              <a:gd name="T57" fmla="*/ 84 h 160"/>
              <a:gd name="T58" fmla="*/ 11 w 139"/>
              <a:gd name="T59" fmla="*/ 84 h 160"/>
              <a:gd name="T60" fmla="*/ 68 w 139"/>
              <a:gd name="T61" fmla="*/ 25 h 160"/>
              <a:gd name="T62" fmla="*/ 68 w 139"/>
              <a:gd name="T63" fmla="*/ 36 h 160"/>
              <a:gd name="T64" fmla="*/ 70 w 139"/>
              <a:gd name="T65" fmla="*/ 39 h 160"/>
              <a:gd name="T66" fmla="*/ 73 w 139"/>
              <a:gd name="T67" fmla="*/ 36 h 160"/>
              <a:gd name="T68" fmla="*/ 73 w 139"/>
              <a:gd name="T69" fmla="*/ 25 h 160"/>
              <a:gd name="T70" fmla="*/ 128 w 139"/>
              <a:gd name="T71" fmla="*/ 84 h 160"/>
              <a:gd name="T72" fmla="*/ 118 w 139"/>
              <a:gd name="T73" fmla="*/ 84 h 160"/>
              <a:gd name="T74" fmla="*/ 115 w 139"/>
              <a:gd name="T75" fmla="*/ 87 h 160"/>
              <a:gd name="T76" fmla="*/ 118 w 139"/>
              <a:gd name="T77" fmla="*/ 90 h 160"/>
              <a:gd name="T78" fmla="*/ 128 w 139"/>
              <a:gd name="T79" fmla="*/ 90 h 160"/>
              <a:gd name="T80" fmla="*/ 73 w 139"/>
              <a:gd name="T81" fmla="*/ 148 h 160"/>
              <a:gd name="T82" fmla="*/ 80 w 139"/>
              <a:gd name="T83" fmla="*/ 90 h 160"/>
              <a:gd name="T84" fmla="*/ 80 w 139"/>
              <a:gd name="T85" fmla="*/ 85 h 160"/>
              <a:gd name="T86" fmla="*/ 67 w 139"/>
              <a:gd name="T87" fmla="*/ 74 h 160"/>
              <a:gd name="T88" fmla="*/ 57 w 139"/>
              <a:gd name="T89" fmla="*/ 88 h 160"/>
              <a:gd name="T90" fmla="*/ 70 w 139"/>
              <a:gd name="T91" fmla="*/ 99 h 160"/>
              <a:gd name="T92" fmla="*/ 76 w 139"/>
              <a:gd name="T93" fmla="*/ 96 h 160"/>
              <a:gd name="T94" fmla="*/ 99 w 139"/>
              <a:gd name="T95" fmla="*/ 111 h 160"/>
              <a:gd name="T96" fmla="*/ 106 w 139"/>
              <a:gd name="T97" fmla="*/ 112 h 160"/>
              <a:gd name="T98" fmla="*/ 101 w 139"/>
              <a:gd name="T99" fmla="*/ 105 h 160"/>
              <a:gd name="T100" fmla="*/ 80 w 139"/>
              <a:gd name="T10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9" h="160">
                <a:moveTo>
                  <a:pt x="76" y="13"/>
                </a:moveTo>
                <a:cubicBezTo>
                  <a:pt x="76" y="10"/>
                  <a:pt x="76" y="10"/>
                  <a:pt x="76" y="10"/>
                </a:cubicBezTo>
                <a:cubicBezTo>
                  <a:pt x="80" y="10"/>
                  <a:pt x="80" y="10"/>
                  <a:pt x="80" y="10"/>
                </a:cubicBezTo>
                <a:cubicBezTo>
                  <a:pt x="80" y="0"/>
                  <a:pt x="80" y="0"/>
                  <a:pt x="80" y="0"/>
                </a:cubicBezTo>
                <a:cubicBezTo>
                  <a:pt x="59" y="0"/>
                  <a:pt x="59" y="0"/>
                  <a:pt x="59" y="0"/>
                </a:cubicBezTo>
                <a:cubicBezTo>
                  <a:pt x="59" y="10"/>
                  <a:pt x="59" y="10"/>
                  <a:pt x="59" y="10"/>
                </a:cubicBezTo>
                <a:cubicBezTo>
                  <a:pt x="63" y="10"/>
                  <a:pt x="63" y="10"/>
                  <a:pt x="63" y="10"/>
                </a:cubicBezTo>
                <a:cubicBezTo>
                  <a:pt x="63" y="13"/>
                  <a:pt x="63" y="13"/>
                  <a:pt x="63" y="13"/>
                </a:cubicBezTo>
                <a:cubicBezTo>
                  <a:pt x="47" y="14"/>
                  <a:pt x="32" y="22"/>
                  <a:pt x="22" y="34"/>
                </a:cubicBezTo>
                <a:cubicBezTo>
                  <a:pt x="19" y="31"/>
                  <a:pt x="19" y="31"/>
                  <a:pt x="19" y="31"/>
                </a:cubicBezTo>
                <a:cubicBezTo>
                  <a:pt x="22" y="30"/>
                  <a:pt x="22" y="30"/>
                  <a:pt x="22" y="30"/>
                </a:cubicBezTo>
                <a:cubicBezTo>
                  <a:pt x="19" y="25"/>
                  <a:pt x="19" y="25"/>
                  <a:pt x="19" y="25"/>
                </a:cubicBezTo>
                <a:cubicBezTo>
                  <a:pt x="10" y="36"/>
                  <a:pt x="10" y="36"/>
                  <a:pt x="10" y="36"/>
                </a:cubicBezTo>
                <a:cubicBezTo>
                  <a:pt x="13" y="39"/>
                  <a:pt x="13" y="39"/>
                  <a:pt x="13" y="39"/>
                </a:cubicBezTo>
                <a:cubicBezTo>
                  <a:pt x="16" y="36"/>
                  <a:pt x="16" y="36"/>
                  <a:pt x="16" y="36"/>
                </a:cubicBezTo>
                <a:cubicBezTo>
                  <a:pt x="17" y="37"/>
                  <a:pt x="17" y="37"/>
                  <a:pt x="17" y="37"/>
                </a:cubicBezTo>
                <a:cubicBezTo>
                  <a:pt x="7" y="51"/>
                  <a:pt x="0" y="68"/>
                  <a:pt x="0" y="87"/>
                </a:cubicBezTo>
                <a:cubicBezTo>
                  <a:pt x="0" y="128"/>
                  <a:pt x="32" y="160"/>
                  <a:pt x="70" y="160"/>
                </a:cubicBezTo>
                <a:cubicBezTo>
                  <a:pt x="108" y="160"/>
                  <a:pt x="139" y="128"/>
                  <a:pt x="139" y="87"/>
                </a:cubicBezTo>
                <a:cubicBezTo>
                  <a:pt x="139" y="48"/>
                  <a:pt x="112" y="16"/>
                  <a:pt x="76" y="13"/>
                </a:cubicBezTo>
                <a:close/>
                <a:moveTo>
                  <a:pt x="73" y="148"/>
                </a:moveTo>
                <a:cubicBezTo>
                  <a:pt x="73" y="137"/>
                  <a:pt x="73" y="137"/>
                  <a:pt x="73" y="137"/>
                </a:cubicBezTo>
                <a:cubicBezTo>
                  <a:pt x="73" y="136"/>
                  <a:pt x="72" y="134"/>
                  <a:pt x="70" y="134"/>
                </a:cubicBezTo>
                <a:cubicBezTo>
                  <a:pt x="68" y="134"/>
                  <a:pt x="68" y="136"/>
                  <a:pt x="68" y="137"/>
                </a:cubicBezTo>
                <a:cubicBezTo>
                  <a:pt x="68" y="148"/>
                  <a:pt x="68" y="148"/>
                  <a:pt x="68" y="148"/>
                </a:cubicBezTo>
                <a:cubicBezTo>
                  <a:pt x="37" y="147"/>
                  <a:pt x="13" y="122"/>
                  <a:pt x="11" y="90"/>
                </a:cubicBezTo>
                <a:cubicBezTo>
                  <a:pt x="22" y="90"/>
                  <a:pt x="22" y="90"/>
                  <a:pt x="22" y="90"/>
                </a:cubicBezTo>
                <a:cubicBezTo>
                  <a:pt x="23" y="90"/>
                  <a:pt x="24" y="88"/>
                  <a:pt x="24" y="87"/>
                </a:cubicBezTo>
                <a:cubicBezTo>
                  <a:pt x="24" y="85"/>
                  <a:pt x="23" y="84"/>
                  <a:pt x="22" y="84"/>
                </a:cubicBezTo>
                <a:cubicBezTo>
                  <a:pt x="11" y="84"/>
                  <a:pt x="11" y="84"/>
                  <a:pt x="11" y="84"/>
                </a:cubicBezTo>
                <a:cubicBezTo>
                  <a:pt x="13" y="51"/>
                  <a:pt x="37" y="27"/>
                  <a:pt x="68" y="25"/>
                </a:cubicBezTo>
                <a:cubicBezTo>
                  <a:pt x="68" y="36"/>
                  <a:pt x="68" y="36"/>
                  <a:pt x="68" y="36"/>
                </a:cubicBezTo>
                <a:cubicBezTo>
                  <a:pt x="68" y="37"/>
                  <a:pt x="68" y="39"/>
                  <a:pt x="70" y="39"/>
                </a:cubicBezTo>
                <a:cubicBezTo>
                  <a:pt x="72" y="39"/>
                  <a:pt x="73" y="37"/>
                  <a:pt x="73" y="36"/>
                </a:cubicBezTo>
                <a:cubicBezTo>
                  <a:pt x="73" y="25"/>
                  <a:pt x="73" y="25"/>
                  <a:pt x="73" y="25"/>
                </a:cubicBezTo>
                <a:cubicBezTo>
                  <a:pt x="102" y="27"/>
                  <a:pt x="126" y="51"/>
                  <a:pt x="128" y="84"/>
                </a:cubicBezTo>
                <a:cubicBezTo>
                  <a:pt x="118" y="84"/>
                  <a:pt x="118" y="84"/>
                  <a:pt x="118" y="84"/>
                </a:cubicBezTo>
                <a:cubicBezTo>
                  <a:pt x="116" y="84"/>
                  <a:pt x="115" y="85"/>
                  <a:pt x="115" y="87"/>
                </a:cubicBezTo>
                <a:cubicBezTo>
                  <a:pt x="115" y="88"/>
                  <a:pt x="116" y="90"/>
                  <a:pt x="118" y="90"/>
                </a:cubicBezTo>
                <a:cubicBezTo>
                  <a:pt x="128" y="90"/>
                  <a:pt x="128" y="90"/>
                  <a:pt x="128" y="90"/>
                </a:cubicBezTo>
                <a:cubicBezTo>
                  <a:pt x="126" y="122"/>
                  <a:pt x="102" y="147"/>
                  <a:pt x="73" y="148"/>
                </a:cubicBezTo>
                <a:close/>
                <a:moveTo>
                  <a:pt x="80" y="90"/>
                </a:moveTo>
                <a:cubicBezTo>
                  <a:pt x="80" y="88"/>
                  <a:pt x="80" y="87"/>
                  <a:pt x="80" y="85"/>
                </a:cubicBezTo>
                <a:cubicBezTo>
                  <a:pt x="78" y="79"/>
                  <a:pt x="73" y="74"/>
                  <a:pt x="67" y="74"/>
                </a:cubicBezTo>
                <a:cubicBezTo>
                  <a:pt x="61" y="76"/>
                  <a:pt x="57" y="82"/>
                  <a:pt x="57" y="88"/>
                </a:cubicBezTo>
                <a:cubicBezTo>
                  <a:pt x="58" y="94"/>
                  <a:pt x="64" y="99"/>
                  <a:pt x="70" y="99"/>
                </a:cubicBezTo>
                <a:cubicBezTo>
                  <a:pt x="73" y="97"/>
                  <a:pt x="74" y="97"/>
                  <a:pt x="76" y="96"/>
                </a:cubicBezTo>
                <a:cubicBezTo>
                  <a:pt x="84" y="100"/>
                  <a:pt x="99" y="111"/>
                  <a:pt x="99" y="111"/>
                </a:cubicBezTo>
                <a:cubicBezTo>
                  <a:pt x="106" y="112"/>
                  <a:pt x="106" y="112"/>
                  <a:pt x="106" y="112"/>
                </a:cubicBezTo>
                <a:cubicBezTo>
                  <a:pt x="101" y="105"/>
                  <a:pt x="101" y="105"/>
                  <a:pt x="101" y="105"/>
                </a:cubicBezTo>
                <a:lnTo>
                  <a:pt x="80" y="9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 name="Flèche : courbe vers le bas 1">
            <a:extLst>
              <a:ext uri="{FF2B5EF4-FFF2-40B4-BE49-F238E27FC236}">
                <a16:creationId xmlns:a16="http://schemas.microsoft.com/office/drawing/2014/main" id="{241473CC-0080-A734-4D91-94D6A59BF144}"/>
              </a:ext>
            </a:extLst>
          </p:cNvPr>
          <p:cNvSpPr/>
          <p:nvPr/>
        </p:nvSpPr>
        <p:spPr>
          <a:xfrm flipH="1">
            <a:off x="9591332" y="724313"/>
            <a:ext cx="1111753" cy="546009"/>
          </a:xfrm>
          <a:prstGeom prst="curved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3" name="Flèche : courbe vers le bas 2">
            <a:extLst>
              <a:ext uri="{FF2B5EF4-FFF2-40B4-BE49-F238E27FC236}">
                <a16:creationId xmlns:a16="http://schemas.microsoft.com/office/drawing/2014/main" id="{398CCC97-99D3-88FD-FA86-471DB1029227}"/>
              </a:ext>
            </a:extLst>
          </p:cNvPr>
          <p:cNvSpPr/>
          <p:nvPr/>
        </p:nvSpPr>
        <p:spPr>
          <a:xfrm flipH="1">
            <a:off x="8290614" y="672506"/>
            <a:ext cx="1111753" cy="546009"/>
          </a:xfrm>
          <a:prstGeom prst="curvedDown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4" name="ZoneTexte 3">
            <a:extLst>
              <a:ext uri="{FF2B5EF4-FFF2-40B4-BE49-F238E27FC236}">
                <a16:creationId xmlns:a16="http://schemas.microsoft.com/office/drawing/2014/main" id="{81E33FF3-D893-4876-AE68-37BDE1BA11E1}"/>
              </a:ext>
            </a:extLst>
          </p:cNvPr>
          <p:cNvSpPr txBox="1"/>
          <p:nvPr/>
        </p:nvSpPr>
        <p:spPr>
          <a:xfrm>
            <a:off x="8285516" y="306749"/>
            <a:ext cx="2611632" cy="369332"/>
          </a:xfrm>
          <a:prstGeom prst="rect">
            <a:avLst/>
          </a:prstGeom>
          <a:noFill/>
        </p:spPr>
        <p:txBody>
          <a:bodyPr wrap="square" rtlCol="0">
            <a:spAutoFit/>
          </a:bodyPr>
          <a:lstStyle/>
          <a:p>
            <a:r>
              <a:rPr lang="fr-CA"/>
              <a:t>Jusqu’au 30 sept. 2026</a:t>
            </a:r>
          </a:p>
        </p:txBody>
      </p:sp>
    </p:spTree>
    <p:extLst>
      <p:ext uri="{BB962C8B-B14F-4D97-AF65-F5344CB8AC3E}">
        <p14:creationId xmlns:p14="http://schemas.microsoft.com/office/powerpoint/2010/main" val="1449342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B630F-624F-9A52-684D-9219D9FF362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68DC230-8779-E904-DC03-A61D1171ED58}"/>
              </a:ext>
            </a:extLst>
          </p:cNvPr>
          <p:cNvSpPr/>
          <p:nvPr/>
        </p:nvSpPr>
        <p:spPr>
          <a:xfrm>
            <a:off x="36315" y="272706"/>
            <a:ext cx="12191999" cy="155250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CFF7A982-9F57-2D27-ED57-A8334968E785}"/>
              </a:ext>
            </a:extLst>
          </p:cNvPr>
          <p:cNvSpPr>
            <a:spLocks noGrp="1"/>
          </p:cNvSpPr>
          <p:nvPr>
            <p:ph type="title"/>
          </p:nvPr>
        </p:nvSpPr>
        <p:spPr>
          <a:xfrm>
            <a:off x="161616" y="548880"/>
            <a:ext cx="12030383" cy="654970"/>
          </a:xfrm>
        </p:spPr>
        <p:txBody>
          <a:bodyPr>
            <a:noAutofit/>
          </a:bodyPr>
          <a:lstStyle/>
          <a:p>
            <a:r>
              <a:rPr lang="fr-CA" b="0">
                <a:solidFill>
                  <a:schemeClr val="bg1"/>
                </a:solidFill>
                <a:latin typeface="Open Sans bold" panose="020B0806030504020204" pitchFamily="34" charset="0"/>
                <a:ea typeface="Open Sans bold" panose="020B0806030504020204" pitchFamily="34" charset="0"/>
                <a:cs typeface="Open Sans bold" panose="020B0806030504020204" pitchFamily="34" charset="0"/>
              </a:rPr>
              <a:t>Le temps de libération pour le régime particulier</a:t>
            </a:r>
          </a:p>
        </p:txBody>
      </p:sp>
      <p:sp>
        <p:nvSpPr>
          <p:cNvPr id="14" name="Slide Number Placeholder 13">
            <a:extLst>
              <a:ext uri="{FF2B5EF4-FFF2-40B4-BE49-F238E27FC236}">
                <a16:creationId xmlns:a16="http://schemas.microsoft.com/office/drawing/2014/main" id="{483152E5-3982-48D9-3AE9-97EAF902B589}"/>
              </a:ext>
            </a:extLst>
          </p:cNvPr>
          <p:cNvSpPr>
            <a:spLocks noGrp="1"/>
          </p:cNvSpPr>
          <p:nvPr>
            <p:ph type="sldNum" sz="quarter" idx="4"/>
          </p:nvPr>
        </p:nvSpPr>
        <p:spPr>
          <a:xfrm>
            <a:off x="12236797" y="9484755"/>
            <a:ext cx="492443" cy="204839"/>
          </a:xfrm>
        </p:spPr>
        <p:txBody>
          <a:bodyPr/>
          <a:lstStyle/>
          <a:p>
            <a:fld id="{58B2BE56-A1DF-44BF-AF31-08C6097C884E}" type="slidenum">
              <a:rPr lang="en-US" smtClean="0"/>
              <a:pPr/>
              <a:t>34</a:t>
            </a:fld>
            <a:endParaRPr lang="en-US" sz="1200"/>
          </a:p>
        </p:txBody>
      </p:sp>
      <p:sp>
        <p:nvSpPr>
          <p:cNvPr id="22" name="Oval 11">
            <a:extLst>
              <a:ext uri="{FF2B5EF4-FFF2-40B4-BE49-F238E27FC236}">
                <a16:creationId xmlns:a16="http://schemas.microsoft.com/office/drawing/2014/main" id="{3301CA9F-647B-7BD9-CDE9-B489EAED6F26}"/>
              </a:ext>
            </a:extLst>
          </p:cNvPr>
          <p:cNvSpPr>
            <a:spLocks noChangeArrowheads="1"/>
          </p:cNvSpPr>
          <p:nvPr/>
        </p:nvSpPr>
        <p:spPr bwMode="auto">
          <a:xfrm>
            <a:off x="9837190" y="1292350"/>
            <a:ext cx="1377565" cy="1490538"/>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2">
            <a:extLst>
              <a:ext uri="{FF2B5EF4-FFF2-40B4-BE49-F238E27FC236}">
                <a16:creationId xmlns:a16="http://schemas.microsoft.com/office/drawing/2014/main" id="{9846E042-798A-D682-DDE4-B64D13DF82E5}"/>
              </a:ext>
            </a:extLst>
          </p:cNvPr>
          <p:cNvSpPr>
            <a:spLocks noChangeArrowheads="1"/>
          </p:cNvSpPr>
          <p:nvPr/>
        </p:nvSpPr>
        <p:spPr bwMode="auto">
          <a:xfrm>
            <a:off x="9928128" y="1390624"/>
            <a:ext cx="1195691" cy="12939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9">
            <a:extLst>
              <a:ext uri="{FF2B5EF4-FFF2-40B4-BE49-F238E27FC236}">
                <a16:creationId xmlns:a16="http://schemas.microsoft.com/office/drawing/2014/main" id="{AE61F26C-6C45-99BB-9EB5-1CD335591132}"/>
              </a:ext>
            </a:extLst>
          </p:cNvPr>
          <p:cNvSpPr>
            <a:spLocks noEditPoints="1"/>
          </p:cNvSpPr>
          <p:nvPr/>
        </p:nvSpPr>
        <p:spPr bwMode="auto">
          <a:xfrm>
            <a:off x="10136635" y="1595266"/>
            <a:ext cx="749024" cy="781627"/>
          </a:xfrm>
          <a:custGeom>
            <a:avLst/>
            <a:gdLst>
              <a:gd name="T0" fmla="*/ 76 w 139"/>
              <a:gd name="T1" fmla="*/ 13 h 160"/>
              <a:gd name="T2" fmla="*/ 76 w 139"/>
              <a:gd name="T3" fmla="*/ 10 h 160"/>
              <a:gd name="T4" fmla="*/ 80 w 139"/>
              <a:gd name="T5" fmla="*/ 10 h 160"/>
              <a:gd name="T6" fmla="*/ 80 w 139"/>
              <a:gd name="T7" fmla="*/ 0 h 160"/>
              <a:gd name="T8" fmla="*/ 59 w 139"/>
              <a:gd name="T9" fmla="*/ 0 h 160"/>
              <a:gd name="T10" fmla="*/ 59 w 139"/>
              <a:gd name="T11" fmla="*/ 10 h 160"/>
              <a:gd name="T12" fmla="*/ 63 w 139"/>
              <a:gd name="T13" fmla="*/ 10 h 160"/>
              <a:gd name="T14" fmla="*/ 63 w 139"/>
              <a:gd name="T15" fmla="*/ 13 h 160"/>
              <a:gd name="T16" fmla="*/ 22 w 139"/>
              <a:gd name="T17" fmla="*/ 34 h 160"/>
              <a:gd name="T18" fmla="*/ 19 w 139"/>
              <a:gd name="T19" fmla="*/ 31 h 160"/>
              <a:gd name="T20" fmla="*/ 22 w 139"/>
              <a:gd name="T21" fmla="*/ 30 h 160"/>
              <a:gd name="T22" fmla="*/ 19 w 139"/>
              <a:gd name="T23" fmla="*/ 25 h 160"/>
              <a:gd name="T24" fmla="*/ 10 w 139"/>
              <a:gd name="T25" fmla="*/ 36 h 160"/>
              <a:gd name="T26" fmla="*/ 13 w 139"/>
              <a:gd name="T27" fmla="*/ 39 h 160"/>
              <a:gd name="T28" fmla="*/ 16 w 139"/>
              <a:gd name="T29" fmla="*/ 36 h 160"/>
              <a:gd name="T30" fmla="*/ 17 w 139"/>
              <a:gd name="T31" fmla="*/ 37 h 160"/>
              <a:gd name="T32" fmla="*/ 0 w 139"/>
              <a:gd name="T33" fmla="*/ 87 h 160"/>
              <a:gd name="T34" fmla="*/ 70 w 139"/>
              <a:gd name="T35" fmla="*/ 160 h 160"/>
              <a:gd name="T36" fmla="*/ 139 w 139"/>
              <a:gd name="T37" fmla="*/ 87 h 160"/>
              <a:gd name="T38" fmla="*/ 76 w 139"/>
              <a:gd name="T39" fmla="*/ 13 h 160"/>
              <a:gd name="T40" fmla="*/ 73 w 139"/>
              <a:gd name="T41" fmla="*/ 148 h 160"/>
              <a:gd name="T42" fmla="*/ 73 w 139"/>
              <a:gd name="T43" fmla="*/ 137 h 160"/>
              <a:gd name="T44" fmla="*/ 70 w 139"/>
              <a:gd name="T45" fmla="*/ 134 h 160"/>
              <a:gd name="T46" fmla="*/ 68 w 139"/>
              <a:gd name="T47" fmla="*/ 137 h 160"/>
              <a:gd name="T48" fmla="*/ 68 w 139"/>
              <a:gd name="T49" fmla="*/ 148 h 160"/>
              <a:gd name="T50" fmla="*/ 11 w 139"/>
              <a:gd name="T51" fmla="*/ 90 h 160"/>
              <a:gd name="T52" fmla="*/ 22 w 139"/>
              <a:gd name="T53" fmla="*/ 90 h 160"/>
              <a:gd name="T54" fmla="*/ 24 w 139"/>
              <a:gd name="T55" fmla="*/ 87 h 160"/>
              <a:gd name="T56" fmla="*/ 22 w 139"/>
              <a:gd name="T57" fmla="*/ 84 h 160"/>
              <a:gd name="T58" fmla="*/ 11 w 139"/>
              <a:gd name="T59" fmla="*/ 84 h 160"/>
              <a:gd name="T60" fmla="*/ 68 w 139"/>
              <a:gd name="T61" fmla="*/ 25 h 160"/>
              <a:gd name="T62" fmla="*/ 68 w 139"/>
              <a:gd name="T63" fmla="*/ 36 h 160"/>
              <a:gd name="T64" fmla="*/ 70 w 139"/>
              <a:gd name="T65" fmla="*/ 39 h 160"/>
              <a:gd name="T66" fmla="*/ 73 w 139"/>
              <a:gd name="T67" fmla="*/ 36 h 160"/>
              <a:gd name="T68" fmla="*/ 73 w 139"/>
              <a:gd name="T69" fmla="*/ 25 h 160"/>
              <a:gd name="T70" fmla="*/ 128 w 139"/>
              <a:gd name="T71" fmla="*/ 84 h 160"/>
              <a:gd name="T72" fmla="*/ 118 w 139"/>
              <a:gd name="T73" fmla="*/ 84 h 160"/>
              <a:gd name="T74" fmla="*/ 115 w 139"/>
              <a:gd name="T75" fmla="*/ 87 h 160"/>
              <a:gd name="T76" fmla="*/ 118 w 139"/>
              <a:gd name="T77" fmla="*/ 90 h 160"/>
              <a:gd name="T78" fmla="*/ 128 w 139"/>
              <a:gd name="T79" fmla="*/ 90 h 160"/>
              <a:gd name="T80" fmla="*/ 73 w 139"/>
              <a:gd name="T81" fmla="*/ 148 h 160"/>
              <a:gd name="T82" fmla="*/ 80 w 139"/>
              <a:gd name="T83" fmla="*/ 90 h 160"/>
              <a:gd name="T84" fmla="*/ 80 w 139"/>
              <a:gd name="T85" fmla="*/ 85 h 160"/>
              <a:gd name="T86" fmla="*/ 67 w 139"/>
              <a:gd name="T87" fmla="*/ 74 h 160"/>
              <a:gd name="T88" fmla="*/ 57 w 139"/>
              <a:gd name="T89" fmla="*/ 88 h 160"/>
              <a:gd name="T90" fmla="*/ 70 w 139"/>
              <a:gd name="T91" fmla="*/ 99 h 160"/>
              <a:gd name="T92" fmla="*/ 76 w 139"/>
              <a:gd name="T93" fmla="*/ 96 h 160"/>
              <a:gd name="T94" fmla="*/ 99 w 139"/>
              <a:gd name="T95" fmla="*/ 111 h 160"/>
              <a:gd name="T96" fmla="*/ 106 w 139"/>
              <a:gd name="T97" fmla="*/ 112 h 160"/>
              <a:gd name="T98" fmla="*/ 101 w 139"/>
              <a:gd name="T99" fmla="*/ 105 h 160"/>
              <a:gd name="T100" fmla="*/ 80 w 139"/>
              <a:gd name="T101" fmla="*/ 9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9" h="160">
                <a:moveTo>
                  <a:pt x="76" y="13"/>
                </a:moveTo>
                <a:cubicBezTo>
                  <a:pt x="76" y="10"/>
                  <a:pt x="76" y="10"/>
                  <a:pt x="76" y="10"/>
                </a:cubicBezTo>
                <a:cubicBezTo>
                  <a:pt x="80" y="10"/>
                  <a:pt x="80" y="10"/>
                  <a:pt x="80" y="10"/>
                </a:cubicBezTo>
                <a:cubicBezTo>
                  <a:pt x="80" y="0"/>
                  <a:pt x="80" y="0"/>
                  <a:pt x="80" y="0"/>
                </a:cubicBezTo>
                <a:cubicBezTo>
                  <a:pt x="59" y="0"/>
                  <a:pt x="59" y="0"/>
                  <a:pt x="59" y="0"/>
                </a:cubicBezTo>
                <a:cubicBezTo>
                  <a:pt x="59" y="10"/>
                  <a:pt x="59" y="10"/>
                  <a:pt x="59" y="10"/>
                </a:cubicBezTo>
                <a:cubicBezTo>
                  <a:pt x="63" y="10"/>
                  <a:pt x="63" y="10"/>
                  <a:pt x="63" y="10"/>
                </a:cubicBezTo>
                <a:cubicBezTo>
                  <a:pt x="63" y="13"/>
                  <a:pt x="63" y="13"/>
                  <a:pt x="63" y="13"/>
                </a:cubicBezTo>
                <a:cubicBezTo>
                  <a:pt x="47" y="14"/>
                  <a:pt x="32" y="22"/>
                  <a:pt x="22" y="34"/>
                </a:cubicBezTo>
                <a:cubicBezTo>
                  <a:pt x="19" y="31"/>
                  <a:pt x="19" y="31"/>
                  <a:pt x="19" y="31"/>
                </a:cubicBezTo>
                <a:cubicBezTo>
                  <a:pt x="22" y="30"/>
                  <a:pt x="22" y="30"/>
                  <a:pt x="22" y="30"/>
                </a:cubicBezTo>
                <a:cubicBezTo>
                  <a:pt x="19" y="25"/>
                  <a:pt x="19" y="25"/>
                  <a:pt x="19" y="25"/>
                </a:cubicBezTo>
                <a:cubicBezTo>
                  <a:pt x="10" y="36"/>
                  <a:pt x="10" y="36"/>
                  <a:pt x="10" y="36"/>
                </a:cubicBezTo>
                <a:cubicBezTo>
                  <a:pt x="13" y="39"/>
                  <a:pt x="13" y="39"/>
                  <a:pt x="13" y="39"/>
                </a:cubicBezTo>
                <a:cubicBezTo>
                  <a:pt x="16" y="36"/>
                  <a:pt x="16" y="36"/>
                  <a:pt x="16" y="36"/>
                </a:cubicBezTo>
                <a:cubicBezTo>
                  <a:pt x="17" y="37"/>
                  <a:pt x="17" y="37"/>
                  <a:pt x="17" y="37"/>
                </a:cubicBezTo>
                <a:cubicBezTo>
                  <a:pt x="7" y="51"/>
                  <a:pt x="0" y="68"/>
                  <a:pt x="0" y="87"/>
                </a:cubicBezTo>
                <a:cubicBezTo>
                  <a:pt x="0" y="128"/>
                  <a:pt x="32" y="160"/>
                  <a:pt x="70" y="160"/>
                </a:cubicBezTo>
                <a:cubicBezTo>
                  <a:pt x="108" y="160"/>
                  <a:pt x="139" y="128"/>
                  <a:pt x="139" y="87"/>
                </a:cubicBezTo>
                <a:cubicBezTo>
                  <a:pt x="139" y="48"/>
                  <a:pt x="112" y="16"/>
                  <a:pt x="76" y="13"/>
                </a:cubicBezTo>
                <a:close/>
                <a:moveTo>
                  <a:pt x="73" y="148"/>
                </a:moveTo>
                <a:cubicBezTo>
                  <a:pt x="73" y="137"/>
                  <a:pt x="73" y="137"/>
                  <a:pt x="73" y="137"/>
                </a:cubicBezTo>
                <a:cubicBezTo>
                  <a:pt x="73" y="136"/>
                  <a:pt x="72" y="134"/>
                  <a:pt x="70" y="134"/>
                </a:cubicBezTo>
                <a:cubicBezTo>
                  <a:pt x="68" y="134"/>
                  <a:pt x="68" y="136"/>
                  <a:pt x="68" y="137"/>
                </a:cubicBezTo>
                <a:cubicBezTo>
                  <a:pt x="68" y="148"/>
                  <a:pt x="68" y="148"/>
                  <a:pt x="68" y="148"/>
                </a:cubicBezTo>
                <a:cubicBezTo>
                  <a:pt x="37" y="147"/>
                  <a:pt x="13" y="122"/>
                  <a:pt x="11" y="90"/>
                </a:cubicBezTo>
                <a:cubicBezTo>
                  <a:pt x="22" y="90"/>
                  <a:pt x="22" y="90"/>
                  <a:pt x="22" y="90"/>
                </a:cubicBezTo>
                <a:cubicBezTo>
                  <a:pt x="23" y="90"/>
                  <a:pt x="24" y="88"/>
                  <a:pt x="24" y="87"/>
                </a:cubicBezTo>
                <a:cubicBezTo>
                  <a:pt x="24" y="85"/>
                  <a:pt x="23" y="84"/>
                  <a:pt x="22" y="84"/>
                </a:cubicBezTo>
                <a:cubicBezTo>
                  <a:pt x="11" y="84"/>
                  <a:pt x="11" y="84"/>
                  <a:pt x="11" y="84"/>
                </a:cubicBezTo>
                <a:cubicBezTo>
                  <a:pt x="13" y="51"/>
                  <a:pt x="37" y="27"/>
                  <a:pt x="68" y="25"/>
                </a:cubicBezTo>
                <a:cubicBezTo>
                  <a:pt x="68" y="36"/>
                  <a:pt x="68" y="36"/>
                  <a:pt x="68" y="36"/>
                </a:cubicBezTo>
                <a:cubicBezTo>
                  <a:pt x="68" y="37"/>
                  <a:pt x="68" y="39"/>
                  <a:pt x="70" y="39"/>
                </a:cubicBezTo>
                <a:cubicBezTo>
                  <a:pt x="72" y="39"/>
                  <a:pt x="73" y="37"/>
                  <a:pt x="73" y="36"/>
                </a:cubicBezTo>
                <a:cubicBezTo>
                  <a:pt x="73" y="25"/>
                  <a:pt x="73" y="25"/>
                  <a:pt x="73" y="25"/>
                </a:cubicBezTo>
                <a:cubicBezTo>
                  <a:pt x="102" y="27"/>
                  <a:pt x="126" y="51"/>
                  <a:pt x="128" y="84"/>
                </a:cubicBezTo>
                <a:cubicBezTo>
                  <a:pt x="118" y="84"/>
                  <a:pt x="118" y="84"/>
                  <a:pt x="118" y="84"/>
                </a:cubicBezTo>
                <a:cubicBezTo>
                  <a:pt x="116" y="84"/>
                  <a:pt x="115" y="85"/>
                  <a:pt x="115" y="87"/>
                </a:cubicBezTo>
                <a:cubicBezTo>
                  <a:pt x="115" y="88"/>
                  <a:pt x="116" y="90"/>
                  <a:pt x="118" y="90"/>
                </a:cubicBezTo>
                <a:cubicBezTo>
                  <a:pt x="128" y="90"/>
                  <a:pt x="128" y="90"/>
                  <a:pt x="128" y="90"/>
                </a:cubicBezTo>
                <a:cubicBezTo>
                  <a:pt x="126" y="122"/>
                  <a:pt x="102" y="147"/>
                  <a:pt x="73" y="148"/>
                </a:cubicBezTo>
                <a:close/>
                <a:moveTo>
                  <a:pt x="80" y="90"/>
                </a:moveTo>
                <a:cubicBezTo>
                  <a:pt x="80" y="88"/>
                  <a:pt x="80" y="87"/>
                  <a:pt x="80" y="85"/>
                </a:cubicBezTo>
                <a:cubicBezTo>
                  <a:pt x="78" y="79"/>
                  <a:pt x="73" y="74"/>
                  <a:pt x="67" y="74"/>
                </a:cubicBezTo>
                <a:cubicBezTo>
                  <a:pt x="61" y="76"/>
                  <a:pt x="57" y="82"/>
                  <a:pt x="57" y="88"/>
                </a:cubicBezTo>
                <a:cubicBezTo>
                  <a:pt x="58" y="94"/>
                  <a:pt x="64" y="99"/>
                  <a:pt x="70" y="99"/>
                </a:cubicBezTo>
                <a:cubicBezTo>
                  <a:pt x="73" y="97"/>
                  <a:pt x="74" y="97"/>
                  <a:pt x="76" y="96"/>
                </a:cubicBezTo>
                <a:cubicBezTo>
                  <a:pt x="84" y="100"/>
                  <a:pt x="99" y="111"/>
                  <a:pt x="99" y="111"/>
                </a:cubicBezTo>
                <a:cubicBezTo>
                  <a:pt x="106" y="112"/>
                  <a:pt x="106" y="112"/>
                  <a:pt x="106" y="112"/>
                </a:cubicBezTo>
                <a:cubicBezTo>
                  <a:pt x="101" y="105"/>
                  <a:pt x="101" y="105"/>
                  <a:pt x="101" y="105"/>
                </a:cubicBezTo>
                <a:lnTo>
                  <a:pt x="80" y="90"/>
                </a:lnTo>
                <a:close/>
              </a:path>
            </a:pathLst>
          </a:custGeom>
          <a:solidFill>
            <a:schemeClr val="tx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 name="ZoneTexte 2">
            <a:extLst>
              <a:ext uri="{FF2B5EF4-FFF2-40B4-BE49-F238E27FC236}">
                <a16:creationId xmlns:a16="http://schemas.microsoft.com/office/drawing/2014/main" id="{712AC1AD-6819-46F4-B8FE-7FCEF69775EA}"/>
              </a:ext>
            </a:extLst>
          </p:cNvPr>
          <p:cNvSpPr txBox="1"/>
          <p:nvPr/>
        </p:nvSpPr>
        <p:spPr>
          <a:xfrm>
            <a:off x="552587" y="2037619"/>
            <a:ext cx="8888561" cy="923330"/>
          </a:xfrm>
          <a:prstGeom prst="rect">
            <a:avLst/>
          </a:prstGeom>
          <a:noFill/>
        </p:spPr>
        <p:txBody>
          <a:bodyPr wrap="square" lIns="91440" tIns="45720" rIns="91440" bIns="45720" rtlCol="0" anchor="t">
            <a:spAutoFit/>
          </a:bodyPr>
          <a:lstStyle/>
          <a:p>
            <a:r>
              <a:rPr lang="fr-CA" b="1"/>
              <a:t>ATTENTION : le temps s’applique pour chaque trimestre, et non chaque mois!</a:t>
            </a:r>
          </a:p>
          <a:p>
            <a:endParaRPr lang="fr-CA" b="1"/>
          </a:p>
          <a:p>
            <a:r>
              <a:rPr lang="fr-CA" b="1"/>
              <a:t>C’est le maintien des heures prévues au régime intérimaire.</a:t>
            </a:r>
          </a:p>
        </p:txBody>
      </p:sp>
      <p:sp>
        <p:nvSpPr>
          <p:cNvPr id="4" name="ZoneTexte 3">
            <a:extLst>
              <a:ext uri="{FF2B5EF4-FFF2-40B4-BE49-F238E27FC236}">
                <a16:creationId xmlns:a16="http://schemas.microsoft.com/office/drawing/2014/main" id="{7DB578E3-B16F-28CE-8D36-696EE9F67F3F}"/>
              </a:ext>
            </a:extLst>
          </p:cNvPr>
          <p:cNvSpPr txBox="1"/>
          <p:nvPr/>
        </p:nvSpPr>
        <p:spPr>
          <a:xfrm>
            <a:off x="610171" y="3087806"/>
            <a:ext cx="10275488" cy="3416320"/>
          </a:xfrm>
          <a:prstGeom prst="rect">
            <a:avLst/>
          </a:prstGeom>
          <a:noFill/>
        </p:spPr>
        <p:txBody>
          <a:bodyPr wrap="square" lIns="91440" tIns="45720" rIns="91440" bIns="45720" rtlCol="0" anchor="t">
            <a:spAutoFit/>
          </a:bodyPr>
          <a:lstStyle/>
          <a:p>
            <a:r>
              <a:rPr lang="fr-FR"/>
              <a:t>4° à défaut d’entente entre les membres du comité de santé et de sécurité conformément à l’article 92, le temps minimal que le représentant en santé et en sécurité peut consacrer à l’exercice des fonctions prévues aux paragraphes 1°, 3°, 4° et 8° du premier alinéa de l’article 90 est, selon le nombre de travailleurs de l’établissement et pour chaque trimestre, le suivant :</a:t>
            </a:r>
          </a:p>
          <a:p>
            <a:r>
              <a:rPr lang="fr-FR" i="1"/>
              <a:t>a</a:t>
            </a:r>
            <a:r>
              <a:rPr lang="fr-FR"/>
              <a:t>) de 20 à 50 travailleurs : 9 heures et 45 minutes ;</a:t>
            </a:r>
          </a:p>
          <a:p>
            <a:r>
              <a:rPr lang="fr-FR" i="1"/>
              <a:t>b</a:t>
            </a:r>
            <a:r>
              <a:rPr lang="fr-FR"/>
              <a:t>) de 51 à 100 travailleurs : 19 heures et 30 minutes ;</a:t>
            </a:r>
          </a:p>
          <a:p>
            <a:r>
              <a:rPr lang="fr-FR" i="1"/>
              <a:t>c</a:t>
            </a:r>
            <a:r>
              <a:rPr lang="fr-FR"/>
              <a:t>) de 101 à 200 travailleurs : 32 heures et 30 minutes ;</a:t>
            </a:r>
          </a:p>
          <a:p>
            <a:r>
              <a:rPr lang="fr-FR" i="1"/>
              <a:t>d</a:t>
            </a:r>
            <a:r>
              <a:rPr lang="fr-FR"/>
              <a:t>) de 201 à 300 travailleurs : 48 heures et 45 minutes ;</a:t>
            </a:r>
          </a:p>
          <a:p>
            <a:r>
              <a:rPr lang="fr-FR" i="1"/>
              <a:t>e</a:t>
            </a:r>
            <a:r>
              <a:rPr lang="fr-FR"/>
              <a:t>) de 301 à 400 travailleurs : 58 heures et 30 minutes ;</a:t>
            </a:r>
          </a:p>
          <a:p>
            <a:r>
              <a:rPr lang="fr-FR" i="1"/>
              <a:t>f</a:t>
            </a:r>
            <a:r>
              <a:rPr lang="fr-FR"/>
              <a:t>) de 401 à 500 travailleurs : 68 heures et 15 minutes ;</a:t>
            </a:r>
          </a:p>
          <a:p>
            <a:r>
              <a:rPr lang="fr-FR" i="1"/>
              <a:t>g</a:t>
            </a:r>
            <a:r>
              <a:rPr lang="fr-FR"/>
              <a:t>) plus de 500 travailleurs : 68 heures et 15 minutes auxquelles s’ajoutent 13 heures par tranche additionnelle de 100 travailleurs.</a:t>
            </a:r>
          </a:p>
        </p:txBody>
      </p:sp>
    </p:spTree>
    <p:extLst>
      <p:ext uri="{BB962C8B-B14F-4D97-AF65-F5344CB8AC3E}">
        <p14:creationId xmlns:p14="http://schemas.microsoft.com/office/powerpoint/2010/main" val="3758243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pPr algn="l"/>
            <a:r>
              <a:rPr lang="fr-CA" b="0">
                <a:latin typeface="Open Sans bold" panose="020B0806030504020204" pitchFamily="34" charset="0"/>
                <a:ea typeface="Open Sans bold" panose="020B0806030504020204" pitchFamily="34" charset="0"/>
                <a:cs typeface="Open Sans bold" panose="020B0806030504020204" pitchFamily="34" charset="0"/>
              </a:rPr>
              <a:t>La formation obligatoire pour le RSS</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35</a:t>
            </a:fld>
            <a:endParaRPr lang="en-US" sz="1200"/>
          </a:p>
        </p:txBody>
      </p:sp>
      <p:sp>
        <p:nvSpPr>
          <p:cNvPr id="6" name="Rectangle 5">
            <a:extLst>
              <a:ext uri="{FF2B5EF4-FFF2-40B4-BE49-F238E27FC236}">
                <a16:creationId xmlns:a16="http://schemas.microsoft.com/office/drawing/2014/main" id="{60A57549-2197-4A25-B3C2-A3C908FD748A}"/>
              </a:ext>
            </a:extLst>
          </p:cNvPr>
          <p:cNvSpPr>
            <a:spLocks noChangeArrowheads="1"/>
          </p:cNvSpPr>
          <p:nvPr/>
        </p:nvSpPr>
        <p:spPr bwMode="auto">
          <a:xfrm>
            <a:off x="558801" y="1442794"/>
            <a:ext cx="3606800" cy="442122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7343BF51-F255-4138-858F-78E860033E85}"/>
              </a:ext>
            </a:extLst>
          </p:cNvPr>
          <p:cNvSpPr>
            <a:spLocks noChangeArrowheads="1"/>
          </p:cNvSpPr>
          <p:nvPr/>
        </p:nvSpPr>
        <p:spPr bwMode="auto">
          <a:xfrm>
            <a:off x="4295776" y="1442794"/>
            <a:ext cx="3600450" cy="4421222"/>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9E86E3C1-18C7-458B-8B69-2F68DBCA8DF3}"/>
              </a:ext>
            </a:extLst>
          </p:cNvPr>
          <p:cNvSpPr txBox="1"/>
          <p:nvPr/>
        </p:nvSpPr>
        <p:spPr>
          <a:xfrm>
            <a:off x="708026" y="1647752"/>
            <a:ext cx="3308349" cy="4579587"/>
          </a:xfrm>
          <a:prstGeom prst="rect">
            <a:avLst/>
          </a:prstGeom>
          <a:noFill/>
        </p:spPr>
        <p:txBody>
          <a:bodyPr wrap="square" lIns="91440" tIns="45720" rIns="91440" bIns="45720" rtlCol="0" anchor="ctr">
            <a:spAutoFit/>
          </a:bodyPr>
          <a:lstStyle/>
          <a:p>
            <a:pPr marL="171450" indent="-171450">
              <a:lnSpc>
                <a:spcPts val="2200"/>
              </a:lnSpc>
              <a:buFont typeface="Arial" panose="020B0604020202020204" pitchFamily="34" charset="0"/>
              <a:buChar char="•"/>
            </a:pPr>
            <a:r>
              <a:rPr lang="fr-CA" sz="1600" i="0">
                <a:solidFill>
                  <a:schemeClr val="bg1"/>
                </a:solidFill>
                <a:effectLst/>
                <a:latin typeface="Lato"/>
                <a:ea typeface="Lato"/>
                <a:cs typeface="Lato"/>
              </a:rPr>
              <a:t>S’ajoute à la formation du CSS</a:t>
            </a:r>
            <a:r>
              <a:rPr lang="fr-CA" sz="1600">
                <a:solidFill>
                  <a:schemeClr val="bg1"/>
                </a:solidFill>
                <a:latin typeface="Lato"/>
                <a:ea typeface="Lato"/>
                <a:cs typeface="Lato"/>
              </a:rPr>
              <a:t>   une</a:t>
            </a:r>
            <a:r>
              <a:rPr lang="fr-CA" sz="1600" i="0">
                <a:solidFill>
                  <a:schemeClr val="bg1"/>
                </a:solidFill>
                <a:effectLst/>
                <a:latin typeface="Lato"/>
                <a:ea typeface="Lato"/>
                <a:cs typeface="Lato"/>
              </a:rPr>
              <a:t> durée de 7 heures</a:t>
            </a:r>
            <a:r>
              <a:rPr lang="fr-CA" sz="1600">
                <a:solidFill>
                  <a:schemeClr val="bg1"/>
                </a:solidFill>
                <a:latin typeface="Lato"/>
                <a:ea typeface="Lato"/>
                <a:cs typeface="Lato"/>
              </a:rPr>
              <a:t> de plus</a:t>
            </a:r>
            <a:r>
              <a:rPr lang="fr-CA" sz="1600" i="0">
                <a:solidFill>
                  <a:schemeClr val="bg1"/>
                </a:solidFill>
                <a:effectLst/>
                <a:latin typeface="Lato"/>
                <a:ea typeface="Lato"/>
                <a:cs typeface="Lato"/>
              </a:rPr>
              <a:t>.</a:t>
            </a:r>
          </a:p>
          <a:p>
            <a:pPr marL="171450" indent="-171450">
              <a:lnSpc>
                <a:spcPts val="2200"/>
              </a:lnSpc>
              <a:buFont typeface="Arial" panose="020B0604020202020204" pitchFamily="34" charset="0"/>
              <a:buChar char="•"/>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lnSpc>
                <a:spcPts val="2200"/>
              </a:lnSpc>
              <a:buFont typeface="Arial" panose="020B0604020202020204" pitchFamily="34" charset="0"/>
              <a:buChar char="•"/>
            </a:pPr>
            <a:r>
              <a:rPr lang="fr-CA" sz="1600" i="0">
                <a:solidFill>
                  <a:schemeClr val="bg1"/>
                </a:solidFill>
                <a:effectLst/>
                <a:latin typeface="Lato"/>
                <a:ea typeface="Lato"/>
                <a:cs typeface="Lato"/>
              </a:rPr>
              <a:t>7 sujets obligatoires</a:t>
            </a:r>
            <a:r>
              <a:rPr lang="fr-CA" sz="1600">
                <a:solidFill>
                  <a:schemeClr val="bg1"/>
                </a:solidFill>
                <a:latin typeface="Lato"/>
                <a:ea typeface="Lato"/>
                <a:cs typeface="Lato"/>
              </a:rPr>
              <a:t> </a:t>
            </a:r>
            <a:r>
              <a:rPr lang="fr-CA" sz="1600" i="0">
                <a:solidFill>
                  <a:schemeClr val="bg1"/>
                </a:solidFill>
                <a:effectLst/>
                <a:latin typeface="Lato"/>
                <a:ea typeface="Lato"/>
                <a:cs typeface="Lato"/>
              </a:rPr>
              <a:t>: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rôle</a:t>
            </a:r>
            <a:r>
              <a:rPr lang="fr-CA" sz="1600" i="0">
                <a:solidFill>
                  <a:schemeClr val="bg1"/>
                </a:solidFill>
                <a:effectLst/>
                <a:latin typeface="Lato"/>
                <a:ea typeface="Lato"/>
                <a:cs typeface="Lato"/>
              </a:rPr>
              <a:t> et fonction du RSS</a:t>
            </a:r>
            <a:r>
              <a:rPr lang="fr-CA" sz="1600">
                <a:solidFill>
                  <a:schemeClr val="bg1"/>
                </a:solidFill>
                <a:latin typeface="Lato"/>
                <a:ea typeface="Lato"/>
                <a:cs typeface="Lato"/>
              </a:rPr>
              <a:t> ;</a:t>
            </a:r>
            <a:endParaRPr lang="fr-CA" sz="1600" i="0">
              <a:solidFill>
                <a:schemeClr val="bg1"/>
              </a:solidFill>
              <a:effectLst/>
              <a:latin typeface="Lato"/>
              <a:ea typeface="Lato"/>
              <a:cs typeface="Lato"/>
            </a:endParaRP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inspection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assistance aux travailleurs et travailleuses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rôle avec inspectorat CNESST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rôle du droit de refus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plainte à la CNESST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collaboration avec CSS.</a:t>
            </a:r>
          </a:p>
          <a:p>
            <a:pPr marL="628650" lvl="1" indent="-171450">
              <a:lnSpc>
                <a:spcPts val="2200"/>
              </a:lnSpc>
              <a:buFont typeface="Arial" panose="020B0604020202020204" pitchFamily="34" charset="0"/>
              <a:buChar char="•"/>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a:p>
            <a:pPr marL="628650" lvl="1" indent="-171450">
              <a:lnSpc>
                <a:spcPts val="2200"/>
              </a:lnSpc>
              <a:buFont typeface="Arial" panose="020B0604020202020204" pitchFamily="34" charset="0"/>
              <a:buChar char="•"/>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60CF18BF-F38F-493B-84A1-B407A1003A3C}"/>
              </a:ext>
            </a:extLst>
          </p:cNvPr>
          <p:cNvSpPr txBox="1"/>
          <p:nvPr/>
        </p:nvSpPr>
        <p:spPr>
          <a:xfrm>
            <a:off x="4530335" y="1647752"/>
            <a:ext cx="3009899" cy="3168944"/>
          </a:xfrm>
          <a:prstGeom prst="rect">
            <a:avLst/>
          </a:prstGeom>
          <a:noFill/>
        </p:spPr>
        <p:txBody>
          <a:bodyPr wrap="square" lIns="91440" tIns="45720" rIns="91440" bIns="45720" rtlCol="0" anchor="ctr">
            <a:spAutoFit/>
          </a:bodyPr>
          <a:lstStyle/>
          <a:p>
            <a:pPr marL="171450" indent="-171450">
              <a:lnSpc>
                <a:spcPts val="2200"/>
              </a:lnSpc>
              <a:buFont typeface="Arial" panose="020B0604020202020204" pitchFamily="34" charset="0"/>
              <a:buChar char="•"/>
            </a:pPr>
            <a:r>
              <a:rPr lang="fr-CA" sz="1600" i="0">
                <a:solidFill>
                  <a:schemeClr val="bg1"/>
                </a:solidFill>
                <a:effectLst/>
                <a:latin typeface="Lato"/>
                <a:ea typeface="Lato"/>
                <a:cs typeface="Lato"/>
              </a:rPr>
              <a:t>La formation récurrente aux deux ans est d’une durée MINIMALE de 7 heures.</a:t>
            </a:r>
            <a:endParaRPr lang="fr-FR" sz="1600" i="0">
              <a:solidFill>
                <a:schemeClr val="bg1"/>
              </a:solidFill>
              <a:effectLst/>
              <a:latin typeface="Lato"/>
              <a:ea typeface="Lato"/>
              <a:cs typeface="Lato"/>
            </a:endParaRPr>
          </a:p>
          <a:p>
            <a:pPr marL="171450" indent="-171450">
              <a:lnSpc>
                <a:spcPts val="2200"/>
              </a:lnSpc>
              <a:buFont typeface="Arial" panose="020B0604020202020204" pitchFamily="34" charset="0"/>
              <a:buChar char="•"/>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a:p>
            <a:pPr marL="171450" indent="-171450">
              <a:lnSpc>
                <a:spcPts val="2200"/>
              </a:lnSpc>
              <a:buFont typeface="Arial" panose="020B0604020202020204" pitchFamily="34" charset="0"/>
              <a:buChar char="•"/>
            </a:pPr>
            <a:r>
              <a:rPr lang="fr-CA" sz="1600" i="0">
                <a:solidFill>
                  <a:schemeClr val="bg1"/>
                </a:solidFill>
                <a:effectLst/>
                <a:latin typeface="Lato"/>
                <a:ea typeface="Lato"/>
                <a:cs typeface="Lato"/>
              </a:rPr>
              <a:t>Sur des sujets en lien avec le milieu de travail</a:t>
            </a:r>
            <a:r>
              <a:rPr lang="fr-CA" sz="1600">
                <a:solidFill>
                  <a:schemeClr val="bg1"/>
                </a:solidFill>
                <a:latin typeface="Lato"/>
                <a:ea typeface="Lato"/>
                <a:cs typeface="Lato"/>
              </a:rPr>
              <a:t> </a:t>
            </a:r>
            <a:r>
              <a:rPr lang="fr-CA" sz="1600" i="0">
                <a:solidFill>
                  <a:schemeClr val="bg1"/>
                </a:solidFill>
                <a:effectLst/>
                <a:latin typeface="Lato"/>
                <a:ea typeface="Lato"/>
                <a:cs typeface="Lato"/>
              </a:rPr>
              <a:t>:</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un risque en particulier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des risques émergents ;</a:t>
            </a:r>
          </a:p>
          <a:p>
            <a:pPr marL="628650" lvl="1" indent="-171450">
              <a:lnSpc>
                <a:spcPts val="2200"/>
              </a:lnSpc>
              <a:buFont typeface="Arial" panose="020B0604020202020204" pitchFamily="34" charset="0"/>
              <a:buChar char="•"/>
            </a:pPr>
            <a:r>
              <a:rPr lang="fr-CA" sz="1600">
                <a:solidFill>
                  <a:schemeClr val="bg1"/>
                </a:solidFill>
                <a:latin typeface="Lato"/>
                <a:ea typeface="Lato"/>
                <a:cs typeface="Lato"/>
              </a:rPr>
              <a:t>des modifications législatives ou règlementaires.</a:t>
            </a:r>
          </a:p>
        </p:txBody>
      </p:sp>
      <p:grpSp>
        <p:nvGrpSpPr>
          <p:cNvPr id="2" name="Group 1">
            <a:extLst>
              <a:ext uri="{FF2B5EF4-FFF2-40B4-BE49-F238E27FC236}">
                <a16:creationId xmlns:a16="http://schemas.microsoft.com/office/drawing/2014/main" id="{71D6B005-2DBD-0369-CDA9-179B8EA41564}"/>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E9790E27-879B-AE6F-6427-79B4A780ACE9}"/>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374F981-64BA-D356-E44A-16E96B6648C1}"/>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3E0919EB-C38A-DBA1-3416-167CF24E799C}"/>
              </a:ext>
            </a:extLst>
          </p:cNvPr>
          <p:cNvSpPr/>
          <p:nvPr/>
        </p:nvSpPr>
        <p:spPr>
          <a:xfrm>
            <a:off x="457200" y="908547"/>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Une initiale, et une récurrente aux deux ans.</a:t>
            </a:r>
          </a:p>
        </p:txBody>
      </p:sp>
      <p:pic>
        <p:nvPicPr>
          <p:cNvPr id="11" name="Espace réservé pour une image  10" descr="Une image contenant habits, Visage humain, personne, intérieur&#10;&#10;Description générée automatiquement">
            <a:extLst>
              <a:ext uri="{FF2B5EF4-FFF2-40B4-BE49-F238E27FC236}">
                <a16:creationId xmlns:a16="http://schemas.microsoft.com/office/drawing/2014/main" id="{21AD93AB-82C0-6A00-4042-833801386604}"/>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795" r="22795"/>
          <a:stretch>
            <a:fillRect/>
          </a:stretch>
        </p:blipFill>
        <p:spPr/>
      </p:pic>
      <p:sp>
        <p:nvSpPr>
          <p:cNvPr id="8" name="Freeform 17">
            <a:extLst>
              <a:ext uri="{FF2B5EF4-FFF2-40B4-BE49-F238E27FC236}">
                <a16:creationId xmlns:a16="http://schemas.microsoft.com/office/drawing/2014/main" id="{6C484973-129C-9469-9017-AF4B70985FEF}"/>
              </a:ext>
            </a:extLst>
          </p:cNvPr>
          <p:cNvSpPr>
            <a:spLocks/>
          </p:cNvSpPr>
          <p:nvPr/>
        </p:nvSpPr>
        <p:spPr bwMode="auto">
          <a:xfrm rot="5400000">
            <a:off x="7981799" y="2025524"/>
            <a:ext cx="3743840" cy="3445868"/>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2C26BD81-F5A0-9D3A-87E2-86127C0DD741}"/>
              </a:ext>
            </a:extLst>
          </p:cNvPr>
          <p:cNvSpPr>
            <a:spLocks/>
          </p:cNvSpPr>
          <p:nvPr/>
        </p:nvSpPr>
        <p:spPr bwMode="auto">
          <a:xfrm rot="5400000">
            <a:off x="8121379" y="2093450"/>
            <a:ext cx="3448080" cy="3198248"/>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ZoneTexte 9">
            <a:extLst>
              <a:ext uri="{FF2B5EF4-FFF2-40B4-BE49-F238E27FC236}">
                <a16:creationId xmlns:a16="http://schemas.microsoft.com/office/drawing/2014/main" id="{12AF7DED-497C-47D0-9BB5-F7548FA21BE2}"/>
              </a:ext>
            </a:extLst>
          </p:cNvPr>
          <p:cNvSpPr txBox="1"/>
          <p:nvPr/>
        </p:nvSpPr>
        <p:spPr>
          <a:xfrm>
            <a:off x="8364133" y="2084564"/>
            <a:ext cx="3120948" cy="3416320"/>
          </a:xfrm>
          <a:prstGeom prst="rect">
            <a:avLst/>
          </a:prstGeom>
          <a:noFill/>
        </p:spPr>
        <p:txBody>
          <a:bodyPr wrap="square" lIns="91440" tIns="45720" rIns="91440" bIns="45720" rtlCol="0" anchor="t">
            <a:spAutoFit/>
          </a:bodyPr>
          <a:lstStyle/>
          <a:p>
            <a:r>
              <a:rPr lang="fr-CA" b="1"/>
              <a:t>Pour les secteurs de la santé, de l’éducation et des services sociaux, </a:t>
            </a:r>
            <a:r>
              <a:rPr lang="fr-FR" b="1"/>
              <a:t>le représentant en santé et en sécurité doit, dans les 120 jours suivant sa désignation, participer à un programme de formation d’une durée d’une journée dont le contenu est déterminé par la Commission.</a:t>
            </a:r>
            <a:endParaRPr lang="fr-CA" b="1"/>
          </a:p>
        </p:txBody>
      </p:sp>
    </p:spTree>
    <p:extLst>
      <p:ext uri="{BB962C8B-B14F-4D97-AF65-F5344CB8AC3E}">
        <p14:creationId xmlns:p14="http://schemas.microsoft.com/office/powerpoint/2010/main" val="395104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CF48-7672-F181-9452-C66E12BC734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34B5F18-A9D1-C553-75EE-DFBCE1D7ED21}"/>
              </a:ext>
            </a:extLst>
          </p:cNvPr>
          <p:cNvSpPr>
            <a:spLocks noGrp="1"/>
          </p:cNvSpPr>
          <p:nvPr>
            <p:ph type="title"/>
          </p:nvPr>
        </p:nvSpPr>
        <p:spPr>
          <a:xfrm>
            <a:off x="457200" y="355860"/>
            <a:ext cx="11734800" cy="602086"/>
          </a:xfrm>
        </p:spPr>
        <p:txBody>
          <a:bodyPr>
            <a:noAutofit/>
          </a:bodyPr>
          <a:lstStyle/>
          <a:p>
            <a:pPr algn="l"/>
            <a:r>
              <a:rPr lang="fr-CA" b="0">
                <a:latin typeface="Open Sans bold"/>
                <a:ea typeface="Open Sans bold"/>
                <a:cs typeface="Open Sans bold"/>
              </a:rPr>
              <a:t>La formation obligatoire pour le RSS:</a:t>
            </a:r>
            <a:br>
              <a:rPr lang="fr-CA" b="0">
                <a:latin typeface="Open Sans bold" panose="020B0806030504020204" pitchFamily="34" charset="0"/>
                <a:ea typeface="Open Sans bold" panose="020B0806030504020204" pitchFamily="34" charset="0"/>
                <a:cs typeface="Open Sans bold" panose="020B0806030504020204" pitchFamily="34" charset="0"/>
              </a:rPr>
            </a:br>
            <a:r>
              <a:rPr lang="fr-CA">
                <a:latin typeface="Open Sans bold"/>
                <a:ea typeface="Open Sans bold"/>
                <a:cs typeface="Open Sans bold"/>
              </a:rPr>
              <a:t>comment</a:t>
            </a:r>
            <a:r>
              <a:rPr lang="fr-CA" b="0">
                <a:latin typeface="Open Sans bold"/>
                <a:ea typeface="Open Sans bold"/>
                <a:cs typeface="Open Sans bold"/>
              </a:rPr>
              <a:t> ça va fonctionner</a:t>
            </a:r>
          </a:p>
        </p:txBody>
      </p:sp>
      <p:sp>
        <p:nvSpPr>
          <p:cNvPr id="14" name="Slide Number Placeholder 13">
            <a:extLst>
              <a:ext uri="{FF2B5EF4-FFF2-40B4-BE49-F238E27FC236}">
                <a16:creationId xmlns:a16="http://schemas.microsoft.com/office/drawing/2014/main" id="{8757EC4D-758D-563C-8747-D475BBE408C5}"/>
              </a:ext>
            </a:extLst>
          </p:cNvPr>
          <p:cNvSpPr>
            <a:spLocks noGrp="1"/>
          </p:cNvSpPr>
          <p:nvPr>
            <p:ph type="sldNum" sz="quarter" idx="4"/>
          </p:nvPr>
        </p:nvSpPr>
        <p:spPr/>
        <p:txBody>
          <a:bodyPr/>
          <a:lstStyle/>
          <a:p>
            <a:fld id="{58B2BE56-A1DF-44BF-AF31-08C6097C884E}" type="slidenum">
              <a:rPr lang="en-US" smtClean="0"/>
              <a:pPr/>
              <a:t>36</a:t>
            </a:fld>
            <a:endParaRPr lang="en-US" sz="1200"/>
          </a:p>
        </p:txBody>
      </p:sp>
      <p:sp>
        <p:nvSpPr>
          <p:cNvPr id="6" name="Rectangle 5">
            <a:extLst>
              <a:ext uri="{FF2B5EF4-FFF2-40B4-BE49-F238E27FC236}">
                <a16:creationId xmlns:a16="http://schemas.microsoft.com/office/drawing/2014/main" id="{5F3C8D76-DECF-28B6-6C76-A73CCC509F72}"/>
              </a:ext>
            </a:extLst>
          </p:cNvPr>
          <p:cNvSpPr>
            <a:spLocks noChangeArrowheads="1"/>
          </p:cNvSpPr>
          <p:nvPr/>
        </p:nvSpPr>
        <p:spPr bwMode="auto">
          <a:xfrm>
            <a:off x="631773" y="1442794"/>
            <a:ext cx="7170839" cy="478454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2EA36F52-DA8F-0D20-9478-2666A2EAAEC3}"/>
              </a:ext>
            </a:extLst>
          </p:cNvPr>
          <p:cNvSpPr txBox="1"/>
          <p:nvPr/>
        </p:nvSpPr>
        <p:spPr>
          <a:xfrm>
            <a:off x="457200" y="2109410"/>
            <a:ext cx="7021613" cy="3733201"/>
          </a:xfrm>
          <a:prstGeom prst="rect">
            <a:avLst/>
          </a:prstGeom>
          <a:noFill/>
        </p:spPr>
        <p:txBody>
          <a:bodyPr wrap="square" lIns="91440" tIns="45720" rIns="91440" bIns="45720" rtlCol="0" anchor="ctr">
            <a:spAutoFit/>
          </a:bodyPr>
          <a:lstStyle/>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LSST: 91. Le représentant en santé et en sécurité doit, dans le délai prévu par règlement, participer aux programmes de formation dont le contenu et la durée sont déterminés par règlement.</a:t>
            </a:r>
          </a:p>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Il peut s’absenter, sans perte de salaire, le temps nécessaire pour participer à ces programmes.</a:t>
            </a:r>
          </a:p>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Les frais d’inscription, de déplacement et de séjour sont assumés par la Commission conformément aux règlements.</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panose="020F0502020204030203" pitchFamily="34" charset="0"/>
                <a:ea typeface="Lato" panose="020F0502020204030203" pitchFamily="34" charset="0"/>
                <a:cs typeface="Lato" panose="020F0502020204030203" pitchFamily="34" charset="0"/>
              </a:rPr>
              <a:t>RMPPE: 34. Le représentant en santé et en sécurité membre d’un comité de santé et de sécurité doit, dans les 120 jours suivant sa désignation, obtenir une attestation de formation théorique d’une durée minimale d’une journée délivrée par la Commission ou par une personne ou un organisme reconnu par elle. </a:t>
            </a:r>
          </a:p>
        </p:txBody>
      </p:sp>
      <p:grpSp>
        <p:nvGrpSpPr>
          <p:cNvPr id="2" name="Group 1">
            <a:extLst>
              <a:ext uri="{FF2B5EF4-FFF2-40B4-BE49-F238E27FC236}">
                <a16:creationId xmlns:a16="http://schemas.microsoft.com/office/drawing/2014/main" id="{B9E77991-C70C-478B-18BD-1E16155D3EDB}"/>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8A3153A1-AB19-EB3B-8F2F-7B045C2F18BF}"/>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20B9197-42FA-C97F-2BAA-62BF30F90037}"/>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Une image contenant habits, Visage humain, personne, intérieur&#10;&#10;Description générée automatiquement">
            <a:extLst>
              <a:ext uri="{FF2B5EF4-FFF2-40B4-BE49-F238E27FC236}">
                <a16:creationId xmlns:a16="http://schemas.microsoft.com/office/drawing/2014/main" id="{19CACA12-0F77-2F94-2968-41D6BA8080F1}"/>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795" r="22795"/>
          <a:stretch>
            <a:fillRect/>
          </a:stretch>
        </p:blipFill>
        <p:spPr/>
      </p:pic>
    </p:spTree>
    <p:extLst>
      <p:ext uri="{BB962C8B-B14F-4D97-AF65-F5344CB8AC3E}">
        <p14:creationId xmlns:p14="http://schemas.microsoft.com/office/powerpoint/2010/main" val="3796277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4E8B3-9FE0-6D22-FD47-1422B495A9E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244B424-776F-1013-8828-B120C1F9948F}"/>
              </a:ext>
            </a:extLst>
          </p:cNvPr>
          <p:cNvSpPr>
            <a:spLocks noGrp="1"/>
          </p:cNvSpPr>
          <p:nvPr>
            <p:ph type="title"/>
          </p:nvPr>
        </p:nvSpPr>
        <p:spPr>
          <a:xfrm>
            <a:off x="457200" y="355860"/>
            <a:ext cx="11734800" cy="602086"/>
          </a:xfrm>
        </p:spPr>
        <p:txBody>
          <a:bodyPr>
            <a:noAutofit/>
          </a:bodyPr>
          <a:lstStyle/>
          <a:p>
            <a:r>
              <a:rPr lang="fr-CA" b="0">
                <a:latin typeface="Open Sans bold"/>
                <a:ea typeface="Open Sans bold"/>
                <a:cs typeface="Open Sans bold"/>
              </a:rPr>
              <a:t>La formation obligatoire pour le RSS</a:t>
            </a:r>
            <a:r>
              <a:rPr lang="fr-CA">
                <a:latin typeface="Open Sans bold"/>
                <a:ea typeface="Open Sans bold"/>
                <a:cs typeface="Open Sans bold"/>
              </a:rPr>
              <a:t> </a:t>
            </a:r>
            <a:r>
              <a:rPr lang="fr-CA" b="0">
                <a:latin typeface="Open Sans bold"/>
                <a:ea typeface="Open Sans bold"/>
                <a:cs typeface="Open Sans bold"/>
              </a:rPr>
              <a:t>:</a:t>
            </a:r>
            <a:br>
              <a:rPr lang="fr-CA" b="0">
                <a:latin typeface="Open Sans bold" panose="020B0806030504020204" pitchFamily="34" charset="0"/>
                <a:ea typeface="Open Sans bold" panose="020B0806030504020204" pitchFamily="34" charset="0"/>
                <a:cs typeface="Open Sans bold" panose="020B0806030504020204" pitchFamily="34" charset="0"/>
              </a:rPr>
            </a:br>
            <a:r>
              <a:rPr lang="fr-CA">
                <a:latin typeface="Open Sans bold"/>
                <a:ea typeface="Open Sans bold"/>
                <a:cs typeface="Open Sans bold"/>
              </a:rPr>
              <a:t>comment</a:t>
            </a:r>
            <a:r>
              <a:rPr lang="fr-CA" b="0">
                <a:latin typeface="Open Sans bold"/>
                <a:ea typeface="Open Sans bold"/>
                <a:cs typeface="Open Sans bold"/>
              </a:rPr>
              <a:t> ça va fonctionner</a:t>
            </a:r>
          </a:p>
        </p:txBody>
      </p:sp>
      <p:sp>
        <p:nvSpPr>
          <p:cNvPr id="14" name="Slide Number Placeholder 13">
            <a:extLst>
              <a:ext uri="{FF2B5EF4-FFF2-40B4-BE49-F238E27FC236}">
                <a16:creationId xmlns:a16="http://schemas.microsoft.com/office/drawing/2014/main" id="{186560C1-FB34-9E7F-266F-8EEFEE8AF69A}"/>
              </a:ext>
            </a:extLst>
          </p:cNvPr>
          <p:cNvSpPr>
            <a:spLocks noGrp="1"/>
          </p:cNvSpPr>
          <p:nvPr>
            <p:ph type="sldNum" sz="quarter" idx="4"/>
          </p:nvPr>
        </p:nvSpPr>
        <p:spPr/>
        <p:txBody>
          <a:bodyPr/>
          <a:lstStyle/>
          <a:p>
            <a:fld id="{58B2BE56-A1DF-44BF-AF31-08C6097C884E}" type="slidenum">
              <a:rPr lang="en-US" smtClean="0"/>
              <a:pPr/>
              <a:t>37</a:t>
            </a:fld>
            <a:endParaRPr lang="en-US" sz="1200"/>
          </a:p>
        </p:txBody>
      </p:sp>
      <p:sp>
        <p:nvSpPr>
          <p:cNvPr id="6" name="Rectangle 5">
            <a:extLst>
              <a:ext uri="{FF2B5EF4-FFF2-40B4-BE49-F238E27FC236}">
                <a16:creationId xmlns:a16="http://schemas.microsoft.com/office/drawing/2014/main" id="{B5A419E8-E3B2-15D2-0C48-9B48D68211FA}"/>
              </a:ext>
            </a:extLst>
          </p:cNvPr>
          <p:cNvSpPr>
            <a:spLocks noChangeArrowheads="1"/>
          </p:cNvSpPr>
          <p:nvPr/>
        </p:nvSpPr>
        <p:spPr bwMode="auto">
          <a:xfrm>
            <a:off x="631773" y="1442794"/>
            <a:ext cx="7170839" cy="4784545"/>
          </a:xfrm>
          <a:prstGeom prst="rect">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2872FAA8-CA5D-9E6D-5186-BFFDF870DE72}"/>
              </a:ext>
            </a:extLst>
          </p:cNvPr>
          <p:cNvSpPr txBox="1"/>
          <p:nvPr/>
        </p:nvSpPr>
        <p:spPr>
          <a:xfrm>
            <a:off x="457200" y="1545153"/>
            <a:ext cx="7021613" cy="4861716"/>
          </a:xfrm>
          <a:prstGeom prst="rect">
            <a:avLst/>
          </a:prstGeom>
          <a:noFill/>
        </p:spPr>
        <p:txBody>
          <a:bodyPr wrap="square" lIns="91440" tIns="45720" rIns="91440" bIns="45720" rtlCol="0" anchor="ctr">
            <a:spAutoFit/>
          </a:bodyPr>
          <a:lstStyle/>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Si le milieu est  syndiqué, et que le syndicat est accrédité par la CNESST, c’est l’association syndicale qui est responsable de former le RSS, de manière virtuelle synchrone ou en présentiel.</a:t>
            </a: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  </a:t>
            </a:r>
          </a:p>
          <a:p>
            <a:pPr lvl="1">
              <a:lnSpc>
                <a:spcPts val="2200"/>
              </a:lnSpc>
            </a:pPr>
            <a:r>
              <a:rPr lang="fr-FR" sz="1600">
                <a:solidFill>
                  <a:schemeClr val="bg1"/>
                </a:solidFill>
                <a:latin typeface="Lato"/>
                <a:ea typeface="Lato"/>
                <a:cs typeface="Lato"/>
              </a:rPr>
              <a:t>Si le milieu  n’est pas syndiqué, deux possibilités :</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marL="742950" lvl="1" indent="-285750">
              <a:lnSpc>
                <a:spcPts val="2200"/>
              </a:lnSpc>
              <a:buFont typeface="Arial"/>
              <a:buChar char="•"/>
            </a:pPr>
            <a:r>
              <a:rPr lang="fr-FR" sz="1600">
                <a:solidFill>
                  <a:schemeClr val="bg1"/>
                </a:solidFill>
                <a:latin typeface="Lato"/>
                <a:ea typeface="Lato"/>
                <a:cs typeface="Lato"/>
              </a:rPr>
              <a:t>S’il est membre d’une ASP : c’est elle qui prend en charge la formation du RSS.</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marL="742950" lvl="1" indent="-285750">
              <a:lnSpc>
                <a:spcPts val="2200"/>
              </a:lnSpc>
              <a:buFont typeface="Arial"/>
              <a:buChar char="•"/>
            </a:pPr>
            <a:r>
              <a:rPr lang="fr-FR" sz="1600">
                <a:solidFill>
                  <a:schemeClr val="bg1"/>
                </a:solidFill>
                <a:latin typeface="Lato"/>
                <a:ea typeface="Lato"/>
                <a:cs typeface="Lato"/>
              </a:rPr>
              <a:t>Si le milieu n’est pas membre d’une ASP : c’est l’organisme Formation Québec en réseau (FQR) qui  forme le RSS.</a:t>
            </a:r>
            <a:endParaRPr lang="fr-FR">
              <a:solidFill>
                <a:schemeClr val="bg1"/>
              </a:solidFill>
              <a:latin typeface="Lato"/>
              <a:ea typeface="Lato"/>
              <a:cs typeface="Lato"/>
            </a:endParaRPr>
          </a:p>
          <a:p>
            <a:pPr marL="742950" lvl="1" indent="-285750">
              <a:lnSpc>
                <a:spcPts val="2200"/>
              </a:lnSpc>
              <a:buFont typeface="Arial" panose="020B0604020202020204" pitchFamily="34" charset="0"/>
              <a:buChar char="•"/>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r>
              <a:rPr lang="fr-FR" sz="1600">
                <a:solidFill>
                  <a:schemeClr val="bg1"/>
                </a:solidFill>
                <a:latin typeface="Lato"/>
                <a:ea typeface="Lato"/>
                <a:cs typeface="Lato"/>
              </a:rPr>
              <a:t>À partir d’octobre 2027, ce sera au choix du RSS.</a:t>
            </a: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a:p>
            <a:pPr lvl="1">
              <a:lnSpc>
                <a:spcPts val="2200"/>
              </a:lnSpc>
            </a:pPr>
            <a:endParaRPr lang="fr-FR" sz="160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2" name="Group 1">
            <a:extLst>
              <a:ext uri="{FF2B5EF4-FFF2-40B4-BE49-F238E27FC236}">
                <a16:creationId xmlns:a16="http://schemas.microsoft.com/office/drawing/2014/main" id="{C944E277-31F5-4C0D-1CA3-3B8D8F021D10}"/>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1BBA0775-EC2B-6746-C911-9717B529B43C}"/>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2D20A2A-E343-6297-7676-D1EA8E8F9DA4}"/>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11" name="Espace réservé pour une image  10" descr="Une image contenant habits, Visage humain, personne, intérieur&#10;&#10;Description générée automatiquement">
            <a:extLst>
              <a:ext uri="{FF2B5EF4-FFF2-40B4-BE49-F238E27FC236}">
                <a16:creationId xmlns:a16="http://schemas.microsoft.com/office/drawing/2014/main" id="{C84CB7E9-276F-EF2D-57AA-5365D8B1B76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795" r="22795"/>
          <a:stretch>
            <a:fillRect/>
          </a:stretch>
        </p:blipFill>
        <p:spPr/>
      </p:pic>
    </p:spTree>
    <p:extLst>
      <p:ext uri="{BB962C8B-B14F-4D97-AF65-F5344CB8AC3E}">
        <p14:creationId xmlns:p14="http://schemas.microsoft.com/office/powerpoint/2010/main" val="279167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6B89A-DDEE-FAD4-2CA6-E3DE49F99844}"/>
            </a:ext>
          </a:extLst>
        </p:cNvPr>
        <p:cNvGrpSpPr/>
        <p:nvPr/>
      </p:nvGrpSpPr>
      <p:grpSpPr>
        <a:xfrm>
          <a:off x="0" y="0"/>
          <a:ext cx="0" cy="0"/>
          <a:chOff x="0" y="0"/>
          <a:chExt cx="0" cy="0"/>
        </a:xfrm>
      </p:grpSpPr>
      <p:pic>
        <p:nvPicPr>
          <p:cNvPr id="5" name="Espace réservé pour une image  4" descr="Une image contenant habits, personne, Visage humain, homme&#10;&#10;Description générée automatiquement">
            <a:extLst>
              <a:ext uri="{FF2B5EF4-FFF2-40B4-BE49-F238E27FC236}">
                <a16:creationId xmlns:a16="http://schemas.microsoft.com/office/drawing/2014/main" id="{468FB7D2-9E6D-D269-9835-CF526C724A43}"/>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2205" r="22205"/>
          <a:stretch>
            <a:fillRect/>
          </a:stretch>
        </p:blipFill>
        <p:spPr>
          <a:xfrm>
            <a:off x="7108825" y="0"/>
            <a:ext cx="5083175" cy="6858000"/>
          </a:xfrm>
        </p:spPr>
      </p:pic>
      <p:sp>
        <p:nvSpPr>
          <p:cNvPr id="2" name="Rectangle 1">
            <a:extLst>
              <a:ext uri="{FF2B5EF4-FFF2-40B4-BE49-F238E27FC236}">
                <a16:creationId xmlns:a16="http://schemas.microsoft.com/office/drawing/2014/main" id="{C478B02C-727F-347F-A708-8C09FC53888D}"/>
              </a:ext>
            </a:extLst>
          </p:cNvPr>
          <p:cNvSpPr/>
          <p:nvPr/>
        </p:nvSpPr>
        <p:spPr>
          <a:xfrm>
            <a:off x="0" y="288274"/>
            <a:ext cx="12192000" cy="15405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0729A26-DA5E-2F55-55C6-E3AA2D1E47F3}"/>
              </a:ext>
            </a:extLst>
          </p:cNvPr>
          <p:cNvSpPr txBox="1"/>
          <p:nvPr/>
        </p:nvSpPr>
        <p:spPr>
          <a:xfrm>
            <a:off x="109225" y="368571"/>
            <a:ext cx="12191999" cy="1379930"/>
          </a:xfrm>
          <a:prstGeom prst="rect">
            <a:avLst/>
          </a:prstGeom>
          <a:noFill/>
        </p:spPr>
        <p:txBody>
          <a:bodyPr wrap="square" rtlCol="0" anchor="ctr">
            <a:spAutoFit/>
          </a:bodyPr>
          <a:lstStyle/>
          <a:p>
            <a:pPr>
              <a:lnSpc>
                <a:spcPts val="5000"/>
              </a:lnSpc>
            </a:pPr>
            <a:r>
              <a:rPr lang="fr-CA" sz="5000">
                <a:latin typeface="Open Sans bold" panose="020B0806030504020204" pitchFamily="34" charset="0"/>
                <a:ea typeface="Open Sans bold" panose="020B0806030504020204" pitchFamily="34" charset="0"/>
                <a:cs typeface="Open Sans bold" panose="020B0806030504020204" pitchFamily="34" charset="0"/>
              </a:rPr>
              <a:t>Un rapport pour le régime particulier et un rapport pour la LMRSST</a:t>
            </a:r>
          </a:p>
        </p:txBody>
      </p:sp>
      <p:sp>
        <p:nvSpPr>
          <p:cNvPr id="3" name="ZoneTexte 2">
            <a:extLst>
              <a:ext uri="{FF2B5EF4-FFF2-40B4-BE49-F238E27FC236}">
                <a16:creationId xmlns:a16="http://schemas.microsoft.com/office/drawing/2014/main" id="{BF9C0E8A-4495-D5FD-069D-54B52149C9AC}"/>
              </a:ext>
            </a:extLst>
          </p:cNvPr>
          <p:cNvSpPr txBox="1"/>
          <p:nvPr/>
        </p:nvSpPr>
        <p:spPr>
          <a:xfrm>
            <a:off x="776253" y="2486642"/>
            <a:ext cx="5571920" cy="2585323"/>
          </a:xfrm>
          <a:prstGeom prst="rect">
            <a:avLst/>
          </a:prstGeom>
          <a:noFill/>
        </p:spPr>
        <p:txBody>
          <a:bodyPr wrap="square" lIns="91440" tIns="45720" rIns="91440" bIns="45720" rtlCol="0" anchor="t">
            <a:spAutoFit/>
          </a:bodyPr>
          <a:lstStyle/>
          <a:p>
            <a:r>
              <a:rPr lang="fr-CA"/>
              <a:t>Pour la LMRSST, le rapport est attendu cet automne, déposé au ministre le 6 octobre 2026, et déposé à l’Assemblée nationale dans les 30 jours suivants.</a:t>
            </a:r>
          </a:p>
          <a:p>
            <a:endParaRPr lang="fr-CA"/>
          </a:p>
          <a:p>
            <a:r>
              <a:rPr lang="fr-CA"/>
              <a:t>Pour le régime particulier, le rapport est attendu le 1</a:t>
            </a:r>
            <a:r>
              <a:rPr lang="fr-CA" baseline="30000"/>
              <a:t>er</a:t>
            </a:r>
            <a:r>
              <a:rPr lang="fr-CA"/>
              <a:t> octobre 2029.</a:t>
            </a:r>
          </a:p>
          <a:p>
            <a:endParaRPr lang="fr-CA"/>
          </a:p>
          <a:p>
            <a:r>
              <a:rPr lang="fr-CA"/>
              <a:t>Ce dernier doit tenir compte de la réalité propre aux femmes et aux hommes.</a:t>
            </a:r>
          </a:p>
        </p:txBody>
      </p:sp>
    </p:spTree>
    <p:extLst>
      <p:ext uri="{BB962C8B-B14F-4D97-AF65-F5344CB8AC3E}">
        <p14:creationId xmlns:p14="http://schemas.microsoft.com/office/powerpoint/2010/main" val="3861163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habits, personne, intérieur, Visage humain&#10;&#10;Description générée automatiquement">
            <a:extLst>
              <a:ext uri="{FF2B5EF4-FFF2-40B4-BE49-F238E27FC236}">
                <a16:creationId xmlns:a16="http://schemas.microsoft.com/office/drawing/2014/main" id="{B30943D0-26BE-59A4-8EE1-4B80E00FAED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t="7813" b="7813"/>
          <a:stretch>
            <a:fillRect/>
          </a:stretch>
        </p:blipFill>
        <p:spPr/>
      </p:pic>
      <p:sp>
        <p:nvSpPr>
          <p:cNvPr id="2" name="Rectangle 1">
            <a:extLst>
              <a:ext uri="{FF2B5EF4-FFF2-40B4-BE49-F238E27FC236}">
                <a16:creationId xmlns:a16="http://schemas.microsoft.com/office/drawing/2014/main" id="{3EEAE543-5960-D844-1320-0C25F49D7A28}"/>
              </a:ext>
            </a:extLst>
          </p:cNvPr>
          <p:cNvSpPr/>
          <p:nvPr/>
        </p:nvSpPr>
        <p:spPr>
          <a:xfrm>
            <a:off x="1941770" y="860228"/>
            <a:ext cx="8308450" cy="5509020"/>
          </a:xfrm>
          <a:prstGeom prst="rect">
            <a:avLst/>
          </a:prstGeom>
          <a:solidFill>
            <a:srgbClr val="002060">
              <a:alpha val="8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5">
            <a:extLst>
              <a:ext uri="{FF2B5EF4-FFF2-40B4-BE49-F238E27FC236}">
                <a16:creationId xmlns:a16="http://schemas.microsoft.com/office/drawing/2014/main" id="{4E5FE56D-3E14-8AC3-AB14-9910370919E6}"/>
              </a:ext>
            </a:extLst>
          </p:cNvPr>
          <p:cNvSpPr>
            <a:spLocks noEditPoints="1"/>
          </p:cNvSpPr>
          <p:nvPr/>
        </p:nvSpPr>
        <p:spPr bwMode="auto">
          <a:xfrm rot="5400000">
            <a:off x="5943272" y="2729359"/>
            <a:ext cx="219728" cy="385762"/>
          </a:xfrm>
          <a:custGeom>
            <a:avLst/>
            <a:gdLst>
              <a:gd name="T0" fmla="*/ 754 w 782"/>
              <a:gd name="T1" fmla="*/ 754 h 1374"/>
              <a:gd name="T2" fmla="*/ 171 w 782"/>
              <a:gd name="T3" fmla="*/ 1337 h 1374"/>
              <a:gd name="T4" fmla="*/ 37 w 782"/>
              <a:gd name="T5" fmla="*/ 1337 h 1374"/>
              <a:gd name="T6" fmla="*/ 37 w 782"/>
              <a:gd name="T7" fmla="*/ 1202 h 1374"/>
              <a:gd name="T8" fmla="*/ 553 w 782"/>
              <a:gd name="T9" fmla="*/ 687 h 1374"/>
              <a:gd name="T10" fmla="*/ 37 w 782"/>
              <a:gd name="T11" fmla="*/ 171 h 1374"/>
              <a:gd name="T12" fmla="*/ 37 w 782"/>
              <a:gd name="T13" fmla="*/ 37 h 1374"/>
              <a:gd name="T14" fmla="*/ 171 w 782"/>
              <a:gd name="T15" fmla="*/ 37 h 1374"/>
              <a:gd name="T16" fmla="*/ 754 w 782"/>
              <a:gd name="T17" fmla="*/ 620 h 1374"/>
              <a:gd name="T18" fmla="*/ 782 w 782"/>
              <a:gd name="T19" fmla="*/ 687 h 1374"/>
              <a:gd name="T20" fmla="*/ 754 w 782"/>
              <a:gd name="T21" fmla="*/ 754 h 1374"/>
              <a:gd name="T22" fmla="*/ 754 w 782"/>
              <a:gd name="T23" fmla="*/ 754 h 1374"/>
              <a:gd name="T24" fmla="*/ 754 w 782"/>
              <a:gd name="T25" fmla="*/ 754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2" h="1374">
                <a:moveTo>
                  <a:pt x="754" y="754"/>
                </a:moveTo>
                <a:cubicBezTo>
                  <a:pt x="171" y="1337"/>
                  <a:pt x="171" y="1337"/>
                  <a:pt x="171" y="1337"/>
                </a:cubicBezTo>
                <a:cubicBezTo>
                  <a:pt x="134" y="1374"/>
                  <a:pt x="74" y="1374"/>
                  <a:pt x="37" y="1337"/>
                </a:cubicBezTo>
                <a:cubicBezTo>
                  <a:pt x="0" y="1300"/>
                  <a:pt x="0" y="1240"/>
                  <a:pt x="37" y="1202"/>
                </a:cubicBezTo>
                <a:cubicBezTo>
                  <a:pt x="553" y="687"/>
                  <a:pt x="553" y="687"/>
                  <a:pt x="553" y="687"/>
                </a:cubicBezTo>
                <a:cubicBezTo>
                  <a:pt x="37" y="171"/>
                  <a:pt x="37" y="171"/>
                  <a:pt x="37" y="171"/>
                </a:cubicBezTo>
                <a:cubicBezTo>
                  <a:pt x="0" y="134"/>
                  <a:pt x="0" y="74"/>
                  <a:pt x="37" y="37"/>
                </a:cubicBezTo>
                <a:cubicBezTo>
                  <a:pt x="74" y="0"/>
                  <a:pt x="134" y="0"/>
                  <a:pt x="171" y="37"/>
                </a:cubicBezTo>
                <a:cubicBezTo>
                  <a:pt x="754" y="620"/>
                  <a:pt x="754" y="620"/>
                  <a:pt x="754" y="620"/>
                </a:cubicBezTo>
                <a:cubicBezTo>
                  <a:pt x="773" y="638"/>
                  <a:pt x="782" y="662"/>
                  <a:pt x="782" y="687"/>
                </a:cubicBezTo>
                <a:cubicBezTo>
                  <a:pt x="782" y="711"/>
                  <a:pt x="773" y="735"/>
                  <a:pt x="754" y="754"/>
                </a:cubicBezTo>
                <a:close/>
                <a:moveTo>
                  <a:pt x="754" y="754"/>
                </a:moveTo>
                <a:cubicBezTo>
                  <a:pt x="754" y="754"/>
                  <a:pt x="754" y="754"/>
                  <a:pt x="754" y="754"/>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algn="ctr"/>
            <a:endParaRPr lang="en-US"/>
          </a:p>
        </p:txBody>
      </p:sp>
      <p:sp>
        <p:nvSpPr>
          <p:cNvPr id="6" name="TextBox 5">
            <a:extLst>
              <a:ext uri="{FF2B5EF4-FFF2-40B4-BE49-F238E27FC236}">
                <a16:creationId xmlns:a16="http://schemas.microsoft.com/office/drawing/2014/main" id="{1D28EDC0-605F-DCED-DA95-8C1D279A5257}"/>
              </a:ext>
            </a:extLst>
          </p:cNvPr>
          <p:cNvSpPr txBox="1"/>
          <p:nvPr/>
        </p:nvSpPr>
        <p:spPr>
          <a:xfrm>
            <a:off x="2211517" y="3086100"/>
            <a:ext cx="7683237" cy="1815882"/>
          </a:xfrm>
          <a:prstGeom prst="rect">
            <a:avLst/>
          </a:prstGeom>
          <a:noFill/>
        </p:spPr>
        <p:txBody>
          <a:bodyPr wrap="square" rtlCol="0">
            <a:spAutoFit/>
          </a:bodyPr>
          <a:lstStyle/>
          <a:p>
            <a:pPr algn="ctr"/>
            <a:r>
              <a:rPr lang="fr-CA" sz="2800" b="1">
                <a:solidFill>
                  <a:schemeClr val="bg1"/>
                </a:solidFill>
                <a:latin typeface="Open Sans" pitchFamily="2" charset="0"/>
                <a:ea typeface="Open Sans" pitchFamily="2" charset="0"/>
                <a:cs typeface="Open Sans" pitchFamily="2" charset="0"/>
              </a:rPr>
              <a:t>Vous êtes affiliés à la FTQ ou non-syndiqués, on vous invite à participer à nos diner-causerie en prévention</a:t>
            </a:r>
          </a:p>
          <a:p>
            <a:pPr algn="ctr"/>
            <a:endParaRPr lang="fr-CA" sz="2800" b="1">
              <a:solidFill>
                <a:schemeClr val="bg1"/>
              </a:solidFill>
              <a:latin typeface="Open Sans" pitchFamily="2" charset="0"/>
              <a:ea typeface="Open Sans" pitchFamily="2" charset="0"/>
              <a:cs typeface="Open Sans" pitchFamily="2" charset="0"/>
            </a:endParaRPr>
          </a:p>
        </p:txBody>
      </p:sp>
      <p:sp>
        <p:nvSpPr>
          <p:cNvPr id="16" name="TextBox 15">
            <a:extLst>
              <a:ext uri="{FF2B5EF4-FFF2-40B4-BE49-F238E27FC236}">
                <a16:creationId xmlns:a16="http://schemas.microsoft.com/office/drawing/2014/main" id="{3A9B1D0D-CFA9-2BA5-8FDE-FCBC508A6985}"/>
              </a:ext>
            </a:extLst>
          </p:cNvPr>
          <p:cNvSpPr txBox="1"/>
          <p:nvPr/>
        </p:nvSpPr>
        <p:spPr>
          <a:xfrm>
            <a:off x="3524507" y="1784233"/>
            <a:ext cx="5142975" cy="838050"/>
          </a:xfrm>
          <a:prstGeom prst="rect">
            <a:avLst/>
          </a:prstGeom>
          <a:noFill/>
        </p:spPr>
        <p:txBody>
          <a:bodyPr wrap="square" rtlCol="0">
            <a:spAutoFit/>
          </a:bodyPr>
          <a:lstStyle/>
          <a:p>
            <a:pPr algn="ctr">
              <a:lnSpc>
                <a:spcPts val="5000"/>
              </a:lnSpc>
            </a:pPr>
            <a:r>
              <a:rPr lang="fr-CA" sz="8000" b="1">
                <a:solidFill>
                  <a:schemeClr val="bg1"/>
                </a:solidFill>
                <a:latin typeface="Open Sans" pitchFamily="2" charset="0"/>
                <a:ea typeface="Open Sans" pitchFamily="2" charset="0"/>
                <a:cs typeface="Open Sans" pitchFamily="2" charset="0"/>
              </a:rPr>
              <a:t>Merci.</a:t>
            </a:r>
          </a:p>
        </p:txBody>
      </p:sp>
      <p:pic>
        <p:nvPicPr>
          <p:cNvPr id="4" name="Image 3">
            <a:extLst>
              <a:ext uri="{FF2B5EF4-FFF2-40B4-BE49-F238E27FC236}">
                <a16:creationId xmlns:a16="http://schemas.microsoft.com/office/drawing/2014/main" id="{D9D4AC7E-7123-E8BD-320E-87E479366114}"/>
              </a:ext>
            </a:extLst>
          </p:cNvPr>
          <p:cNvPicPr>
            <a:picLocks noChangeAspect="1"/>
          </p:cNvPicPr>
          <p:nvPr/>
        </p:nvPicPr>
        <p:blipFill>
          <a:blip r:embed="rId5"/>
          <a:stretch>
            <a:fillRect/>
          </a:stretch>
        </p:blipFill>
        <p:spPr>
          <a:xfrm>
            <a:off x="8410575" y="4552950"/>
            <a:ext cx="1695450" cy="1695450"/>
          </a:xfrm>
          <a:prstGeom prst="rect">
            <a:avLst/>
          </a:prstGeom>
        </p:spPr>
      </p:pic>
    </p:spTree>
    <p:extLst>
      <p:ext uri="{BB962C8B-B14F-4D97-AF65-F5344CB8AC3E}">
        <p14:creationId xmlns:p14="http://schemas.microsoft.com/office/powerpoint/2010/main" val="137055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1EC0F8-B8D0-61A3-2BD2-2DE7218408D3}"/>
              </a:ext>
            </a:extLst>
          </p:cNvPr>
          <p:cNvSpPr/>
          <p:nvPr/>
        </p:nvSpPr>
        <p:spPr>
          <a:xfrm>
            <a:off x="0" y="0"/>
            <a:ext cx="12192000" cy="6858000"/>
          </a:xfrm>
          <a:prstGeom prst="rect">
            <a:avLst/>
          </a:prstGeom>
          <a:blipFill dpi="0" rotWithShape="1">
            <a:blip r:embed="rId3">
              <a:grayscl/>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a:solidFill>
                  <a:schemeClr val="bg1"/>
                </a:solidFill>
                <a:latin typeface="Open Sans bold"/>
                <a:ea typeface="Open Sans bold"/>
                <a:cs typeface="Open Sans bold"/>
              </a:rPr>
              <a:t>Pas un règlement simple</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4</a:t>
            </a:fld>
            <a:endParaRPr lang="en-US" sz="1200"/>
          </a:p>
        </p:txBody>
      </p:sp>
      <p:sp>
        <p:nvSpPr>
          <p:cNvPr id="16" name="Rectangle 15">
            <a:extLst>
              <a:ext uri="{FF2B5EF4-FFF2-40B4-BE49-F238E27FC236}">
                <a16:creationId xmlns:a16="http://schemas.microsoft.com/office/drawing/2014/main" id="{9372BC11-31FB-FAB5-53B3-E34EB65DD76E}"/>
              </a:ext>
            </a:extLst>
          </p:cNvPr>
          <p:cNvSpPr/>
          <p:nvPr/>
        </p:nvSpPr>
        <p:spPr>
          <a:xfrm>
            <a:off x="7555043" y="656902"/>
            <a:ext cx="4408357" cy="5845233"/>
          </a:xfrm>
          <a:prstGeom prst="rect">
            <a:avLst/>
          </a:prstGeom>
          <a:solidFill>
            <a:schemeClr val="bg2">
              <a:lumMod val="25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7863ACD-DFEA-4266-8F5D-D4F672FD681C}"/>
              </a:ext>
            </a:extLst>
          </p:cNvPr>
          <p:cNvSpPr txBox="1"/>
          <p:nvPr/>
        </p:nvSpPr>
        <p:spPr>
          <a:xfrm>
            <a:off x="8064708" y="908547"/>
            <a:ext cx="3218217" cy="5478423"/>
          </a:xfrm>
          <a:prstGeom prst="rect">
            <a:avLst/>
          </a:prstGeom>
          <a:noFill/>
        </p:spPr>
        <p:txBody>
          <a:bodyPr wrap="square" lIns="91440" tIns="45720" rIns="91440" bIns="45720" rtlCol="0" anchor="t">
            <a:spAutoFit/>
          </a:bodyPr>
          <a:lstStyle/>
          <a:p>
            <a:pPr>
              <a:lnSpc>
                <a:spcPts val="2000"/>
              </a:lnSpc>
            </a:pPr>
            <a:r>
              <a:rPr lang="fr-CA" sz="2000" b="0" i="0">
                <a:solidFill>
                  <a:schemeClr val="bg1"/>
                </a:solidFill>
                <a:effectLst/>
                <a:latin typeface="Lato"/>
                <a:ea typeface="Lato"/>
                <a:cs typeface="Lato"/>
              </a:rPr>
              <a:t>Deux considérations importantes pour bien comprendre le règlement</a:t>
            </a:r>
            <a:r>
              <a:rPr lang="fr-CA" sz="2000">
                <a:solidFill>
                  <a:schemeClr val="bg1"/>
                </a:solidFill>
                <a:latin typeface="Lato"/>
                <a:ea typeface="Lato"/>
                <a:cs typeface="Lato"/>
              </a:rPr>
              <a:t> </a:t>
            </a:r>
            <a:r>
              <a:rPr lang="fr-CA" sz="2000" b="0" i="0">
                <a:solidFill>
                  <a:schemeClr val="bg1"/>
                </a:solidFill>
                <a:effectLst/>
                <a:latin typeface="Lato"/>
                <a:ea typeface="Lato"/>
                <a:cs typeface="Lato"/>
              </a:rPr>
              <a:t>:</a:t>
            </a:r>
          </a:p>
          <a:p>
            <a:pPr>
              <a:lnSpc>
                <a:spcPts val="2000"/>
              </a:lnSpc>
            </a:pPr>
            <a:endParaRPr lang="fr-CA" sz="2000" b="0" i="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a:lnSpc>
                <a:spcPts val="2000"/>
              </a:lnSpc>
            </a:pPr>
            <a:endParaRPr lang="fr-CA" sz="2000" b="0" i="0">
              <a:solidFill>
                <a:schemeClr val="bg1"/>
              </a:solidFill>
              <a:effectLst/>
              <a:latin typeface="Lato" panose="020F0502020204030203" pitchFamily="34" charset="0"/>
              <a:ea typeface="Lato" panose="020F0502020204030203" pitchFamily="34" charset="0"/>
              <a:cs typeface="Lato" panose="020F0502020204030203" pitchFamily="34" charset="0"/>
            </a:endParaRPr>
          </a:p>
          <a:p>
            <a:pPr marL="457200" indent="-457200">
              <a:lnSpc>
                <a:spcPts val="2000"/>
              </a:lnSpc>
              <a:buFont typeface="Arial" panose="020B0604020202020204" pitchFamily="34" charset="0"/>
              <a:buChar char="•"/>
            </a:pPr>
            <a:r>
              <a:rPr lang="fr-CA" sz="2000">
                <a:solidFill>
                  <a:schemeClr val="bg1"/>
                </a:solidFill>
                <a:latin typeface="Lato"/>
                <a:ea typeface="Lato"/>
                <a:cs typeface="Lato"/>
              </a:rPr>
              <a:t>Le règlement s’interprète en concordance avec la LSST, qui depuis le 28 octobre 2025 prévoit un régime particulier pour le secteur de la santé, de l’éducation et des services sociaux ;</a:t>
            </a:r>
          </a:p>
          <a:p>
            <a:pPr>
              <a:lnSpc>
                <a:spcPts val="2000"/>
              </a:lnSpc>
            </a:pPr>
            <a:endParaRPr lang="fr-CA" sz="2000">
              <a:solidFill>
                <a:schemeClr val="bg1"/>
              </a:solidFill>
              <a:latin typeface="Lato" panose="020F0502020204030203" pitchFamily="34" charset="0"/>
              <a:ea typeface="Lato" panose="020F0502020204030203" pitchFamily="34" charset="0"/>
              <a:cs typeface="Lato" panose="020F0502020204030203" pitchFamily="34" charset="0"/>
            </a:endParaRPr>
          </a:p>
          <a:p>
            <a:pPr marL="457200" indent="-457200">
              <a:lnSpc>
                <a:spcPts val="2000"/>
              </a:lnSpc>
              <a:buFont typeface="Arial" panose="020B0604020202020204" pitchFamily="34" charset="0"/>
              <a:buChar char="•"/>
            </a:pPr>
            <a:r>
              <a:rPr lang="fr-CA" sz="2000">
                <a:solidFill>
                  <a:schemeClr val="bg1"/>
                </a:solidFill>
                <a:latin typeface="Lato"/>
                <a:ea typeface="Lato"/>
                <a:cs typeface="Lato"/>
              </a:rPr>
              <a:t>La classification de votre employeur à la CNESST aura une grande incidence sur l’application du règlement.</a:t>
            </a:r>
          </a:p>
        </p:txBody>
      </p:sp>
      <p:grpSp>
        <p:nvGrpSpPr>
          <p:cNvPr id="3" name="Group 2">
            <a:extLst>
              <a:ext uri="{FF2B5EF4-FFF2-40B4-BE49-F238E27FC236}">
                <a16:creationId xmlns:a16="http://schemas.microsoft.com/office/drawing/2014/main" id="{029137E6-6DC3-2B28-13A2-DD8A1F3B08EC}"/>
              </a:ext>
            </a:extLst>
          </p:cNvPr>
          <p:cNvGrpSpPr/>
          <p:nvPr/>
        </p:nvGrpSpPr>
        <p:grpSpPr>
          <a:xfrm>
            <a:off x="11452868" y="624750"/>
            <a:ext cx="267645" cy="95250"/>
            <a:chOff x="580553" y="415925"/>
            <a:chExt cx="267645" cy="95250"/>
          </a:xfrm>
        </p:grpSpPr>
        <p:cxnSp>
          <p:nvCxnSpPr>
            <p:cNvPr id="4" name="Straight Connector 3">
              <a:extLst>
                <a:ext uri="{FF2B5EF4-FFF2-40B4-BE49-F238E27FC236}">
                  <a16:creationId xmlns:a16="http://schemas.microsoft.com/office/drawing/2014/main" id="{9EC87AB6-073E-5D10-FCCD-5279EE0ED4BA}"/>
                </a:ext>
              </a:extLst>
            </p:cNvPr>
            <p:cNvCxnSpPr/>
            <p:nvPr/>
          </p:nvCxnSpPr>
          <p:spPr>
            <a:xfrm>
              <a:off x="580553" y="415925"/>
              <a:ext cx="2676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B7900D0-F643-8584-FD37-9C2B8009B17E}"/>
                </a:ext>
              </a:extLst>
            </p:cNvPr>
            <p:cNvCxnSpPr/>
            <p:nvPr/>
          </p:nvCxnSpPr>
          <p:spPr>
            <a:xfrm>
              <a:off x="580553" y="511175"/>
              <a:ext cx="2676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C4590096-B3BF-9922-E948-3641E2781828}"/>
              </a:ext>
            </a:extLst>
          </p:cNvPr>
          <p:cNvSpPr/>
          <p:nvPr/>
        </p:nvSpPr>
        <p:spPr>
          <a:xfrm>
            <a:off x="457200" y="908547"/>
            <a:ext cx="6752745" cy="553998"/>
          </a:xfrm>
          <a:prstGeom prst="rect">
            <a:avLst/>
          </a:prstGeom>
        </p:spPr>
        <p:txBody>
          <a:bodyPr wrap="square">
            <a:spAutoFit/>
          </a:bodyPr>
          <a:lstStyle/>
          <a:p>
            <a:r>
              <a:rPr lang="fr-CA" sz="1500">
                <a:solidFill>
                  <a:schemeClr val="bg1"/>
                </a:solidFill>
                <a:latin typeface="Lato" panose="020F0502020204030203" pitchFamily="34" charset="0"/>
                <a:ea typeface="Open Sans" panose="020B0606030504020204" pitchFamily="34" charset="0"/>
                <a:cs typeface="Open Sans" panose="020B0606030504020204" pitchFamily="34" charset="0"/>
              </a:rPr>
              <a:t>C’est un compromis difficile entre la partie patronale et syndicale dans lequel le gouvernement est venu s’ingérer.</a:t>
            </a:r>
          </a:p>
        </p:txBody>
      </p:sp>
    </p:spTree>
    <p:extLst>
      <p:ext uri="{BB962C8B-B14F-4D97-AF65-F5344CB8AC3E}">
        <p14:creationId xmlns:p14="http://schemas.microsoft.com/office/powerpoint/2010/main" val="3568325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1915416" y="295970"/>
            <a:ext cx="8361168" cy="969488"/>
          </a:xfrm>
          <a:prstGeom prst="rect">
            <a:avLst/>
          </a:prstGeom>
          <a:noFill/>
        </p:spPr>
        <p:txBody>
          <a:bodyPr wrap="square" lIns="45711" tIns="22856" rIns="45711" bIns="22856" rtlCol="0">
            <a:spAutoFit/>
          </a:bodyPr>
          <a:lstStyle/>
          <a:p>
            <a:pPr algn="ctr"/>
            <a:r>
              <a:rPr lang="fr-CA" sz="3000" b="1">
                <a:solidFill>
                  <a:schemeClr val="tx2"/>
                </a:solidFill>
                <a:latin typeface="Lato" pitchFamily="34" charset="0"/>
                <a:ea typeface="Lato" pitchFamily="34" charset="0"/>
                <a:cs typeface="Lato" pitchFamily="34" charset="0"/>
              </a:rPr>
              <a:t>Différentes</a:t>
            </a:r>
            <a:r>
              <a:rPr lang="en-US" sz="3000" b="1">
                <a:solidFill>
                  <a:schemeClr val="tx2"/>
                </a:solidFill>
                <a:latin typeface="Lato" pitchFamily="34" charset="0"/>
                <a:ea typeface="Lato" pitchFamily="34" charset="0"/>
                <a:cs typeface="Lato" pitchFamily="34" charset="0"/>
              </a:rPr>
              <a:t> </a:t>
            </a:r>
            <a:r>
              <a:rPr lang="fr-CA" sz="3000" b="1">
                <a:solidFill>
                  <a:schemeClr val="tx2"/>
                </a:solidFill>
                <a:latin typeface="Lato" pitchFamily="34" charset="0"/>
                <a:ea typeface="Lato" pitchFamily="34" charset="0"/>
                <a:cs typeface="Lato" pitchFamily="34" charset="0"/>
              </a:rPr>
              <a:t>modalités dans la LSST pour les mécanismes de prévention</a:t>
            </a:r>
          </a:p>
        </p:txBody>
      </p:sp>
      <p:grpSp>
        <p:nvGrpSpPr>
          <p:cNvPr id="51" name="กลุ่ม 273"/>
          <p:cNvGrpSpPr/>
          <p:nvPr>
            <p:custDataLst>
              <p:tags r:id="rId1"/>
            </p:custDataLst>
          </p:nvPr>
        </p:nvGrpSpPr>
        <p:grpSpPr>
          <a:xfrm>
            <a:off x="2891550" y="1845147"/>
            <a:ext cx="897834" cy="2491054"/>
            <a:chOff x="8181975" y="4495800"/>
            <a:chExt cx="2541588" cy="7051676"/>
          </a:xfrm>
          <a:solidFill>
            <a:schemeClr val="bg2">
              <a:lumMod val="50000"/>
            </a:schemeClr>
          </a:solidFill>
        </p:grpSpPr>
        <p:sp>
          <p:nvSpPr>
            <p:cNvPr id="52" name="Rectangle 6"/>
            <p:cNvSpPr>
              <a:spLocks noChangeArrowheads="1"/>
            </p:cNvSpPr>
            <p:nvPr/>
          </p:nvSpPr>
          <p:spPr bwMode="auto">
            <a:xfrm>
              <a:off x="8181975" y="4495800"/>
              <a:ext cx="557212" cy="479424"/>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53" name="Rectangle 7"/>
            <p:cNvSpPr>
              <a:spLocks noChangeArrowheads="1"/>
            </p:cNvSpPr>
            <p:nvPr/>
          </p:nvSpPr>
          <p:spPr bwMode="auto">
            <a:xfrm>
              <a:off x="8181975" y="5053012"/>
              <a:ext cx="557212"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54" name="Rectangle 8"/>
            <p:cNvSpPr>
              <a:spLocks noChangeArrowheads="1"/>
            </p:cNvSpPr>
            <p:nvPr/>
          </p:nvSpPr>
          <p:spPr bwMode="auto">
            <a:xfrm>
              <a:off x="8181975" y="5580063"/>
              <a:ext cx="557213"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55" name="Rectangle 9"/>
            <p:cNvSpPr>
              <a:spLocks noChangeArrowheads="1"/>
            </p:cNvSpPr>
            <p:nvPr/>
          </p:nvSpPr>
          <p:spPr bwMode="auto">
            <a:xfrm>
              <a:off x="8181975" y="615315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74" name="Rectangle 10"/>
            <p:cNvSpPr>
              <a:spLocks noChangeArrowheads="1"/>
            </p:cNvSpPr>
            <p:nvPr/>
          </p:nvSpPr>
          <p:spPr bwMode="auto">
            <a:xfrm>
              <a:off x="8181975" y="668020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75" name="Rectangle 11"/>
            <p:cNvSpPr>
              <a:spLocks noChangeArrowheads="1"/>
            </p:cNvSpPr>
            <p:nvPr/>
          </p:nvSpPr>
          <p:spPr bwMode="auto">
            <a:xfrm>
              <a:off x="8181975" y="723900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76" name="Rectangle 12"/>
            <p:cNvSpPr>
              <a:spLocks noChangeArrowheads="1"/>
            </p:cNvSpPr>
            <p:nvPr/>
          </p:nvSpPr>
          <p:spPr bwMode="auto">
            <a:xfrm>
              <a:off x="8181975" y="776605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77" name="Rectangle 13"/>
            <p:cNvSpPr>
              <a:spLocks noChangeArrowheads="1"/>
            </p:cNvSpPr>
            <p:nvPr/>
          </p:nvSpPr>
          <p:spPr bwMode="auto">
            <a:xfrm>
              <a:off x="8181975" y="8323263"/>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78" name="Rectangle 14"/>
            <p:cNvSpPr>
              <a:spLocks noChangeArrowheads="1"/>
            </p:cNvSpPr>
            <p:nvPr/>
          </p:nvSpPr>
          <p:spPr bwMode="auto">
            <a:xfrm>
              <a:off x="8181975" y="8850313"/>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79" name="Rectangle 15"/>
            <p:cNvSpPr>
              <a:spLocks noChangeArrowheads="1"/>
            </p:cNvSpPr>
            <p:nvPr/>
          </p:nvSpPr>
          <p:spPr bwMode="auto">
            <a:xfrm>
              <a:off x="8181975" y="9409113"/>
              <a:ext cx="557213"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0" name="Rectangle 16"/>
            <p:cNvSpPr>
              <a:spLocks noChangeArrowheads="1"/>
            </p:cNvSpPr>
            <p:nvPr/>
          </p:nvSpPr>
          <p:spPr bwMode="auto">
            <a:xfrm>
              <a:off x="8181975" y="998220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1" name="Rectangle 17"/>
            <p:cNvSpPr>
              <a:spLocks noChangeArrowheads="1"/>
            </p:cNvSpPr>
            <p:nvPr/>
          </p:nvSpPr>
          <p:spPr bwMode="auto">
            <a:xfrm>
              <a:off x="8181975" y="1050925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2" name="Rectangle 18"/>
            <p:cNvSpPr>
              <a:spLocks noChangeArrowheads="1"/>
            </p:cNvSpPr>
            <p:nvPr/>
          </p:nvSpPr>
          <p:spPr bwMode="auto">
            <a:xfrm>
              <a:off x="8181975" y="11066463"/>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3" name="Rectangle 19"/>
            <p:cNvSpPr>
              <a:spLocks noChangeArrowheads="1"/>
            </p:cNvSpPr>
            <p:nvPr/>
          </p:nvSpPr>
          <p:spPr bwMode="auto">
            <a:xfrm>
              <a:off x="8864600" y="4495800"/>
              <a:ext cx="527050" cy="479424"/>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4" name="Rectangle 20"/>
            <p:cNvSpPr>
              <a:spLocks noChangeArrowheads="1"/>
            </p:cNvSpPr>
            <p:nvPr/>
          </p:nvSpPr>
          <p:spPr bwMode="auto">
            <a:xfrm>
              <a:off x="8864600" y="5053013"/>
              <a:ext cx="527050" cy="496888"/>
            </a:xfrm>
            <a:prstGeom prst="rect">
              <a:avLst/>
            </a:pr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85" name="Rectangle 21"/>
            <p:cNvSpPr>
              <a:spLocks noChangeArrowheads="1"/>
            </p:cNvSpPr>
            <p:nvPr/>
          </p:nvSpPr>
          <p:spPr bwMode="auto">
            <a:xfrm>
              <a:off x="8864600" y="558006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6" name="Rectangle 22"/>
            <p:cNvSpPr>
              <a:spLocks noChangeArrowheads="1"/>
            </p:cNvSpPr>
            <p:nvPr/>
          </p:nvSpPr>
          <p:spPr bwMode="auto">
            <a:xfrm>
              <a:off x="8864600" y="61531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7" name="Rectangle 23"/>
            <p:cNvSpPr>
              <a:spLocks noChangeArrowheads="1"/>
            </p:cNvSpPr>
            <p:nvPr/>
          </p:nvSpPr>
          <p:spPr bwMode="auto">
            <a:xfrm>
              <a:off x="8864600" y="6680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8" name="Rectangle 24"/>
            <p:cNvSpPr>
              <a:spLocks noChangeArrowheads="1"/>
            </p:cNvSpPr>
            <p:nvPr/>
          </p:nvSpPr>
          <p:spPr bwMode="auto">
            <a:xfrm>
              <a:off x="8864600" y="72390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89" name="Rectangle 25"/>
            <p:cNvSpPr>
              <a:spLocks noChangeArrowheads="1"/>
            </p:cNvSpPr>
            <p:nvPr/>
          </p:nvSpPr>
          <p:spPr bwMode="auto">
            <a:xfrm>
              <a:off x="8864600" y="77660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0" name="Rectangle 26"/>
            <p:cNvSpPr>
              <a:spLocks noChangeArrowheads="1"/>
            </p:cNvSpPr>
            <p:nvPr/>
          </p:nvSpPr>
          <p:spPr bwMode="auto">
            <a:xfrm>
              <a:off x="8864600" y="83232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1" name="Rectangle 27"/>
            <p:cNvSpPr>
              <a:spLocks noChangeArrowheads="1"/>
            </p:cNvSpPr>
            <p:nvPr/>
          </p:nvSpPr>
          <p:spPr bwMode="auto">
            <a:xfrm>
              <a:off x="8864600" y="8850313"/>
              <a:ext cx="527050" cy="481013"/>
            </a:xfrm>
            <a:prstGeom prst="rect">
              <a:avLst/>
            </a:pr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92" name="Rectangle 28"/>
            <p:cNvSpPr>
              <a:spLocks noChangeArrowheads="1"/>
            </p:cNvSpPr>
            <p:nvPr/>
          </p:nvSpPr>
          <p:spPr bwMode="auto">
            <a:xfrm>
              <a:off x="8864600" y="9409113"/>
              <a:ext cx="527050"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3" name="Rectangle 29"/>
            <p:cNvSpPr>
              <a:spLocks noChangeArrowheads="1"/>
            </p:cNvSpPr>
            <p:nvPr/>
          </p:nvSpPr>
          <p:spPr bwMode="auto">
            <a:xfrm>
              <a:off x="8864600" y="9982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4" name="Rectangle 30"/>
            <p:cNvSpPr>
              <a:spLocks noChangeArrowheads="1"/>
            </p:cNvSpPr>
            <p:nvPr/>
          </p:nvSpPr>
          <p:spPr bwMode="auto">
            <a:xfrm>
              <a:off x="8864600" y="105092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5" name="Rectangle 31"/>
            <p:cNvSpPr>
              <a:spLocks noChangeArrowheads="1"/>
            </p:cNvSpPr>
            <p:nvPr/>
          </p:nvSpPr>
          <p:spPr bwMode="auto">
            <a:xfrm>
              <a:off x="8864600" y="110664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6" name="Rectangle 32"/>
            <p:cNvSpPr>
              <a:spLocks noChangeArrowheads="1"/>
            </p:cNvSpPr>
            <p:nvPr/>
          </p:nvSpPr>
          <p:spPr bwMode="auto">
            <a:xfrm>
              <a:off x="9515474" y="4495800"/>
              <a:ext cx="557212" cy="479424"/>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7" name="Rectangle 33"/>
            <p:cNvSpPr>
              <a:spLocks noChangeArrowheads="1"/>
            </p:cNvSpPr>
            <p:nvPr/>
          </p:nvSpPr>
          <p:spPr bwMode="auto">
            <a:xfrm>
              <a:off x="9515474" y="5053012"/>
              <a:ext cx="557212"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8" name="Rectangle 34"/>
            <p:cNvSpPr>
              <a:spLocks noChangeArrowheads="1"/>
            </p:cNvSpPr>
            <p:nvPr/>
          </p:nvSpPr>
          <p:spPr bwMode="auto">
            <a:xfrm>
              <a:off x="9515475" y="5580063"/>
              <a:ext cx="557213"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99" name="Rectangle 35"/>
            <p:cNvSpPr>
              <a:spLocks noChangeArrowheads="1"/>
            </p:cNvSpPr>
            <p:nvPr/>
          </p:nvSpPr>
          <p:spPr bwMode="auto">
            <a:xfrm>
              <a:off x="9515475" y="615315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0" name="Rectangle 36"/>
            <p:cNvSpPr>
              <a:spLocks noChangeArrowheads="1"/>
            </p:cNvSpPr>
            <p:nvPr/>
          </p:nvSpPr>
          <p:spPr bwMode="auto">
            <a:xfrm>
              <a:off x="9515475" y="6680200"/>
              <a:ext cx="557213" cy="481013"/>
            </a:xfrm>
            <a:prstGeom prst="rect">
              <a:avLst/>
            </a:prstGeom>
            <a:solidFill>
              <a:schemeClr val="bg1">
                <a:lumMod val="8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101" name="Rectangle 37"/>
            <p:cNvSpPr>
              <a:spLocks noChangeArrowheads="1"/>
            </p:cNvSpPr>
            <p:nvPr/>
          </p:nvSpPr>
          <p:spPr bwMode="auto">
            <a:xfrm>
              <a:off x="9515475" y="723900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2" name="Rectangle 38"/>
            <p:cNvSpPr>
              <a:spLocks noChangeArrowheads="1"/>
            </p:cNvSpPr>
            <p:nvPr/>
          </p:nvSpPr>
          <p:spPr bwMode="auto">
            <a:xfrm>
              <a:off x="9515475" y="776605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3" name="Rectangle 39"/>
            <p:cNvSpPr>
              <a:spLocks noChangeArrowheads="1"/>
            </p:cNvSpPr>
            <p:nvPr/>
          </p:nvSpPr>
          <p:spPr bwMode="auto">
            <a:xfrm>
              <a:off x="9515475" y="8323263"/>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4" name="Rectangle 40"/>
            <p:cNvSpPr>
              <a:spLocks noChangeArrowheads="1"/>
            </p:cNvSpPr>
            <p:nvPr/>
          </p:nvSpPr>
          <p:spPr bwMode="auto">
            <a:xfrm>
              <a:off x="9515475" y="8850313"/>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5" name="Rectangle 41"/>
            <p:cNvSpPr>
              <a:spLocks noChangeArrowheads="1"/>
            </p:cNvSpPr>
            <p:nvPr/>
          </p:nvSpPr>
          <p:spPr bwMode="auto">
            <a:xfrm>
              <a:off x="9515475" y="9409113"/>
              <a:ext cx="557213"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6" name="Rectangle 42"/>
            <p:cNvSpPr>
              <a:spLocks noChangeArrowheads="1"/>
            </p:cNvSpPr>
            <p:nvPr/>
          </p:nvSpPr>
          <p:spPr bwMode="auto">
            <a:xfrm>
              <a:off x="9515475" y="998220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7" name="Rectangle 43"/>
            <p:cNvSpPr>
              <a:spLocks noChangeArrowheads="1"/>
            </p:cNvSpPr>
            <p:nvPr/>
          </p:nvSpPr>
          <p:spPr bwMode="auto">
            <a:xfrm>
              <a:off x="9515475" y="10509250"/>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8" name="Rectangle 44"/>
            <p:cNvSpPr>
              <a:spLocks noChangeArrowheads="1"/>
            </p:cNvSpPr>
            <p:nvPr/>
          </p:nvSpPr>
          <p:spPr bwMode="auto">
            <a:xfrm>
              <a:off x="9515475" y="11066463"/>
              <a:ext cx="55721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09" name="Rectangle 45"/>
            <p:cNvSpPr>
              <a:spLocks noChangeArrowheads="1"/>
            </p:cNvSpPr>
            <p:nvPr/>
          </p:nvSpPr>
          <p:spPr bwMode="auto">
            <a:xfrm>
              <a:off x="10196513" y="4495800"/>
              <a:ext cx="527050" cy="479424"/>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0" name="Rectangle 46"/>
            <p:cNvSpPr>
              <a:spLocks noChangeArrowheads="1"/>
            </p:cNvSpPr>
            <p:nvPr/>
          </p:nvSpPr>
          <p:spPr bwMode="auto">
            <a:xfrm>
              <a:off x="10196513" y="5053012"/>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1" name="Rectangle 47"/>
            <p:cNvSpPr>
              <a:spLocks noChangeArrowheads="1"/>
            </p:cNvSpPr>
            <p:nvPr/>
          </p:nvSpPr>
          <p:spPr bwMode="auto">
            <a:xfrm>
              <a:off x="10196513" y="558006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2" name="Rectangle 48"/>
            <p:cNvSpPr>
              <a:spLocks noChangeArrowheads="1"/>
            </p:cNvSpPr>
            <p:nvPr/>
          </p:nvSpPr>
          <p:spPr bwMode="auto">
            <a:xfrm>
              <a:off x="10196513" y="61531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3" name="Rectangle 49"/>
            <p:cNvSpPr>
              <a:spLocks noChangeArrowheads="1"/>
            </p:cNvSpPr>
            <p:nvPr/>
          </p:nvSpPr>
          <p:spPr bwMode="auto">
            <a:xfrm>
              <a:off x="10196513" y="6680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4" name="Rectangle 50"/>
            <p:cNvSpPr>
              <a:spLocks noChangeArrowheads="1"/>
            </p:cNvSpPr>
            <p:nvPr/>
          </p:nvSpPr>
          <p:spPr bwMode="auto">
            <a:xfrm>
              <a:off x="10196513" y="72390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5" name="Rectangle 51"/>
            <p:cNvSpPr>
              <a:spLocks noChangeArrowheads="1"/>
            </p:cNvSpPr>
            <p:nvPr/>
          </p:nvSpPr>
          <p:spPr bwMode="auto">
            <a:xfrm>
              <a:off x="10196513" y="77660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6" name="Rectangle 52"/>
            <p:cNvSpPr>
              <a:spLocks noChangeArrowheads="1"/>
            </p:cNvSpPr>
            <p:nvPr/>
          </p:nvSpPr>
          <p:spPr bwMode="auto">
            <a:xfrm>
              <a:off x="10196513" y="83232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7" name="Rectangle 53"/>
            <p:cNvSpPr>
              <a:spLocks noChangeArrowheads="1"/>
            </p:cNvSpPr>
            <p:nvPr/>
          </p:nvSpPr>
          <p:spPr bwMode="auto">
            <a:xfrm>
              <a:off x="10196513" y="885031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8" name="Rectangle 54"/>
            <p:cNvSpPr>
              <a:spLocks noChangeArrowheads="1"/>
            </p:cNvSpPr>
            <p:nvPr/>
          </p:nvSpPr>
          <p:spPr bwMode="auto">
            <a:xfrm>
              <a:off x="10196513" y="9409113"/>
              <a:ext cx="527050"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19" name="Rectangle 55"/>
            <p:cNvSpPr>
              <a:spLocks noChangeArrowheads="1"/>
            </p:cNvSpPr>
            <p:nvPr/>
          </p:nvSpPr>
          <p:spPr bwMode="auto">
            <a:xfrm>
              <a:off x="10196513" y="9982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0" name="Rectangle 56"/>
            <p:cNvSpPr>
              <a:spLocks noChangeArrowheads="1"/>
            </p:cNvSpPr>
            <p:nvPr/>
          </p:nvSpPr>
          <p:spPr bwMode="auto">
            <a:xfrm>
              <a:off x="10196513" y="105092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1" name="Rectangle 57"/>
            <p:cNvSpPr>
              <a:spLocks noChangeArrowheads="1"/>
            </p:cNvSpPr>
            <p:nvPr/>
          </p:nvSpPr>
          <p:spPr bwMode="auto">
            <a:xfrm>
              <a:off x="10196513" y="110664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grpSp>
      <p:grpSp>
        <p:nvGrpSpPr>
          <p:cNvPr id="122" name="กลุ่ม 326"/>
          <p:cNvGrpSpPr/>
          <p:nvPr>
            <p:custDataLst>
              <p:tags r:id="rId2"/>
            </p:custDataLst>
          </p:nvPr>
        </p:nvGrpSpPr>
        <p:grpSpPr>
          <a:xfrm>
            <a:off x="5671478" y="1875499"/>
            <a:ext cx="925244" cy="2567103"/>
            <a:chOff x="11282363" y="4495800"/>
            <a:chExt cx="2541587" cy="7051676"/>
          </a:xfrm>
          <a:solidFill>
            <a:srgbClr val="002060"/>
          </a:solidFill>
        </p:grpSpPr>
        <p:sp>
          <p:nvSpPr>
            <p:cNvPr id="123" name="Rectangle 58"/>
            <p:cNvSpPr>
              <a:spLocks noChangeArrowheads="1"/>
            </p:cNvSpPr>
            <p:nvPr/>
          </p:nvSpPr>
          <p:spPr bwMode="auto">
            <a:xfrm>
              <a:off x="11282363" y="4495800"/>
              <a:ext cx="527050"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4" name="Rectangle 59"/>
            <p:cNvSpPr>
              <a:spLocks noChangeArrowheads="1"/>
            </p:cNvSpPr>
            <p:nvPr/>
          </p:nvSpPr>
          <p:spPr bwMode="auto">
            <a:xfrm>
              <a:off x="11282363" y="505301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5" name="Rectangle 60"/>
            <p:cNvSpPr>
              <a:spLocks noChangeArrowheads="1"/>
            </p:cNvSpPr>
            <p:nvPr/>
          </p:nvSpPr>
          <p:spPr bwMode="auto">
            <a:xfrm>
              <a:off x="11282363" y="558006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6" name="Rectangle 61"/>
            <p:cNvSpPr>
              <a:spLocks noChangeArrowheads="1"/>
            </p:cNvSpPr>
            <p:nvPr/>
          </p:nvSpPr>
          <p:spPr bwMode="auto">
            <a:xfrm>
              <a:off x="11282363" y="61531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7" name="Rectangle 62"/>
            <p:cNvSpPr>
              <a:spLocks noChangeArrowheads="1"/>
            </p:cNvSpPr>
            <p:nvPr/>
          </p:nvSpPr>
          <p:spPr bwMode="auto">
            <a:xfrm>
              <a:off x="11282363" y="6680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8" name="Rectangle 63"/>
            <p:cNvSpPr>
              <a:spLocks noChangeArrowheads="1"/>
            </p:cNvSpPr>
            <p:nvPr/>
          </p:nvSpPr>
          <p:spPr bwMode="auto">
            <a:xfrm>
              <a:off x="11282363" y="72390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29" name="Rectangle 64"/>
            <p:cNvSpPr>
              <a:spLocks noChangeArrowheads="1"/>
            </p:cNvSpPr>
            <p:nvPr/>
          </p:nvSpPr>
          <p:spPr bwMode="auto">
            <a:xfrm>
              <a:off x="11282363" y="77660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0" name="Rectangle 65"/>
            <p:cNvSpPr>
              <a:spLocks noChangeArrowheads="1"/>
            </p:cNvSpPr>
            <p:nvPr/>
          </p:nvSpPr>
          <p:spPr bwMode="auto">
            <a:xfrm>
              <a:off x="11282363" y="83232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1" name="Rectangle 66"/>
            <p:cNvSpPr>
              <a:spLocks noChangeArrowheads="1"/>
            </p:cNvSpPr>
            <p:nvPr/>
          </p:nvSpPr>
          <p:spPr bwMode="auto">
            <a:xfrm>
              <a:off x="11282363" y="885031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2" name="Rectangle 67"/>
            <p:cNvSpPr>
              <a:spLocks noChangeArrowheads="1"/>
            </p:cNvSpPr>
            <p:nvPr/>
          </p:nvSpPr>
          <p:spPr bwMode="auto">
            <a:xfrm>
              <a:off x="11282363" y="9409113"/>
              <a:ext cx="527050"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3" name="Rectangle 68"/>
            <p:cNvSpPr>
              <a:spLocks noChangeArrowheads="1"/>
            </p:cNvSpPr>
            <p:nvPr/>
          </p:nvSpPr>
          <p:spPr bwMode="auto">
            <a:xfrm>
              <a:off x="11282363" y="9982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4" name="Rectangle 69"/>
            <p:cNvSpPr>
              <a:spLocks noChangeArrowheads="1"/>
            </p:cNvSpPr>
            <p:nvPr/>
          </p:nvSpPr>
          <p:spPr bwMode="auto">
            <a:xfrm>
              <a:off x="11282363" y="105092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5" name="Rectangle 70"/>
            <p:cNvSpPr>
              <a:spLocks noChangeArrowheads="1"/>
            </p:cNvSpPr>
            <p:nvPr/>
          </p:nvSpPr>
          <p:spPr bwMode="auto">
            <a:xfrm>
              <a:off x="11282363" y="110664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6" name="Rectangle 71"/>
            <p:cNvSpPr>
              <a:spLocks noChangeArrowheads="1"/>
            </p:cNvSpPr>
            <p:nvPr/>
          </p:nvSpPr>
          <p:spPr bwMode="auto">
            <a:xfrm>
              <a:off x="11979275" y="4495800"/>
              <a:ext cx="512763"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7" name="Rectangle 72"/>
            <p:cNvSpPr>
              <a:spLocks noChangeArrowheads="1"/>
            </p:cNvSpPr>
            <p:nvPr/>
          </p:nvSpPr>
          <p:spPr bwMode="auto">
            <a:xfrm>
              <a:off x="11979275" y="5053013"/>
              <a:ext cx="512763"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8" name="Rectangle 73"/>
            <p:cNvSpPr>
              <a:spLocks noChangeArrowheads="1"/>
            </p:cNvSpPr>
            <p:nvPr/>
          </p:nvSpPr>
          <p:spPr bwMode="auto">
            <a:xfrm>
              <a:off x="11979275" y="5580063"/>
              <a:ext cx="512763"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39" name="Rectangle 74"/>
            <p:cNvSpPr>
              <a:spLocks noChangeArrowheads="1"/>
            </p:cNvSpPr>
            <p:nvPr/>
          </p:nvSpPr>
          <p:spPr bwMode="auto">
            <a:xfrm>
              <a:off x="11979275" y="615315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0" name="Rectangle 75"/>
            <p:cNvSpPr>
              <a:spLocks noChangeArrowheads="1"/>
            </p:cNvSpPr>
            <p:nvPr/>
          </p:nvSpPr>
          <p:spPr bwMode="auto">
            <a:xfrm>
              <a:off x="11979275" y="6680200"/>
              <a:ext cx="512763" cy="481013"/>
            </a:xfrm>
            <a:prstGeom prst="rect">
              <a:avLst/>
            </a:prstGeom>
            <a:solidFill>
              <a:schemeClr val="tx2">
                <a:lumMod val="75000"/>
                <a:lumOff val="2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141" name="Rectangle 76"/>
            <p:cNvSpPr>
              <a:spLocks noChangeArrowheads="1"/>
            </p:cNvSpPr>
            <p:nvPr/>
          </p:nvSpPr>
          <p:spPr bwMode="auto">
            <a:xfrm>
              <a:off x="11979275" y="723900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2" name="Rectangle 77"/>
            <p:cNvSpPr>
              <a:spLocks noChangeArrowheads="1"/>
            </p:cNvSpPr>
            <p:nvPr/>
          </p:nvSpPr>
          <p:spPr bwMode="auto">
            <a:xfrm>
              <a:off x="11979275" y="776605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3" name="Rectangle 78"/>
            <p:cNvSpPr>
              <a:spLocks noChangeArrowheads="1"/>
            </p:cNvSpPr>
            <p:nvPr/>
          </p:nvSpPr>
          <p:spPr bwMode="auto">
            <a:xfrm>
              <a:off x="11979275" y="8323263"/>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4" name="Rectangle 79"/>
            <p:cNvSpPr>
              <a:spLocks noChangeArrowheads="1"/>
            </p:cNvSpPr>
            <p:nvPr/>
          </p:nvSpPr>
          <p:spPr bwMode="auto">
            <a:xfrm>
              <a:off x="11979275" y="8850313"/>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5" name="Rectangle 80"/>
            <p:cNvSpPr>
              <a:spLocks noChangeArrowheads="1"/>
            </p:cNvSpPr>
            <p:nvPr/>
          </p:nvSpPr>
          <p:spPr bwMode="auto">
            <a:xfrm>
              <a:off x="11979275" y="9409113"/>
              <a:ext cx="512763"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6" name="Rectangle 81"/>
            <p:cNvSpPr>
              <a:spLocks noChangeArrowheads="1"/>
            </p:cNvSpPr>
            <p:nvPr/>
          </p:nvSpPr>
          <p:spPr bwMode="auto">
            <a:xfrm>
              <a:off x="11979275" y="998220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7" name="Rectangle 82"/>
            <p:cNvSpPr>
              <a:spLocks noChangeArrowheads="1"/>
            </p:cNvSpPr>
            <p:nvPr/>
          </p:nvSpPr>
          <p:spPr bwMode="auto">
            <a:xfrm>
              <a:off x="11979275" y="1050925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8" name="Rectangle 83"/>
            <p:cNvSpPr>
              <a:spLocks noChangeArrowheads="1"/>
            </p:cNvSpPr>
            <p:nvPr/>
          </p:nvSpPr>
          <p:spPr bwMode="auto">
            <a:xfrm>
              <a:off x="11979275" y="11066463"/>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49" name="Rectangle 84"/>
            <p:cNvSpPr>
              <a:spLocks noChangeArrowheads="1"/>
            </p:cNvSpPr>
            <p:nvPr/>
          </p:nvSpPr>
          <p:spPr bwMode="auto">
            <a:xfrm>
              <a:off x="12615863" y="4495800"/>
              <a:ext cx="573088" cy="479425"/>
            </a:xfrm>
            <a:prstGeom prst="rect">
              <a:avLst/>
            </a:prstGeom>
            <a:solidFill>
              <a:schemeClr val="tx2">
                <a:lumMod val="75000"/>
                <a:lumOff val="2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150" name="Rectangle 85"/>
            <p:cNvSpPr>
              <a:spLocks noChangeArrowheads="1"/>
            </p:cNvSpPr>
            <p:nvPr/>
          </p:nvSpPr>
          <p:spPr bwMode="auto">
            <a:xfrm>
              <a:off x="12615863" y="5053013"/>
              <a:ext cx="573088"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1" name="Rectangle 86"/>
            <p:cNvSpPr>
              <a:spLocks noChangeArrowheads="1"/>
            </p:cNvSpPr>
            <p:nvPr/>
          </p:nvSpPr>
          <p:spPr bwMode="auto">
            <a:xfrm>
              <a:off x="12615863" y="5580063"/>
              <a:ext cx="573088"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2" name="Rectangle 87"/>
            <p:cNvSpPr>
              <a:spLocks noChangeArrowheads="1"/>
            </p:cNvSpPr>
            <p:nvPr/>
          </p:nvSpPr>
          <p:spPr bwMode="auto">
            <a:xfrm>
              <a:off x="12615863" y="61531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3" name="Rectangle 88"/>
            <p:cNvSpPr>
              <a:spLocks noChangeArrowheads="1"/>
            </p:cNvSpPr>
            <p:nvPr/>
          </p:nvSpPr>
          <p:spPr bwMode="auto">
            <a:xfrm>
              <a:off x="12615863" y="66802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4" name="Rectangle 89"/>
            <p:cNvSpPr>
              <a:spLocks noChangeArrowheads="1"/>
            </p:cNvSpPr>
            <p:nvPr/>
          </p:nvSpPr>
          <p:spPr bwMode="auto">
            <a:xfrm>
              <a:off x="12615863" y="72390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5" name="Rectangle 90"/>
            <p:cNvSpPr>
              <a:spLocks noChangeArrowheads="1"/>
            </p:cNvSpPr>
            <p:nvPr/>
          </p:nvSpPr>
          <p:spPr bwMode="auto">
            <a:xfrm>
              <a:off x="12615863" y="77660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6" name="Rectangle 91"/>
            <p:cNvSpPr>
              <a:spLocks noChangeArrowheads="1"/>
            </p:cNvSpPr>
            <p:nvPr/>
          </p:nvSpPr>
          <p:spPr bwMode="auto">
            <a:xfrm>
              <a:off x="12615863" y="832326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7" name="Rectangle 92"/>
            <p:cNvSpPr>
              <a:spLocks noChangeArrowheads="1"/>
            </p:cNvSpPr>
            <p:nvPr/>
          </p:nvSpPr>
          <p:spPr bwMode="auto">
            <a:xfrm>
              <a:off x="12615863" y="885031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58" name="Rectangle 93"/>
            <p:cNvSpPr>
              <a:spLocks noChangeArrowheads="1"/>
            </p:cNvSpPr>
            <p:nvPr/>
          </p:nvSpPr>
          <p:spPr bwMode="auto">
            <a:xfrm>
              <a:off x="12615863" y="9409113"/>
              <a:ext cx="573088" cy="495300"/>
            </a:xfrm>
            <a:prstGeom prst="rect">
              <a:avLst/>
            </a:prstGeom>
            <a:solidFill>
              <a:schemeClr val="tx2">
                <a:lumMod val="75000"/>
                <a:lumOff val="2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159" name="Rectangle 94"/>
            <p:cNvSpPr>
              <a:spLocks noChangeArrowheads="1"/>
            </p:cNvSpPr>
            <p:nvPr/>
          </p:nvSpPr>
          <p:spPr bwMode="auto">
            <a:xfrm>
              <a:off x="12615863" y="99822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0" name="Rectangle 95"/>
            <p:cNvSpPr>
              <a:spLocks noChangeArrowheads="1"/>
            </p:cNvSpPr>
            <p:nvPr/>
          </p:nvSpPr>
          <p:spPr bwMode="auto">
            <a:xfrm>
              <a:off x="12615863" y="105092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1" name="Rectangle 96"/>
            <p:cNvSpPr>
              <a:spLocks noChangeArrowheads="1"/>
            </p:cNvSpPr>
            <p:nvPr/>
          </p:nvSpPr>
          <p:spPr bwMode="auto">
            <a:xfrm>
              <a:off x="12615863" y="1106646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2" name="Rectangle 97"/>
            <p:cNvSpPr>
              <a:spLocks noChangeArrowheads="1"/>
            </p:cNvSpPr>
            <p:nvPr/>
          </p:nvSpPr>
          <p:spPr bwMode="auto">
            <a:xfrm>
              <a:off x="13296900" y="4495800"/>
              <a:ext cx="527050"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3" name="Rectangle 98"/>
            <p:cNvSpPr>
              <a:spLocks noChangeArrowheads="1"/>
            </p:cNvSpPr>
            <p:nvPr/>
          </p:nvSpPr>
          <p:spPr bwMode="auto">
            <a:xfrm>
              <a:off x="13296900" y="505301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4" name="Rectangle 99"/>
            <p:cNvSpPr>
              <a:spLocks noChangeArrowheads="1"/>
            </p:cNvSpPr>
            <p:nvPr/>
          </p:nvSpPr>
          <p:spPr bwMode="auto">
            <a:xfrm>
              <a:off x="13296900" y="558006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5" name="Rectangle 100"/>
            <p:cNvSpPr>
              <a:spLocks noChangeArrowheads="1"/>
            </p:cNvSpPr>
            <p:nvPr/>
          </p:nvSpPr>
          <p:spPr bwMode="auto">
            <a:xfrm>
              <a:off x="13296900" y="61531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6" name="Rectangle 101"/>
            <p:cNvSpPr>
              <a:spLocks noChangeArrowheads="1"/>
            </p:cNvSpPr>
            <p:nvPr/>
          </p:nvSpPr>
          <p:spPr bwMode="auto">
            <a:xfrm>
              <a:off x="13296900" y="6680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7" name="Rectangle 102"/>
            <p:cNvSpPr>
              <a:spLocks noChangeArrowheads="1"/>
            </p:cNvSpPr>
            <p:nvPr/>
          </p:nvSpPr>
          <p:spPr bwMode="auto">
            <a:xfrm>
              <a:off x="13296900" y="72390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8" name="Rectangle 103"/>
            <p:cNvSpPr>
              <a:spLocks noChangeArrowheads="1"/>
            </p:cNvSpPr>
            <p:nvPr/>
          </p:nvSpPr>
          <p:spPr bwMode="auto">
            <a:xfrm>
              <a:off x="13296900" y="77660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69" name="Rectangle 104"/>
            <p:cNvSpPr>
              <a:spLocks noChangeArrowheads="1"/>
            </p:cNvSpPr>
            <p:nvPr/>
          </p:nvSpPr>
          <p:spPr bwMode="auto">
            <a:xfrm>
              <a:off x="13296900" y="83232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0" name="Rectangle 105"/>
            <p:cNvSpPr>
              <a:spLocks noChangeArrowheads="1"/>
            </p:cNvSpPr>
            <p:nvPr/>
          </p:nvSpPr>
          <p:spPr bwMode="auto">
            <a:xfrm>
              <a:off x="13296900" y="885031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1" name="Rectangle 106"/>
            <p:cNvSpPr>
              <a:spLocks noChangeArrowheads="1"/>
            </p:cNvSpPr>
            <p:nvPr/>
          </p:nvSpPr>
          <p:spPr bwMode="auto">
            <a:xfrm>
              <a:off x="13296900" y="9409113"/>
              <a:ext cx="527050"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2" name="Rectangle 107"/>
            <p:cNvSpPr>
              <a:spLocks noChangeArrowheads="1"/>
            </p:cNvSpPr>
            <p:nvPr/>
          </p:nvSpPr>
          <p:spPr bwMode="auto">
            <a:xfrm>
              <a:off x="13296900" y="9982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3" name="Rectangle 108"/>
            <p:cNvSpPr>
              <a:spLocks noChangeArrowheads="1"/>
            </p:cNvSpPr>
            <p:nvPr/>
          </p:nvSpPr>
          <p:spPr bwMode="auto">
            <a:xfrm>
              <a:off x="13296900" y="105092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4" name="Rectangle 109"/>
            <p:cNvSpPr>
              <a:spLocks noChangeArrowheads="1"/>
            </p:cNvSpPr>
            <p:nvPr/>
          </p:nvSpPr>
          <p:spPr bwMode="auto">
            <a:xfrm>
              <a:off x="13296900" y="110664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grpSp>
      <p:grpSp>
        <p:nvGrpSpPr>
          <p:cNvPr id="175" name="กลุ่ม 379"/>
          <p:cNvGrpSpPr/>
          <p:nvPr>
            <p:custDataLst>
              <p:tags r:id="rId3"/>
            </p:custDataLst>
          </p:nvPr>
        </p:nvGrpSpPr>
        <p:grpSpPr>
          <a:xfrm>
            <a:off x="8486969" y="1864123"/>
            <a:ext cx="922244" cy="2547450"/>
            <a:chOff x="14398625" y="4495800"/>
            <a:chExt cx="2541588" cy="7051676"/>
          </a:xfrm>
          <a:solidFill>
            <a:schemeClr val="tx2">
              <a:lumMod val="75000"/>
              <a:lumOff val="25000"/>
            </a:schemeClr>
          </a:solidFill>
        </p:grpSpPr>
        <p:sp>
          <p:nvSpPr>
            <p:cNvPr id="176" name="Rectangle 110"/>
            <p:cNvSpPr>
              <a:spLocks noChangeArrowheads="1"/>
            </p:cNvSpPr>
            <p:nvPr/>
          </p:nvSpPr>
          <p:spPr bwMode="auto">
            <a:xfrm>
              <a:off x="14398625" y="4495800"/>
              <a:ext cx="527050"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7" name="Rectangle 111"/>
            <p:cNvSpPr>
              <a:spLocks noChangeArrowheads="1"/>
            </p:cNvSpPr>
            <p:nvPr/>
          </p:nvSpPr>
          <p:spPr bwMode="auto">
            <a:xfrm>
              <a:off x="14398625" y="505301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8" name="Rectangle 112"/>
            <p:cNvSpPr>
              <a:spLocks noChangeArrowheads="1"/>
            </p:cNvSpPr>
            <p:nvPr/>
          </p:nvSpPr>
          <p:spPr bwMode="auto">
            <a:xfrm>
              <a:off x="14398625" y="5580063"/>
              <a:ext cx="527050"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79" name="Rectangle 113"/>
            <p:cNvSpPr>
              <a:spLocks noChangeArrowheads="1"/>
            </p:cNvSpPr>
            <p:nvPr/>
          </p:nvSpPr>
          <p:spPr bwMode="auto">
            <a:xfrm>
              <a:off x="14398625" y="61531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80" name="Rectangle 114"/>
            <p:cNvSpPr>
              <a:spLocks noChangeArrowheads="1"/>
            </p:cNvSpPr>
            <p:nvPr/>
          </p:nvSpPr>
          <p:spPr bwMode="auto">
            <a:xfrm>
              <a:off x="14398625" y="6680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81" name="Rectangle 115"/>
            <p:cNvSpPr>
              <a:spLocks noChangeArrowheads="1"/>
            </p:cNvSpPr>
            <p:nvPr/>
          </p:nvSpPr>
          <p:spPr bwMode="auto">
            <a:xfrm>
              <a:off x="14398625" y="72390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182" name="Rectangle 116"/>
            <p:cNvSpPr>
              <a:spLocks noChangeArrowheads="1"/>
            </p:cNvSpPr>
            <p:nvPr/>
          </p:nvSpPr>
          <p:spPr bwMode="auto">
            <a:xfrm>
              <a:off x="14398625" y="77660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06" name="Rectangle 117"/>
            <p:cNvSpPr>
              <a:spLocks noChangeArrowheads="1"/>
            </p:cNvSpPr>
            <p:nvPr/>
          </p:nvSpPr>
          <p:spPr bwMode="auto">
            <a:xfrm>
              <a:off x="14398625" y="83232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07" name="Rectangle 118"/>
            <p:cNvSpPr>
              <a:spLocks noChangeArrowheads="1"/>
            </p:cNvSpPr>
            <p:nvPr/>
          </p:nvSpPr>
          <p:spPr bwMode="auto">
            <a:xfrm>
              <a:off x="14398625" y="885031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08" name="Rectangle 119"/>
            <p:cNvSpPr>
              <a:spLocks noChangeArrowheads="1"/>
            </p:cNvSpPr>
            <p:nvPr/>
          </p:nvSpPr>
          <p:spPr bwMode="auto">
            <a:xfrm>
              <a:off x="14398625" y="9409113"/>
              <a:ext cx="527050"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09" name="Rectangle 120"/>
            <p:cNvSpPr>
              <a:spLocks noChangeArrowheads="1"/>
            </p:cNvSpPr>
            <p:nvPr/>
          </p:nvSpPr>
          <p:spPr bwMode="auto">
            <a:xfrm>
              <a:off x="14398625" y="998220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0" name="Rectangle 121"/>
            <p:cNvSpPr>
              <a:spLocks noChangeArrowheads="1"/>
            </p:cNvSpPr>
            <p:nvPr/>
          </p:nvSpPr>
          <p:spPr bwMode="auto">
            <a:xfrm>
              <a:off x="14398625" y="10509250"/>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1" name="Rectangle 122"/>
            <p:cNvSpPr>
              <a:spLocks noChangeArrowheads="1"/>
            </p:cNvSpPr>
            <p:nvPr/>
          </p:nvSpPr>
          <p:spPr bwMode="auto">
            <a:xfrm>
              <a:off x="14398625" y="11066463"/>
              <a:ext cx="527050"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2" name="Rectangle 123"/>
            <p:cNvSpPr>
              <a:spLocks noChangeArrowheads="1"/>
            </p:cNvSpPr>
            <p:nvPr/>
          </p:nvSpPr>
          <p:spPr bwMode="auto">
            <a:xfrm>
              <a:off x="15033625" y="4495800"/>
              <a:ext cx="573088"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3" name="Rectangle 124"/>
            <p:cNvSpPr>
              <a:spLocks noChangeArrowheads="1"/>
            </p:cNvSpPr>
            <p:nvPr/>
          </p:nvSpPr>
          <p:spPr bwMode="auto">
            <a:xfrm>
              <a:off x="15033625" y="5053013"/>
              <a:ext cx="573088"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4" name="Rectangle 125"/>
            <p:cNvSpPr>
              <a:spLocks noChangeArrowheads="1"/>
            </p:cNvSpPr>
            <p:nvPr/>
          </p:nvSpPr>
          <p:spPr bwMode="auto">
            <a:xfrm>
              <a:off x="15033625" y="5580063"/>
              <a:ext cx="573088"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5" name="Rectangle 126"/>
            <p:cNvSpPr>
              <a:spLocks noChangeArrowheads="1"/>
            </p:cNvSpPr>
            <p:nvPr/>
          </p:nvSpPr>
          <p:spPr bwMode="auto">
            <a:xfrm>
              <a:off x="15033625" y="6153150"/>
              <a:ext cx="573088" cy="481013"/>
            </a:xfrm>
            <a:prstGeom prst="rect">
              <a:avLst/>
            </a:prstGeom>
            <a:solidFill>
              <a:schemeClr val="tx2">
                <a:lumMod val="25000"/>
                <a:lumOff val="7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16" name="Rectangle 127"/>
            <p:cNvSpPr>
              <a:spLocks noChangeArrowheads="1"/>
            </p:cNvSpPr>
            <p:nvPr/>
          </p:nvSpPr>
          <p:spPr bwMode="auto">
            <a:xfrm>
              <a:off x="15033625" y="66802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7" name="Rectangle 128"/>
            <p:cNvSpPr>
              <a:spLocks noChangeArrowheads="1"/>
            </p:cNvSpPr>
            <p:nvPr/>
          </p:nvSpPr>
          <p:spPr bwMode="auto">
            <a:xfrm>
              <a:off x="15033625" y="72390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8" name="Rectangle 129"/>
            <p:cNvSpPr>
              <a:spLocks noChangeArrowheads="1"/>
            </p:cNvSpPr>
            <p:nvPr/>
          </p:nvSpPr>
          <p:spPr bwMode="auto">
            <a:xfrm>
              <a:off x="15033625" y="77660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19" name="Rectangle 130"/>
            <p:cNvSpPr>
              <a:spLocks noChangeArrowheads="1"/>
            </p:cNvSpPr>
            <p:nvPr/>
          </p:nvSpPr>
          <p:spPr bwMode="auto">
            <a:xfrm>
              <a:off x="15033625" y="832326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0" name="Rectangle 131"/>
            <p:cNvSpPr>
              <a:spLocks noChangeArrowheads="1"/>
            </p:cNvSpPr>
            <p:nvPr/>
          </p:nvSpPr>
          <p:spPr bwMode="auto">
            <a:xfrm>
              <a:off x="15033625" y="885031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1" name="Rectangle 132"/>
            <p:cNvSpPr>
              <a:spLocks noChangeArrowheads="1"/>
            </p:cNvSpPr>
            <p:nvPr/>
          </p:nvSpPr>
          <p:spPr bwMode="auto">
            <a:xfrm>
              <a:off x="15033625" y="9409113"/>
              <a:ext cx="573088"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2" name="Rectangle 133"/>
            <p:cNvSpPr>
              <a:spLocks noChangeArrowheads="1"/>
            </p:cNvSpPr>
            <p:nvPr/>
          </p:nvSpPr>
          <p:spPr bwMode="auto">
            <a:xfrm>
              <a:off x="15033625" y="99822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3" name="Rectangle 134"/>
            <p:cNvSpPr>
              <a:spLocks noChangeArrowheads="1"/>
            </p:cNvSpPr>
            <p:nvPr/>
          </p:nvSpPr>
          <p:spPr bwMode="auto">
            <a:xfrm>
              <a:off x="15033625" y="10509250"/>
              <a:ext cx="573088" cy="481013"/>
            </a:xfrm>
            <a:prstGeom prst="rect">
              <a:avLst/>
            </a:prstGeom>
            <a:solidFill>
              <a:schemeClr val="tx2">
                <a:lumMod val="25000"/>
                <a:lumOff val="7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24" name="Rectangle 135"/>
            <p:cNvSpPr>
              <a:spLocks noChangeArrowheads="1"/>
            </p:cNvSpPr>
            <p:nvPr/>
          </p:nvSpPr>
          <p:spPr bwMode="auto">
            <a:xfrm>
              <a:off x="15033625" y="1106646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5" name="Rectangle 136"/>
            <p:cNvSpPr>
              <a:spLocks noChangeArrowheads="1"/>
            </p:cNvSpPr>
            <p:nvPr/>
          </p:nvSpPr>
          <p:spPr bwMode="auto">
            <a:xfrm>
              <a:off x="15730538" y="4495800"/>
              <a:ext cx="512763"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6" name="Rectangle 137"/>
            <p:cNvSpPr>
              <a:spLocks noChangeArrowheads="1"/>
            </p:cNvSpPr>
            <p:nvPr/>
          </p:nvSpPr>
          <p:spPr bwMode="auto">
            <a:xfrm>
              <a:off x="15730538" y="5053013"/>
              <a:ext cx="512763"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7" name="Rectangle 138"/>
            <p:cNvSpPr>
              <a:spLocks noChangeArrowheads="1"/>
            </p:cNvSpPr>
            <p:nvPr/>
          </p:nvSpPr>
          <p:spPr bwMode="auto">
            <a:xfrm>
              <a:off x="15730538" y="5580063"/>
              <a:ext cx="512763"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8" name="Rectangle 139"/>
            <p:cNvSpPr>
              <a:spLocks noChangeArrowheads="1"/>
            </p:cNvSpPr>
            <p:nvPr/>
          </p:nvSpPr>
          <p:spPr bwMode="auto">
            <a:xfrm>
              <a:off x="15730538" y="615315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29" name="Rectangle 140"/>
            <p:cNvSpPr>
              <a:spLocks noChangeArrowheads="1"/>
            </p:cNvSpPr>
            <p:nvPr/>
          </p:nvSpPr>
          <p:spPr bwMode="auto">
            <a:xfrm>
              <a:off x="15730538" y="668020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0" name="Rectangle 141"/>
            <p:cNvSpPr>
              <a:spLocks noChangeArrowheads="1"/>
            </p:cNvSpPr>
            <p:nvPr/>
          </p:nvSpPr>
          <p:spPr bwMode="auto">
            <a:xfrm>
              <a:off x="15730538" y="7239000"/>
              <a:ext cx="512763" cy="481013"/>
            </a:xfrm>
            <a:prstGeom prst="rect">
              <a:avLst/>
            </a:prstGeom>
            <a:solidFill>
              <a:schemeClr val="tx2">
                <a:lumMod val="25000"/>
                <a:lumOff val="7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31" name="Rectangle 142"/>
            <p:cNvSpPr>
              <a:spLocks noChangeArrowheads="1"/>
            </p:cNvSpPr>
            <p:nvPr/>
          </p:nvSpPr>
          <p:spPr bwMode="auto">
            <a:xfrm>
              <a:off x="15730538" y="776605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2" name="Rectangle 143"/>
            <p:cNvSpPr>
              <a:spLocks noChangeArrowheads="1"/>
            </p:cNvSpPr>
            <p:nvPr/>
          </p:nvSpPr>
          <p:spPr bwMode="auto">
            <a:xfrm>
              <a:off x="15730538" y="8323263"/>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3" name="Rectangle 144"/>
            <p:cNvSpPr>
              <a:spLocks noChangeArrowheads="1"/>
            </p:cNvSpPr>
            <p:nvPr/>
          </p:nvSpPr>
          <p:spPr bwMode="auto">
            <a:xfrm>
              <a:off x="15730538" y="8850313"/>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4" name="Rectangle 145"/>
            <p:cNvSpPr>
              <a:spLocks noChangeArrowheads="1"/>
            </p:cNvSpPr>
            <p:nvPr/>
          </p:nvSpPr>
          <p:spPr bwMode="auto">
            <a:xfrm>
              <a:off x="15730538" y="9409113"/>
              <a:ext cx="512763"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5" name="Rectangle 146"/>
            <p:cNvSpPr>
              <a:spLocks noChangeArrowheads="1"/>
            </p:cNvSpPr>
            <p:nvPr/>
          </p:nvSpPr>
          <p:spPr bwMode="auto">
            <a:xfrm>
              <a:off x="15730538" y="998220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6" name="Rectangle 147"/>
            <p:cNvSpPr>
              <a:spLocks noChangeArrowheads="1"/>
            </p:cNvSpPr>
            <p:nvPr/>
          </p:nvSpPr>
          <p:spPr bwMode="auto">
            <a:xfrm>
              <a:off x="15730538" y="10509250"/>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7" name="Rectangle 148"/>
            <p:cNvSpPr>
              <a:spLocks noChangeArrowheads="1"/>
            </p:cNvSpPr>
            <p:nvPr/>
          </p:nvSpPr>
          <p:spPr bwMode="auto">
            <a:xfrm>
              <a:off x="15730538" y="11066463"/>
              <a:ext cx="512763"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8" name="Rectangle 149"/>
            <p:cNvSpPr>
              <a:spLocks noChangeArrowheads="1"/>
            </p:cNvSpPr>
            <p:nvPr/>
          </p:nvSpPr>
          <p:spPr bwMode="auto">
            <a:xfrm>
              <a:off x="16367125" y="4495800"/>
              <a:ext cx="573088" cy="479425"/>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39" name="Rectangle 150"/>
            <p:cNvSpPr>
              <a:spLocks noChangeArrowheads="1"/>
            </p:cNvSpPr>
            <p:nvPr/>
          </p:nvSpPr>
          <p:spPr bwMode="auto">
            <a:xfrm>
              <a:off x="16367125" y="5053013"/>
              <a:ext cx="573088" cy="496888"/>
            </a:xfrm>
            <a:prstGeom prst="rect">
              <a:avLst/>
            </a:prstGeom>
            <a:solidFill>
              <a:schemeClr val="tx2">
                <a:lumMod val="25000"/>
                <a:lumOff val="75000"/>
              </a:schemeClr>
            </a:solidFill>
            <a:ln>
              <a:noFill/>
            </a:ln>
          </p:spPr>
          <p:txBody>
            <a:bodyPr vert="horz" wrap="square" lIns="45720" tIns="22860" rIns="45720" bIns="22860" numCol="1" anchor="t" anchorCtr="0" compatLnSpc="1">
              <a:prstTxWarp prst="textNoShape">
                <a:avLst/>
              </a:prstTxWarp>
            </a:bodyPr>
            <a:lstStyle/>
            <a:p>
              <a:endParaRPr lang="th-TH" sz="900"/>
            </a:p>
          </p:txBody>
        </p:sp>
        <p:sp>
          <p:nvSpPr>
            <p:cNvPr id="240" name="Rectangle 151"/>
            <p:cNvSpPr>
              <a:spLocks noChangeArrowheads="1"/>
            </p:cNvSpPr>
            <p:nvPr/>
          </p:nvSpPr>
          <p:spPr bwMode="auto">
            <a:xfrm>
              <a:off x="16367125" y="5580063"/>
              <a:ext cx="573088" cy="496888"/>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1" name="Rectangle 152"/>
            <p:cNvSpPr>
              <a:spLocks noChangeArrowheads="1"/>
            </p:cNvSpPr>
            <p:nvPr/>
          </p:nvSpPr>
          <p:spPr bwMode="auto">
            <a:xfrm>
              <a:off x="16367125" y="61531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2" name="Rectangle 153"/>
            <p:cNvSpPr>
              <a:spLocks noChangeArrowheads="1"/>
            </p:cNvSpPr>
            <p:nvPr/>
          </p:nvSpPr>
          <p:spPr bwMode="auto">
            <a:xfrm>
              <a:off x="16367125" y="66802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3" name="Rectangle 154"/>
            <p:cNvSpPr>
              <a:spLocks noChangeArrowheads="1"/>
            </p:cNvSpPr>
            <p:nvPr/>
          </p:nvSpPr>
          <p:spPr bwMode="auto">
            <a:xfrm>
              <a:off x="16367125" y="72390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4" name="Rectangle 155"/>
            <p:cNvSpPr>
              <a:spLocks noChangeArrowheads="1"/>
            </p:cNvSpPr>
            <p:nvPr/>
          </p:nvSpPr>
          <p:spPr bwMode="auto">
            <a:xfrm>
              <a:off x="16367125" y="77660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5" name="Rectangle 156"/>
            <p:cNvSpPr>
              <a:spLocks noChangeArrowheads="1"/>
            </p:cNvSpPr>
            <p:nvPr/>
          </p:nvSpPr>
          <p:spPr bwMode="auto">
            <a:xfrm>
              <a:off x="16367125" y="832326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6" name="Rectangle 157"/>
            <p:cNvSpPr>
              <a:spLocks noChangeArrowheads="1"/>
            </p:cNvSpPr>
            <p:nvPr/>
          </p:nvSpPr>
          <p:spPr bwMode="auto">
            <a:xfrm>
              <a:off x="16367125" y="885031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7" name="Rectangle 158"/>
            <p:cNvSpPr>
              <a:spLocks noChangeArrowheads="1"/>
            </p:cNvSpPr>
            <p:nvPr/>
          </p:nvSpPr>
          <p:spPr bwMode="auto">
            <a:xfrm>
              <a:off x="16367125" y="9409113"/>
              <a:ext cx="573088" cy="495300"/>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8" name="Rectangle 159"/>
            <p:cNvSpPr>
              <a:spLocks noChangeArrowheads="1"/>
            </p:cNvSpPr>
            <p:nvPr/>
          </p:nvSpPr>
          <p:spPr bwMode="auto">
            <a:xfrm>
              <a:off x="16367125" y="998220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49" name="Rectangle 160"/>
            <p:cNvSpPr>
              <a:spLocks noChangeArrowheads="1"/>
            </p:cNvSpPr>
            <p:nvPr/>
          </p:nvSpPr>
          <p:spPr bwMode="auto">
            <a:xfrm>
              <a:off x="16367125" y="10509250"/>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sp>
          <p:nvSpPr>
            <p:cNvPr id="250" name="Rectangle 161"/>
            <p:cNvSpPr>
              <a:spLocks noChangeArrowheads="1"/>
            </p:cNvSpPr>
            <p:nvPr/>
          </p:nvSpPr>
          <p:spPr bwMode="auto">
            <a:xfrm>
              <a:off x="16367125" y="11066463"/>
              <a:ext cx="573088" cy="481013"/>
            </a:xfrm>
            <a:prstGeom prst="rect">
              <a:avLst/>
            </a:prstGeom>
            <a:grpFill/>
            <a:ln>
              <a:noFill/>
            </a:ln>
          </p:spPr>
          <p:txBody>
            <a:bodyPr vert="horz" wrap="square" lIns="45720" tIns="22860" rIns="45720" bIns="22860" numCol="1" anchor="t" anchorCtr="0" compatLnSpc="1">
              <a:prstTxWarp prst="textNoShape">
                <a:avLst/>
              </a:prstTxWarp>
            </a:bodyPr>
            <a:lstStyle/>
            <a:p>
              <a:endParaRPr lang="th-TH" sz="900"/>
            </a:p>
          </p:txBody>
        </p:sp>
      </p:grpSp>
      <p:grpSp>
        <p:nvGrpSpPr>
          <p:cNvPr id="251" name="กลุ่ม 12"/>
          <p:cNvGrpSpPr/>
          <p:nvPr>
            <p:custDataLst>
              <p:tags r:id="rId4"/>
            </p:custDataLst>
          </p:nvPr>
        </p:nvGrpSpPr>
        <p:grpSpPr>
          <a:xfrm>
            <a:off x="2025737" y="4498415"/>
            <a:ext cx="2632279" cy="1454699"/>
            <a:chOff x="13055461" y="3366612"/>
            <a:chExt cx="5264558" cy="2909398"/>
          </a:xfrm>
        </p:grpSpPr>
        <p:sp>
          <p:nvSpPr>
            <p:cNvPr id="252" name="TextBox 251"/>
            <p:cNvSpPr txBox="1"/>
            <p:nvPr/>
          </p:nvSpPr>
          <p:spPr>
            <a:xfrm>
              <a:off x="13055461" y="3900012"/>
              <a:ext cx="5264558" cy="2375998"/>
            </a:xfrm>
            <a:prstGeom prst="rect">
              <a:avLst/>
            </a:prstGeom>
            <a:noFill/>
          </p:spPr>
          <p:txBody>
            <a:bodyPr wrap="square" lIns="109710" tIns="54855" rIns="109710" bIns="54855" rtlCol="0" anchor="t">
              <a:spAutoFit/>
            </a:bodyPr>
            <a:lstStyle/>
            <a:p>
              <a:pPr algn="ctr"/>
              <a:r>
                <a:rPr lang="fr-CA" sz="1400">
                  <a:solidFill>
                    <a:schemeClr val="tx1">
                      <a:lumMod val="50000"/>
                      <a:lumOff val="50000"/>
                    </a:schemeClr>
                  </a:solidFill>
                  <a:latin typeface="Lato"/>
                  <a:ea typeface="Lato"/>
                  <a:cs typeface="Lato"/>
                </a:rPr>
                <a:t>Le milieu de travail doit mettre en place un plan d’action et les travailleurs et les travailleuses doivent nommer un agent ou une agente de liaison.</a:t>
              </a:r>
            </a:p>
          </p:txBody>
        </p:sp>
        <p:sp>
          <p:nvSpPr>
            <p:cNvPr id="253" name="TextBox 252"/>
            <p:cNvSpPr txBox="1"/>
            <p:nvPr/>
          </p:nvSpPr>
          <p:spPr>
            <a:xfrm>
              <a:off x="13595619" y="3366612"/>
              <a:ext cx="4275672" cy="615516"/>
            </a:xfrm>
            <a:prstGeom prst="rect">
              <a:avLst/>
            </a:prstGeom>
            <a:noFill/>
          </p:spPr>
          <p:txBody>
            <a:bodyPr wrap="square" lIns="91422" tIns="45711" rIns="91422" bIns="45711" rtlCol="0">
              <a:spAutoFit/>
            </a:bodyPr>
            <a:lstStyle/>
            <a:p>
              <a:pPr algn="ctr"/>
              <a:r>
                <a:rPr lang="fr-CA" sz="1400" b="1">
                  <a:solidFill>
                    <a:schemeClr val="accent6"/>
                  </a:solidFill>
                  <a:latin typeface="Lato Black" pitchFamily="34" charset="0"/>
                  <a:ea typeface="Lato Black" pitchFamily="34" charset="0"/>
                  <a:cs typeface="Lato Black" pitchFamily="34" charset="0"/>
                </a:rPr>
                <a:t>MOINS DE 20</a:t>
              </a:r>
            </a:p>
          </p:txBody>
        </p:sp>
      </p:grpSp>
      <p:grpSp>
        <p:nvGrpSpPr>
          <p:cNvPr id="254" name="กลุ่ม 12"/>
          <p:cNvGrpSpPr/>
          <p:nvPr>
            <p:custDataLst>
              <p:tags r:id="rId5"/>
            </p:custDataLst>
          </p:nvPr>
        </p:nvGrpSpPr>
        <p:grpSpPr>
          <a:xfrm>
            <a:off x="4828891" y="4550035"/>
            <a:ext cx="2590800" cy="1885587"/>
            <a:chOff x="13138419" y="3366612"/>
            <a:chExt cx="5181600" cy="3771174"/>
          </a:xfrm>
        </p:grpSpPr>
        <p:sp>
          <p:nvSpPr>
            <p:cNvPr id="255" name="TextBox 254"/>
            <p:cNvSpPr txBox="1"/>
            <p:nvPr/>
          </p:nvSpPr>
          <p:spPr>
            <a:xfrm>
              <a:off x="13138419" y="3900012"/>
              <a:ext cx="5181600" cy="3237774"/>
            </a:xfrm>
            <a:prstGeom prst="rect">
              <a:avLst/>
            </a:prstGeom>
            <a:noFill/>
          </p:spPr>
          <p:txBody>
            <a:bodyPr wrap="square" lIns="109710" tIns="54855" rIns="109710" bIns="54855" rtlCol="0">
              <a:spAutoFit/>
            </a:bodyPr>
            <a:lstStyle/>
            <a:p>
              <a:pPr algn="ctr"/>
              <a:r>
                <a:rPr lang="fr-CA" sz="1400">
                  <a:solidFill>
                    <a:schemeClr val="tx1">
                      <a:lumMod val="50000"/>
                      <a:lumOff val="50000"/>
                    </a:schemeClr>
                  </a:solidFill>
                  <a:latin typeface="Lato" pitchFamily="34" charset="0"/>
                  <a:ea typeface="Lato" pitchFamily="34" charset="0"/>
                  <a:cs typeface="Lato" pitchFamily="34" charset="0"/>
                </a:rPr>
                <a:t>Le milieu de travail doit mettre en place un programme de prévention, un comité de santé et sécurité (CSS) et un représentant ou une représentante à la santé et sécurité (RSS).</a:t>
              </a:r>
            </a:p>
          </p:txBody>
        </p:sp>
        <p:sp>
          <p:nvSpPr>
            <p:cNvPr id="256" name="TextBox 255"/>
            <p:cNvSpPr txBox="1"/>
            <p:nvPr/>
          </p:nvSpPr>
          <p:spPr>
            <a:xfrm>
              <a:off x="13595619" y="3366612"/>
              <a:ext cx="4275672" cy="615516"/>
            </a:xfrm>
            <a:prstGeom prst="rect">
              <a:avLst/>
            </a:prstGeom>
            <a:noFill/>
          </p:spPr>
          <p:txBody>
            <a:bodyPr wrap="square" lIns="91422" tIns="45711" rIns="91422" bIns="45711" rtlCol="0">
              <a:spAutoFit/>
            </a:bodyPr>
            <a:lstStyle/>
            <a:p>
              <a:pPr algn="ctr"/>
              <a:r>
                <a:rPr lang="fr-CA" sz="1400" b="1">
                  <a:solidFill>
                    <a:schemeClr val="accent5"/>
                  </a:solidFill>
                  <a:latin typeface="Lato Black" pitchFamily="34" charset="0"/>
                  <a:ea typeface="Lato Black" pitchFamily="34" charset="0"/>
                  <a:cs typeface="Lato Black" pitchFamily="34" charset="0"/>
                </a:rPr>
                <a:t>20 ET PLUS</a:t>
              </a:r>
            </a:p>
          </p:txBody>
        </p:sp>
      </p:grpSp>
      <p:grpSp>
        <p:nvGrpSpPr>
          <p:cNvPr id="257" name="กลุ่ม 12"/>
          <p:cNvGrpSpPr/>
          <p:nvPr>
            <p:custDataLst>
              <p:tags r:id="rId6"/>
            </p:custDataLst>
          </p:nvPr>
        </p:nvGrpSpPr>
        <p:grpSpPr>
          <a:xfrm>
            <a:off x="7516938" y="4550035"/>
            <a:ext cx="2900399" cy="1684918"/>
            <a:chOff x="12836677" y="3337062"/>
            <a:chExt cx="5800798" cy="3369835"/>
          </a:xfrm>
        </p:grpSpPr>
        <p:sp>
          <p:nvSpPr>
            <p:cNvPr id="258" name="TextBox 257"/>
            <p:cNvSpPr txBox="1"/>
            <p:nvPr/>
          </p:nvSpPr>
          <p:spPr>
            <a:xfrm>
              <a:off x="12836677" y="3900012"/>
              <a:ext cx="5800798" cy="2806885"/>
            </a:xfrm>
            <a:prstGeom prst="rect">
              <a:avLst/>
            </a:prstGeom>
            <a:noFill/>
          </p:spPr>
          <p:txBody>
            <a:bodyPr wrap="square" lIns="109710" tIns="54855" rIns="109710" bIns="54855" rtlCol="0">
              <a:spAutoFit/>
            </a:bodyPr>
            <a:lstStyle/>
            <a:p>
              <a:pPr algn="ctr"/>
              <a:r>
                <a:rPr lang="fr-CA" sz="1400">
                  <a:solidFill>
                    <a:schemeClr val="tx1">
                      <a:lumMod val="50000"/>
                      <a:lumOff val="50000"/>
                    </a:schemeClr>
                  </a:solidFill>
                  <a:latin typeface="Lato" pitchFamily="34" charset="0"/>
                  <a:ea typeface="Lato" pitchFamily="34" charset="0"/>
                  <a:cs typeface="Lato" pitchFamily="34" charset="0"/>
                </a:rPr>
                <a:t>Pour les employeurs qui possèdent plusieurs établissements ayant des activités de même nature, c’est une décision unilatérale de l’employeur</a:t>
              </a:r>
              <a:r>
                <a:rPr lang="fr-CA" sz="1200">
                  <a:solidFill>
                    <a:schemeClr val="tx1">
                      <a:lumMod val="50000"/>
                      <a:lumOff val="50000"/>
                    </a:schemeClr>
                  </a:solidFill>
                  <a:latin typeface="Lato" pitchFamily="34" charset="0"/>
                  <a:ea typeface="Lato" pitchFamily="34" charset="0"/>
                  <a:cs typeface="Lato" pitchFamily="34" charset="0"/>
                </a:rPr>
                <a:t>.</a:t>
              </a:r>
            </a:p>
          </p:txBody>
        </p:sp>
        <p:sp>
          <p:nvSpPr>
            <p:cNvPr id="259" name="TextBox 258"/>
            <p:cNvSpPr txBox="1"/>
            <p:nvPr/>
          </p:nvSpPr>
          <p:spPr>
            <a:xfrm>
              <a:off x="13362783" y="3337062"/>
              <a:ext cx="4732872" cy="615516"/>
            </a:xfrm>
            <a:prstGeom prst="rect">
              <a:avLst/>
            </a:prstGeom>
            <a:noFill/>
          </p:spPr>
          <p:txBody>
            <a:bodyPr wrap="square" lIns="91422" tIns="45711" rIns="91422" bIns="45711" rtlCol="0">
              <a:spAutoFit/>
            </a:bodyPr>
            <a:lstStyle/>
            <a:p>
              <a:pPr algn="ctr"/>
              <a:r>
                <a:rPr lang="fr-CA" sz="1400" b="1">
                  <a:solidFill>
                    <a:schemeClr val="accent3"/>
                  </a:solidFill>
                  <a:latin typeface="Lato Black" pitchFamily="34" charset="0"/>
                  <a:ea typeface="Lato Black" pitchFamily="34" charset="0"/>
                  <a:cs typeface="Lato Black" pitchFamily="34" charset="0"/>
                </a:rPr>
                <a:t>MULTIÉTABLISSEMENT</a:t>
              </a:r>
            </a:p>
          </p:txBody>
        </p:sp>
      </p:grpSp>
    </p:spTree>
    <p:extLst>
      <p:ext uri="{BB962C8B-B14F-4D97-AF65-F5344CB8AC3E}">
        <p14:creationId xmlns:p14="http://schemas.microsoft.com/office/powerpoint/2010/main" val="3721725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par>
                                <p:cTn id="10" presetID="53" presetClass="entr" presetSubtype="16" fill="hold" nodeType="withEffect">
                                  <p:stCondLst>
                                    <p:cond delay="0"/>
                                  </p:stCondLst>
                                  <p:childTnLst>
                                    <p:set>
                                      <p:cBhvr>
                                        <p:cTn id="11" dur="1" fill="hold">
                                          <p:stCondLst>
                                            <p:cond delay="0"/>
                                          </p:stCondLst>
                                        </p:cTn>
                                        <p:tgtEl>
                                          <p:spTgt spid="122"/>
                                        </p:tgtEl>
                                        <p:attrNameLst>
                                          <p:attrName>style.visibility</p:attrName>
                                        </p:attrNameLst>
                                      </p:cBhvr>
                                      <p:to>
                                        <p:strVal val="visible"/>
                                      </p:to>
                                    </p:set>
                                    <p:anim calcmode="lin" valueType="num">
                                      <p:cBhvr>
                                        <p:cTn id="12" dur="500" fill="hold"/>
                                        <p:tgtEl>
                                          <p:spTgt spid="122"/>
                                        </p:tgtEl>
                                        <p:attrNameLst>
                                          <p:attrName>ppt_w</p:attrName>
                                        </p:attrNameLst>
                                      </p:cBhvr>
                                      <p:tavLst>
                                        <p:tav tm="0">
                                          <p:val>
                                            <p:fltVal val="0"/>
                                          </p:val>
                                        </p:tav>
                                        <p:tav tm="100000">
                                          <p:val>
                                            <p:strVal val="#ppt_w"/>
                                          </p:val>
                                        </p:tav>
                                      </p:tavLst>
                                    </p:anim>
                                    <p:anim calcmode="lin" valueType="num">
                                      <p:cBhvr>
                                        <p:cTn id="13" dur="500" fill="hold"/>
                                        <p:tgtEl>
                                          <p:spTgt spid="122"/>
                                        </p:tgtEl>
                                        <p:attrNameLst>
                                          <p:attrName>ppt_h</p:attrName>
                                        </p:attrNameLst>
                                      </p:cBhvr>
                                      <p:tavLst>
                                        <p:tav tm="0">
                                          <p:val>
                                            <p:fltVal val="0"/>
                                          </p:val>
                                        </p:tav>
                                        <p:tav tm="100000">
                                          <p:val>
                                            <p:strVal val="#ppt_h"/>
                                          </p:val>
                                        </p:tav>
                                      </p:tavLst>
                                    </p:anim>
                                    <p:animEffect transition="in" filter="fade">
                                      <p:cBhvr>
                                        <p:cTn id="14" dur="500"/>
                                        <p:tgtEl>
                                          <p:spTgt spid="122"/>
                                        </p:tgtEl>
                                      </p:cBhvr>
                                    </p:animEffect>
                                  </p:childTnLst>
                                </p:cTn>
                              </p:par>
                              <p:par>
                                <p:cTn id="15" presetID="53" presetClass="entr" presetSubtype="16" fill="hold" nodeType="withEffect">
                                  <p:stCondLst>
                                    <p:cond delay="0"/>
                                  </p:stCondLst>
                                  <p:childTnLst>
                                    <p:set>
                                      <p:cBhvr>
                                        <p:cTn id="16" dur="1" fill="hold">
                                          <p:stCondLst>
                                            <p:cond delay="0"/>
                                          </p:stCondLst>
                                        </p:cTn>
                                        <p:tgtEl>
                                          <p:spTgt spid="175"/>
                                        </p:tgtEl>
                                        <p:attrNameLst>
                                          <p:attrName>style.visibility</p:attrName>
                                        </p:attrNameLst>
                                      </p:cBhvr>
                                      <p:to>
                                        <p:strVal val="visible"/>
                                      </p:to>
                                    </p:set>
                                    <p:anim calcmode="lin" valueType="num">
                                      <p:cBhvr>
                                        <p:cTn id="17" dur="500" fill="hold"/>
                                        <p:tgtEl>
                                          <p:spTgt spid="175"/>
                                        </p:tgtEl>
                                        <p:attrNameLst>
                                          <p:attrName>ppt_w</p:attrName>
                                        </p:attrNameLst>
                                      </p:cBhvr>
                                      <p:tavLst>
                                        <p:tav tm="0">
                                          <p:val>
                                            <p:fltVal val="0"/>
                                          </p:val>
                                        </p:tav>
                                        <p:tav tm="100000">
                                          <p:val>
                                            <p:strVal val="#ppt_w"/>
                                          </p:val>
                                        </p:tav>
                                      </p:tavLst>
                                    </p:anim>
                                    <p:anim calcmode="lin" valueType="num">
                                      <p:cBhvr>
                                        <p:cTn id="18" dur="500" fill="hold"/>
                                        <p:tgtEl>
                                          <p:spTgt spid="175"/>
                                        </p:tgtEl>
                                        <p:attrNameLst>
                                          <p:attrName>ppt_h</p:attrName>
                                        </p:attrNameLst>
                                      </p:cBhvr>
                                      <p:tavLst>
                                        <p:tav tm="0">
                                          <p:val>
                                            <p:fltVal val="0"/>
                                          </p:val>
                                        </p:tav>
                                        <p:tav tm="100000">
                                          <p:val>
                                            <p:strVal val="#ppt_h"/>
                                          </p:val>
                                        </p:tav>
                                      </p:tavLst>
                                    </p:anim>
                                    <p:animEffect transition="in" filter="fade">
                                      <p:cBhvr>
                                        <p:cTn id="19" dur="500"/>
                                        <p:tgtEl>
                                          <p:spTgt spid="175"/>
                                        </p:tgtEl>
                                      </p:cBhvr>
                                    </p:animEffect>
                                  </p:childTnLst>
                                </p:cTn>
                              </p:par>
                              <p:par>
                                <p:cTn id="20" presetID="53" presetClass="entr" presetSubtype="16" fill="hold" nodeType="withEffect">
                                  <p:stCondLst>
                                    <p:cond delay="0"/>
                                  </p:stCondLst>
                                  <p:childTnLst>
                                    <p:set>
                                      <p:cBhvr>
                                        <p:cTn id="21" dur="1" fill="hold">
                                          <p:stCondLst>
                                            <p:cond delay="0"/>
                                          </p:stCondLst>
                                        </p:cTn>
                                        <p:tgtEl>
                                          <p:spTgt spid="251"/>
                                        </p:tgtEl>
                                        <p:attrNameLst>
                                          <p:attrName>style.visibility</p:attrName>
                                        </p:attrNameLst>
                                      </p:cBhvr>
                                      <p:to>
                                        <p:strVal val="visible"/>
                                      </p:to>
                                    </p:set>
                                    <p:anim calcmode="lin" valueType="num">
                                      <p:cBhvr>
                                        <p:cTn id="22" dur="500" fill="hold"/>
                                        <p:tgtEl>
                                          <p:spTgt spid="251"/>
                                        </p:tgtEl>
                                        <p:attrNameLst>
                                          <p:attrName>ppt_w</p:attrName>
                                        </p:attrNameLst>
                                      </p:cBhvr>
                                      <p:tavLst>
                                        <p:tav tm="0">
                                          <p:val>
                                            <p:fltVal val="0"/>
                                          </p:val>
                                        </p:tav>
                                        <p:tav tm="100000">
                                          <p:val>
                                            <p:strVal val="#ppt_w"/>
                                          </p:val>
                                        </p:tav>
                                      </p:tavLst>
                                    </p:anim>
                                    <p:anim calcmode="lin" valueType="num">
                                      <p:cBhvr>
                                        <p:cTn id="23" dur="500" fill="hold"/>
                                        <p:tgtEl>
                                          <p:spTgt spid="251"/>
                                        </p:tgtEl>
                                        <p:attrNameLst>
                                          <p:attrName>ppt_h</p:attrName>
                                        </p:attrNameLst>
                                      </p:cBhvr>
                                      <p:tavLst>
                                        <p:tav tm="0">
                                          <p:val>
                                            <p:fltVal val="0"/>
                                          </p:val>
                                        </p:tav>
                                        <p:tav tm="100000">
                                          <p:val>
                                            <p:strVal val="#ppt_h"/>
                                          </p:val>
                                        </p:tav>
                                      </p:tavLst>
                                    </p:anim>
                                    <p:animEffect transition="in" filter="fade">
                                      <p:cBhvr>
                                        <p:cTn id="24" dur="500"/>
                                        <p:tgtEl>
                                          <p:spTgt spid="251"/>
                                        </p:tgtEl>
                                      </p:cBhvr>
                                    </p:animEffect>
                                  </p:childTnLst>
                                </p:cTn>
                              </p:par>
                              <p:par>
                                <p:cTn id="25" presetID="53" presetClass="entr" presetSubtype="16" fill="hold" nodeType="withEffect">
                                  <p:stCondLst>
                                    <p:cond delay="0"/>
                                  </p:stCondLst>
                                  <p:childTnLst>
                                    <p:set>
                                      <p:cBhvr>
                                        <p:cTn id="26" dur="1" fill="hold">
                                          <p:stCondLst>
                                            <p:cond delay="0"/>
                                          </p:stCondLst>
                                        </p:cTn>
                                        <p:tgtEl>
                                          <p:spTgt spid="254"/>
                                        </p:tgtEl>
                                        <p:attrNameLst>
                                          <p:attrName>style.visibility</p:attrName>
                                        </p:attrNameLst>
                                      </p:cBhvr>
                                      <p:to>
                                        <p:strVal val="visible"/>
                                      </p:to>
                                    </p:set>
                                    <p:anim calcmode="lin" valueType="num">
                                      <p:cBhvr>
                                        <p:cTn id="27" dur="500" fill="hold"/>
                                        <p:tgtEl>
                                          <p:spTgt spid="254"/>
                                        </p:tgtEl>
                                        <p:attrNameLst>
                                          <p:attrName>ppt_w</p:attrName>
                                        </p:attrNameLst>
                                      </p:cBhvr>
                                      <p:tavLst>
                                        <p:tav tm="0">
                                          <p:val>
                                            <p:fltVal val="0"/>
                                          </p:val>
                                        </p:tav>
                                        <p:tav tm="100000">
                                          <p:val>
                                            <p:strVal val="#ppt_w"/>
                                          </p:val>
                                        </p:tav>
                                      </p:tavLst>
                                    </p:anim>
                                    <p:anim calcmode="lin" valueType="num">
                                      <p:cBhvr>
                                        <p:cTn id="28" dur="500" fill="hold"/>
                                        <p:tgtEl>
                                          <p:spTgt spid="254"/>
                                        </p:tgtEl>
                                        <p:attrNameLst>
                                          <p:attrName>ppt_h</p:attrName>
                                        </p:attrNameLst>
                                      </p:cBhvr>
                                      <p:tavLst>
                                        <p:tav tm="0">
                                          <p:val>
                                            <p:fltVal val="0"/>
                                          </p:val>
                                        </p:tav>
                                        <p:tav tm="100000">
                                          <p:val>
                                            <p:strVal val="#ppt_h"/>
                                          </p:val>
                                        </p:tav>
                                      </p:tavLst>
                                    </p:anim>
                                    <p:animEffect transition="in" filter="fade">
                                      <p:cBhvr>
                                        <p:cTn id="29" dur="500"/>
                                        <p:tgtEl>
                                          <p:spTgt spid="254"/>
                                        </p:tgtEl>
                                      </p:cBhvr>
                                    </p:animEffect>
                                  </p:childTnLst>
                                </p:cTn>
                              </p:par>
                              <p:par>
                                <p:cTn id="30" presetID="53" presetClass="entr" presetSubtype="16" fill="hold" nodeType="withEffect">
                                  <p:stCondLst>
                                    <p:cond delay="0"/>
                                  </p:stCondLst>
                                  <p:childTnLst>
                                    <p:set>
                                      <p:cBhvr>
                                        <p:cTn id="31" dur="1" fill="hold">
                                          <p:stCondLst>
                                            <p:cond delay="0"/>
                                          </p:stCondLst>
                                        </p:cTn>
                                        <p:tgtEl>
                                          <p:spTgt spid="257"/>
                                        </p:tgtEl>
                                        <p:attrNameLst>
                                          <p:attrName>style.visibility</p:attrName>
                                        </p:attrNameLst>
                                      </p:cBhvr>
                                      <p:to>
                                        <p:strVal val="visible"/>
                                      </p:to>
                                    </p:set>
                                    <p:anim calcmode="lin" valueType="num">
                                      <p:cBhvr>
                                        <p:cTn id="32" dur="500" fill="hold"/>
                                        <p:tgtEl>
                                          <p:spTgt spid="257"/>
                                        </p:tgtEl>
                                        <p:attrNameLst>
                                          <p:attrName>ppt_w</p:attrName>
                                        </p:attrNameLst>
                                      </p:cBhvr>
                                      <p:tavLst>
                                        <p:tav tm="0">
                                          <p:val>
                                            <p:fltVal val="0"/>
                                          </p:val>
                                        </p:tav>
                                        <p:tav tm="100000">
                                          <p:val>
                                            <p:strVal val="#ppt_w"/>
                                          </p:val>
                                        </p:tav>
                                      </p:tavLst>
                                    </p:anim>
                                    <p:anim calcmode="lin" valueType="num">
                                      <p:cBhvr>
                                        <p:cTn id="33" dur="500" fill="hold"/>
                                        <p:tgtEl>
                                          <p:spTgt spid="257"/>
                                        </p:tgtEl>
                                        <p:attrNameLst>
                                          <p:attrName>ppt_h</p:attrName>
                                        </p:attrNameLst>
                                      </p:cBhvr>
                                      <p:tavLst>
                                        <p:tav tm="0">
                                          <p:val>
                                            <p:fltVal val="0"/>
                                          </p:val>
                                        </p:tav>
                                        <p:tav tm="100000">
                                          <p:val>
                                            <p:strVal val="#ppt_h"/>
                                          </p:val>
                                        </p:tav>
                                      </p:tavLst>
                                    </p:anim>
                                    <p:animEffect transition="in" filter="fade">
                                      <p:cBhvr>
                                        <p:cTn id="34"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a:latin typeface="Open Sans bold" panose="020B0806030504020204" pitchFamily="34" charset="0"/>
                <a:ea typeface="Open Sans bold" panose="020B0806030504020204" pitchFamily="34" charset="0"/>
                <a:cs typeface="Open Sans bold" panose="020B0806030504020204" pitchFamily="34" charset="0"/>
              </a:rPr>
              <a:t>Sur les ententes…</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6</a:t>
            </a:fld>
            <a:endParaRPr lang="en-US" sz="1200"/>
          </a:p>
        </p:txBody>
      </p:sp>
      <p:grpSp>
        <p:nvGrpSpPr>
          <p:cNvPr id="2" name="Group 1">
            <a:extLst>
              <a:ext uri="{FF2B5EF4-FFF2-40B4-BE49-F238E27FC236}">
                <a16:creationId xmlns:a16="http://schemas.microsoft.com/office/drawing/2014/main" id="{C73DADC5-658C-1D2A-B73A-68FEE4FFDAE8}"/>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7E3A3F28-6CA1-ECC0-216E-69E32D5870FE}"/>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31649EF-B0D1-DCC3-7A13-9A524DEA4BB9}"/>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6" name="Freeform 5">
            <a:extLst>
              <a:ext uri="{FF2B5EF4-FFF2-40B4-BE49-F238E27FC236}">
                <a16:creationId xmlns:a16="http://schemas.microsoft.com/office/drawing/2014/main" id="{6A08B80C-8EEC-863B-6E21-FEED509B091C}"/>
              </a:ext>
            </a:extLst>
          </p:cNvPr>
          <p:cNvSpPr>
            <a:spLocks/>
          </p:cNvSpPr>
          <p:nvPr/>
        </p:nvSpPr>
        <p:spPr bwMode="auto">
          <a:xfrm>
            <a:off x="764423" y="3582940"/>
            <a:ext cx="10812226" cy="332812"/>
          </a:xfrm>
          <a:custGeom>
            <a:avLst/>
            <a:gdLst>
              <a:gd name="T0" fmla="*/ 2435 w 2470"/>
              <a:gd name="T1" fmla="*/ 1 h 74"/>
              <a:gd name="T2" fmla="*/ 2402 w 2470"/>
              <a:gd name="T3" fmla="*/ 18 h 74"/>
              <a:gd name="T4" fmla="*/ 2376 w 2470"/>
              <a:gd name="T5" fmla="*/ 33 h 74"/>
              <a:gd name="T6" fmla="*/ 1692 w 2470"/>
              <a:gd name="T7" fmla="*/ 33 h 74"/>
              <a:gd name="T8" fmla="*/ 1666 w 2470"/>
              <a:gd name="T9" fmla="*/ 19 h 74"/>
              <a:gd name="T10" fmla="*/ 1634 w 2470"/>
              <a:gd name="T11" fmla="*/ 1 h 74"/>
              <a:gd name="T12" fmla="*/ 1603 w 2470"/>
              <a:gd name="T13" fmla="*/ 19 h 74"/>
              <a:gd name="T14" fmla="*/ 1577 w 2470"/>
              <a:gd name="T15" fmla="*/ 33 h 74"/>
              <a:gd name="T16" fmla="*/ 893 w 2470"/>
              <a:gd name="T17" fmla="*/ 33 h 74"/>
              <a:gd name="T18" fmla="*/ 867 w 2470"/>
              <a:gd name="T19" fmla="*/ 19 h 74"/>
              <a:gd name="T20" fmla="*/ 836 w 2470"/>
              <a:gd name="T21" fmla="*/ 1 h 74"/>
              <a:gd name="T22" fmla="*/ 805 w 2470"/>
              <a:gd name="T23" fmla="*/ 19 h 74"/>
              <a:gd name="T24" fmla="*/ 779 w 2470"/>
              <a:gd name="T25" fmla="*/ 33 h 74"/>
              <a:gd name="T26" fmla="*/ 95 w 2470"/>
              <a:gd name="T27" fmla="*/ 33 h 74"/>
              <a:gd name="T28" fmla="*/ 68 w 2470"/>
              <a:gd name="T29" fmla="*/ 18 h 74"/>
              <a:gd name="T30" fmla="*/ 35 w 2470"/>
              <a:gd name="T31" fmla="*/ 1 h 74"/>
              <a:gd name="T32" fmla="*/ 1 w 2470"/>
              <a:gd name="T33" fmla="*/ 36 h 74"/>
              <a:gd name="T34" fmla="*/ 38 w 2470"/>
              <a:gd name="T35" fmla="*/ 74 h 74"/>
              <a:gd name="T36" fmla="*/ 69 w 2470"/>
              <a:gd name="T37" fmla="*/ 56 h 74"/>
              <a:gd name="T38" fmla="*/ 95 w 2470"/>
              <a:gd name="T39" fmla="*/ 42 h 74"/>
              <a:gd name="T40" fmla="*/ 779 w 2470"/>
              <a:gd name="T41" fmla="*/ 42 h 74"/>
              <a:gd name="T42" fmla="*/ 805 w 2470"/>
              <a:gd name="T43" fmla="*/ 56 h 74"/>
              <a:gd name="T44" fmla="*/ 836 w 2470"/>
              <a:gd name="T45" fmla="*/ 74 h 74"/>
              <a:gd name="T46" fmla="*/ 867 w 2470"/>
              <a:gd name="T47" fmla="*/ 56 h 74"/>
              <a:gd name="T48" fmla="*/ 893 w 2470"/>
              <a:gd name="T49" fmla="*/ 42 h 74"/>
              <a:gd name="T50" fmla="*/ 1577 w 2470"/>
              <a:gd name="T51" fmla="*/ 42 h 74"/>
              <a:gd name="T52" fmla="*/ 1603 w 2470"/>
              <a:gd name="T53" fmla="*/ 56 h 74"/>
              <a:gd name="T54" fmla="*/ 1634 w 2470"/>
              <a:gd name="T55" fmla="*/ 74 h 74"/>
              <a:gd name="T56" fmla="*/ 1666 w 2470"/>
              <a:gd name="T57" fmla="*/ 56 h 74"/>
              <a:gd name="T58" fmla="*/ 1692 w 2470"/>
              <a:gd name="T59" fmla="*/ 42 h 74"/>
              <a:gd name="T60" fmla="*/ 2376 w 2470"/>
              <a:gd name="T61" fmla="*/ 42 h 74"/>
              <a:gd name="T62" fmla="*/ 2401 w 2470"/>
              <a:gd name="T63" fmla="*/ 56 h 74"/>
              <a:gd name="T64" fmla="*/ 2433 w 2470"/>
              <a:gd name="T65" fmla="*/ 74 h 74"/>
              <a:gd name="T66" fmla="*/ 2469 w 2470"/>
              <a:gd name="T67" fmla="*/ 36 h 74"/>
              <a:gd name="T68" fmla="*/ 2435 w 2470"/>
              <a:gd name="T69"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70" h="74">
                <a:moveTo>
                  <a:pt x="2435" y="1"/>
                </a:moveTo>
                <a:cubicBezTo>
                  <a:pt x="2421" y="0"/>
                  <a:pt x="2409" y="7"/>
                  <a:pt x="2402" y="18"/>
                </a:cubicBezTo>
                <a:cubicBezTo>
                  <a:pt x="2396" y="27"/>
                  <a:pt x="2386" y="33"/>
                  <a:pt x="2376" y="33"/>
                </a:cubicBezTo>
                <a:cubicBezTo>
                  <a:pt x="1692" y="33"/>
                  <a:pt x="1692" y="33"/>
                  <a:pt x="1692" y="33"/>
                </a:cubicBezTo>
                <a:cubicBezTo>
                  <a:pt x="1681" y="33"/>
                  <a:pt x="1671" y="28"/>
                  <a:pt x="1666" y="19"/>
                </a:cubicBezTo>
                <a:cubicBezTo>
                  <a:pt x="1659" y="8"/>
                  <a:pt x="1648" y="1"/>
                  <a:pt x="1634" y="1"/>
                </a:cubicBezTo>
                <a:cubicBezTo>
                  <a:pt x="1621" y="1"/>
                  <a:pt x="1609" y="8"/>
                  <a:pt x="1603" y="19"/>
                </a:cubicBezTo>
                <a:cubicBezTo>
                  <a:pt x="1598" y="28"/>
                  <a:pt x="1588" y="33"/>
                  <a:pt x="1577" y="33"/>
                </a:cubicBezTo>
                <a:cubicBezTo>
                  <a:pt x="893" y="33"/>
                  <a:pt x="893" y="33"/>
                  <a:pt x="893" y="33"/>
                </a:cubicBezTo>
                <a:cubicBezTo>
                  <a:pt x="883" y="33"/>
                  <a:pt x="873" y="28"/>
                  <a:pt x="867" y="19"/>
                </a:cubicBezTo>
                <a:cubicBezTo>
                  <a:pt x="861" y="8"/>
                  <a:pt x="849" y="1"/>
                  <a:pt x="836" y="1"/>
                </a:cubicBezTo>
                <a:cubicBezTo>
                  <a:pt x="823" y="1"/>
                  <a:pt x="811" y="8"/>
                  <a:pt x="805" y="19"/>
                </a:cubicBezTo>
                <a:cubicBezTo>
                  <a:pt x="799" y="28"/>
                  <a:pt x="789" y="33"/>
                  <a:pt x="779" y="33"/>
                </a:cubicBezTo>
                <a:cubicBezTo>
                  <a:pt x="95" y="33"/>
                  <a:pt x="95" y="33"/>
                  <a:pt x="95" y="33"/>
                </a:cubicBezTo>
                <a:cubicBezTo>
                  <a:pt x="84" y="33"/>
                  <a:pt x="74" y="27"/>
                  <a:pt x="68" y="18"/>
                </a:cubicBezTo>
                <a:cubicBezTo>
                  <a:pt x="62" y="7"/>
                  <a:pt x="49" y="0"/>
                  <a:pt x="35" y="1"/>
                </a:cubicBezTo>
                <a:cubicBezTo>
                  <a:pt x="17" y="2"/>
                  <a:pt x="2" y="17"/>
                  <a:pt x="1" y="36"/>
                </a:cubicBezTo>
                <a:cubicBezTo>
                  <a:pt x="0" y="57"/>
                  <a:pt x="17" y="74"/>
                  <a:pt x="38" y="74"/>
                </a:cubicBezTo>
                <a:cubicBezTo>
                  <a:pt x="51" y="74"/>
                  <a:pt x="63" y="66"/>
                  <a:pt x="69" y="56"/>
                </a:cubicBezTo>
                <a:cubicBezTo>
                  <a:pt x="74" y="47"/>
                  <a:pt x="84" y="42"/>
                  <a:pt x="95" y="42"/>
                </a:cubicBezTo>
                <a:cubicBezTo>
                  <a:pt x="779" y="42"/>
                  <a:pt x="779" y="42"/>
                  <a:pt x="779" y="42"/>
                </a:cubicBezTo>
                <a:cubicBezTo>
                  <a:pt x="789" y="42"/>
                  <a:pt x="799" y="47"/>
                  <a:pt x="805" y="56"/>
                </a:cubicBezTo>
                <a:cubicBezTo>
                  <a:pt x="811" y="66"/>
                  <a:pt x="823" y="74"/>
                  <a:pt x="836" y="74"/>
                </a:cubicBezTo>
                <a:cubicBezTo>
                  <a:pt x="849" y="74"/>
                  <a:pt x="861" y="66"/>
                  <a:pt x="867" y="56"/>
                </a:cubicBezTo>
                <a:cubicBezTo>
                  <a:pt x="873" y="47"/>
                  <a:pt x="883" y="42"/>
                  <a:pt x="893" y="42"/>
                </a:cubicBezTo>
                <a:cubicBezTo>
                  <a:pt x="1577" y="42"/>
                  <a:pt x="1577" y="42"/>
                  <a:pt x="1577" y="42"/>
                </a:cubicBezTo>
                <a:cubicBezTo>
                  <a:pt x="1588" y="42"/>
                  <a:pt x="1598" y="47"/>
                  <a:pt x="1603" y="56"/>
                </a:cubicBezTo>
                <a:cubicBezTo>
                  <a:pt x="1609" y="66"/>
                  <a:pt x="1621" y="74"/>
                  <a:pt x="1634" y="74"/>
                </a:cubicBezTo>
                <a:cubicBezTo>
                  <a:pt x="1648" y="74"/>
                  <a:pt x="1659" y="66"/>
                  <a:pt x="1666" y="56"/>
                </a:cubicBezTo>
                <a:cubicBezTo>
                  <a:pt x="1671" y="47"/>
                  <a:pt x="1681" y="42"/>
                  <a:pt x="1692" y="42"/>
                </a:cubicBezTo>
                <a:cubicBezTo>
                  <a:pt x="2376" y="42"/>
                  <a:pt x="2376" y="42"/>
                  <a:pt x="2376" y="42"/>
                </a:cubicBezTo>
                <a:cubicBezTo>
                  <a:pt x="2386" y="42"/>
                  <a:pt x="2396" y="47"/>
                  <a:pt x="2401" y="56"/>
                </a:cubicBezTo>
                <a:cubicBezTo>
                  <a:pt x="2408" y="66"/>
                  <a:pt x="2419" y="74"/>
                  <a:pt x="2433" y="74"/>
                </a:cubicBezTo>
                <a:cubicBezTo>
                  <a:pt x="2453" y="74"/>
                  <a:pt x="2470" y="57"/>
                  <a:pt x="2469" y="36"/>
                </a:cubicBezTo>
                <a:cubicBezTo>
                  <a:pt x="2469" y="17"/>
                  <a:pt x="2454" y="2"/>
                  <a:pt x="2435" y="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6">
            <a:extLst>
              <a:ext uri="{FF2B5EF4-FFF2-40B4-BE49-F238E27FC236}">
                <a16:creationId xmlns:a16="http://schemas.microsoft.com/office/drawing/2014/main" id="{F541EBEC-1E0E-4EAE-95DF-7D640CB99073}"/>
              </a:ext>
            </a:extLst>
          </p:cNvPr>
          <p:cNvSpPr>
            <a:spLocks/>
          </p:cNvSpPr>
          <p:nvPr/>
        </p:nvSpPr>
        <p:spPr bwMode="auto">
          <a:xfrm>
            <a:off x="8247734" y="2065592"/>
            <a:ext cx="2856593" cy="4045293"/>
          </a:xfrm>
          <a:prstGeom prst="roundRect">
            <a:avLst>
              <a:gd name="adj" fmla="val 7873"/>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6">
            <a:extLst>
              <a:ext uri="{FF2B5EF4-FFF2-40B4-BE49-F238E27FC236}">
                <a16:creationId xmlns:a16="http://schemas.microsoft.com/office/drawing/2014/main" id="{C960D476-36C1-B628-D00C-D058D7128134}"/>
              </a:ext>
            </a:extLst>
          </p:cNvPr>
          <p:cNvSpPr>
            <a:spLocks/>
          </p:cNvSpPr>
          <p:nvPr/>
        </p:nvSpPr>
        <p:spPr bwMode="auto">
          <a:xfrm>
            <a:off x="1368411" y="2095063"/>
            <a:ext cx="2561749" cy="3237547"/>
          </a:xfrm>
          <a:prstGeom prst="roundRect">
            <a:avLst>
              <a:gd name="adj" fmla="val 7873"/>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7">
            <a:extLst>
              <a:ext uri="{FF2B5EF4-FFF2-40B4-BE49-F238E27FC236}">
                <a16:creationId xmlns:a16="http://schemas.microsoft.com/office/drawing/2014/main" id="{F3349262-BAFD-BCB8-54B5-643963B46FF9}"/>
              </a:ext>
            </a:extLst>
          </p:cNvPr>
          <p:cNvSpPr>
            <a:spLocks/>
          </p:cNvSpPr>
          <p:nvPr/>
        </p:nvSpPr>
        <p:spPr bwMode="auto">
          <a:xfrm>
            <a:off x="1357934" y="2095063"/>
            <a:ext cx="2720199" cy="3800670"/>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6B1D7236-8376-497D-F613-5EC55499C78D}"/>
              </a:ext>
            </a:extLst>
          </p:cNvPr>
          <p:cNvSpPr>
            <a:spLocks/>
          </p:cNvSpPr>
          <p:nvPr/>
        </p:nvSpPr>
        <p:spPr bwMode="auto">
          <a:xfrm>
            <a:off x="1463478" y="2200036"/>
            <a:ext cx="2505305" cy="3534827"/>
          </a:xfrm>
          <a:prstGeom prst="roundRect">
            <a:avLst>
              <a:gd name="adj" fmla="val 987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1">
            <a:extLst>
              <a:ext uri="{FF2B5EF4-FFF2-40B4-BE49-F238E27FC236}">
                <a16:creationId xmlns:a16="http://schemas.microsoft.com/office/drawing/2014/main" id="{054C2F9E-3EC0-F137-9139-99A827EF73E8}"/>
              </a:ext>
            </a:extLst>
          </p:cNvPr>
          <p:cNvSpPr>
            <a:spLocks noChangeArrowheads="1"/>
          </p:cNvSpPr>
          <p:nvPr/>
        </p:nvSpPr>
        <p:spPr bwMode="auto">
          <a:xfrm>
            <a:off x="2066461" y="4985138"/>
            <a:ext cx="1377565" cy="1490538"/>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2">
            <a:extLst>
              <a:ext uri="{FF2B5EF4-FFF2-40B4-BE49-F238E27FC236}">
                <a16:creationId xmlns:a16="http://schemas.microsoft.com/office/drawing/2014/main" id="{BDB7659D-2BDD-2D7F-819F-E8A47F40DAE1}"/>
              </a:ext>
            </a:extLst>
          </p:cNvPr>
          <p:cNvSpPr>
            <a:spLocks noChangeArrowheads="1"/>
          </p:cNvSpPr>
          <p:nvPr/>
        </p:nvSpPr>
        <p:spPr bwMode="auto">
          <a:xfrm>
            <a:off x="2155935" y="5079718"/>
            <a:ext cx="1195691" cy="12939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27F4EC18-97A3-1C3C-95CD-08EDB36B71F4}"/>
              </a:ext>
            </a:extLst>
          </p:cNvPr>
          <p:cNvSpPr>
            <a:spLocks/>
          </p:cNvSpPr>
          <p:nvPr/>
        </p:nvSpPr>
        <p:spPr bwMode="auto">
          <a:xfrm>
            <a:off x="4734637" y="2065592"/>
            <a:ext cx="2856593" cy="4285675"/>
          </a:xfrm>
          <a:prstGeom prst="roundRect">
            <a:avLst>
              <a:gd name="adj" fmla="val 9204"/>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8A7A115A-F55A-1E01-583A-28A4D78A45DC}"/>
              </a:ext>
            </a:extLst>
          </p:cNvPr>
          <p:cNvSpPr>
            <a:spLocks/>
          </p:cNvSpPr>
          <p:nvPr/>
        </p:nvSpPr>
        <p:spPr bwMode="auto">
          <a:xfrm>
            <a:off x="8401798" y="2200036"/>
            <a:ext cx="2553040" cy="3752599"/>
          </a:xfrm>
          <a:prstGeom prst="roundRect">
            <a:avLst>
              <a:gd name="adj" fmla="val 802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7">
            <a:extLst>
              <a:ext uri="{FF2B5EF4-FFF2-40B4-BE49-F238E27FC236}">
                <a16:creationId xmlns:a16="http://schemas.microsoft.com/office/drawing/2014/main" id="{032545FB-A276-2BB2-8026-EB8E30D6DBFF}"/>
              </a:ext>
            </a:extLst>
          </p:cNvPr>
          <p:cNvSpPr>
            <a:spLocks noChangeArrowheads="1"/>
          </p:cNvSpPr>
          <p:nvPr/>
        </p:nvSpPr>
        <p:spPr bwMode="auto">
          <a:xfrm>
            <a:off x="9021258" y="5241783"/>
            <a:ext cx="1377565" cy="1392179"/>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Oval 28">
            <a:extLst>
              <a:ext uri="{FF2B5EF4-FFF2-40B4-BE49-F238E27FC236}">
                <a16:creationId xmlns:a16="http://schemas.microsoft.com/office/drawing/2014/main" id="{1B7402F3-0179-9D5D-E3B8-4E12615EDD53}"/>
              </a:ext>
            </a:extLst>
          </p:cNvPr>
          <p:cNvSpPr>
            <a:spLocks noChangeArrowheads="1"/>
          </p:cNvSpPr>
          <p:nvPr/>
        </p:nvSpPr>
        <p:spPr bwMode="auto">
          <a:xfrm>
            <a:off x="9117504" y="5336454"/>
            <a:ext cx="1179812" cy="11577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TextBox 31">
            <a:extLst>
              <a:ext uri="{FF2B5EF4-FFF2-40B4-BE49-F238E27FC236}">
                <a16:creationId xmlns:a16="http://schemas.microsoft.com/office/drawing/2014/main" id="{2B47384D-8A7F-3451-991E-C7B349CE3170}"/>
              </a:ext>
            </a:extLst>
          </p:cNvPr>
          <p:cNvSpPr txBox="1"/>
          <p:nvPr/>
        </p:nvSpPr>
        <p:spPr>
          <a:xfrm>
            <a:off x="1597313" y="3202396"/>
            <a:ext cx="2301286" cy="1457835"/>
          </a:xfrm>
          <a:prstGeom prst="rect">
            <a:avLst/>
          </a:prstGeom>
          <a:noFill/>
        </p:spPr>
        <p:txBody>
          <a:bodyPr wrap="square" lIns="91440" tIns="45720" rIns="91440" bIns="45720" rtlCol="0" anchor="t">
            <a:spAutoFit/>
          </a:bodyPr>
          <a:lstStyle/>
          <a:p>
            <a:pPr algn="ctr">
              <a:lnSpc>
                <a:spcPts val="1800"/>
              </a:lnSpc>
            </a:pPr>
            <a:r>
              <a:rPr lang="fr-CA" sz="1400">
                <a:solidFill>
                  <a:schemeClr val="tx1">
                    <a:lumMod val="65000"/>
                    <a:lumOff val="35000"/>
                  </a:schemeClr>
                </a:solidFill>
                <a:latin typeface="Lato"/>
                <a:ea typeface="Lato"/>
                <a:cs typeface="Lato"/>
              </a:rPr>
              <a:t>Le service de l’inspectorat n’interviendra pas sur les ententes intervenues entre les parties, puisque les inspecteurs n’en ont pas le pouvoir selon la CNESST.</a:t>
            </a:r>
          </a:p>
        </p:txBody>
      </p:sp>
      <p:sp>
        <p:nvSpPr>
          <p:cNvPr id="36" name="TextBox 35">
            <a:extLst>
              <a:ext uri="{FF2B5EF4-FFF2-40B4-BE49-F238E27FC236}">
                <a16:creationId xmlns:a16="http://schemas.microsoft.com/office/drawing/2014/main" id="{95305F8B-25AC-D9C2-6309-306142AA3C2A}"/>
              </a:ext>
            </a:extLst>
          </p:cNvPr>
          <p:cNvSpPr txBox="1"/>
          <p:nvPr/>
        </p:nvSpPr>
        <p:spPr>
          <a:xfrm>
            <a:off x="1690492" y="2614351"/>
            <a:ext cx="2055084" cy="369332"/>
          </a:xfrm>
          <a:prstGeom prst="rect">
            <a:avLst/>
          </a:prstGeom>
          <a:noFill/>
        </p:spPr>
        <p:txBody>
          <a:bodyPr wrap="square" rtlCol="0">
            <a:spAutoFit/>
          </a:bodyPr>
          <a:lstStyle/>
          <a:p>
            <a:pPr algn="ctr"/>
            <a:r>
              <a:rPr lang="en-US" b="1">
                <a:latin typeface="Open Sans" pitchFamily="2" charset="0"/>
                <a:ea typeface="Open Sans" pitchFamily="2" charset="0"/>
                <a:cs typeface="Open Sans" pitchFamily="2" charset="0"/>
              </a:rPr>
              <a:t>La CNESST</a:t>
            </a:r>
          </a:p>
        </p:txBody>
      </p:sp>
      <p:sp>
        <p:nvSpPr>
          <p:cNvPr id="37" name="TextBox 36">
            <a:extLst>
              <a:ext uri="{FF2B5EF4-FFF2-40B4-BE49-F238E27FC236}">
                <a16:creationId xmlns:a16="http://schemas.microsoft.com/office/drawing/2014/main" id="{C52EE89E-5DBD-0821-035A-456E71750047}"/>
              </a:ext>
            </a:extLst>
          </p:cNvPr>
          <p:cNvSpPr txBox="1"/>
          <p:nvPr/>
        </p:nvSpPr>
        <p:spPr>
          <a:xfrm>
            <a:off x="8389282" y="2962321"/>
            <a:ext cx="2565555" cy="2375715"/>
          </a:xfrm>
          <a:prstGeom prst="rect">
            <a:avLst/>
          </a:prstGeom>
          <a:noFill/>
        </p:spPr>
        <p:txBody>
          <a:bodyPr wrap="square" lIns="91440" tIns="45720" rIns="91440" bIns="45720" rtlCol="0" anchor="t">
            <a:spAutoFit/>
          </a:bodyPr>
          <a:lstStyle/>
          <a:p>
            <a:pPr algn="ctr">
              <a:lnSpc>
                <a:spcPts val="1800"/>
              </a:lnSpc>
            </a:pPr>
            <a:r>
              <a:rPr lang="fr-CA" sz="1200">
                <a:solidFill>
                  <a:schemeClr val="tx1">
                    <a:lumMod val="65000"/>
                    <a:lumOff val="35000"/>
                  </a:schemeClr>
                </a:solidFill>
                <a:latin typeface="Lato"/>
                <a:ea typeface="Lato"/>
                <a:cs typeface="Lato"/>
              </a:rPr>
              <a:t>La CNESST interprète la possibilité d’entente prévue à la LSST comme pouvant être inférieure au règlement. </a:t>
            </a:r>
          </a:p>
          <a:p>
            <a:pPr algn="ctr">
              <a:lnSpc>
                <a:spcPts val="1800"/>
              </a:lnSpc>
            </a:pPr>
            <a:endParaRPr lang="fr-CA" sz="1200">
              <a:solidFill>
                <a:schemeClr val="tx1">
                  <a:lumMod val="65000"/>
                  <a:lumOff val="35000"/>
                </a:schemeClr>
              </a:solidFill>
              <a:latin typeface="Lato"/>
              <a:ea typeface="Lato"/>
              <a:cs typeface="Lato"/>
            </a:endParaRPr>
          </a:p>
          <a:p>
            <a:pPr algn="ctr">
              <a:lnSpc>
                <a:spcPts val="1800"/>
              </a:lnSpc>
            </a:pPr>
            <a:r>
              <a:rPr lang="fr-CA" sz="1200">
                <a:solidFill>
                  <a:schemeClr val="tx1">
                    <a:lumMod val="65000"/>
                    <a:lumOff val="35000"/>
                  </a:schemeClr>
                </a:solidFill>
                <a:latin typeface="Lato"/>
                <a:ea typeface="Lato"/>
                <a:cs typeface="Lato"/>
              </a:rPr>
              <a:t>Selon nous, toute entente doit permettre la prise en charge de la SST,  et le cas échéant, devra être contestée devant les tribunaux.</a:t>
            </a:r>
          </a:p>
          <a:p>
            <a:pPr algn="ctr">
              <a:lnSpc>
                <a:spcPts val="1800"/>
              </a:lnSpc>
            </a:pPr>
            <a:endParaRPr lang="fr-CA" sz="1200">
              <a:solidFill>
                <a:schemeClr val="tx1">
                  <a:lumMod val="65000"/>
                  <a:lumOff val="35000"/>
                </a:schemeClr>
              </a:solidFill>
              <a:latin typeface="Lato" panose="020F0502020204030203" pitchFamily="34" charset="0"/>
            </a:endParaRPr>
          </a:p>
        </p:txBody>
      </p:sp>
      <p:sp>
        <p:nvSpPr>
          <p:cNvPr id="38" name="TextBox 37">
            <a:extLst>
              <a:ext uri="{FF2B5EF4-FFF2-40B4-BE49-F238E27FC236}">
                <a16:creationId xmlns:a16="http://schemas.microsoft.com/office/drawing/2014/main" id="{BC657ECC-7332-3164-B668-30829920C705}"/>
              </a:ext>
            </a:extLst>
          </p:cNvPr>
          <p:cNvSpPr txBox="1"/>
          <p:nvPr/>
        </p:nvSpPr>
        <p:spPr>
          <a:xfrm>
            <a:off x="8833369" y="2562600"/>
            <a:ext cx="1761522" cy="369332"/>
          </a:xfrm>
          <a:prstGeom prst="rect">
            <a:avLst/>
          </a:prstGeom>
          <a:noFill/>
        </p:spPr>
        <p:txBody>
          <a:bodyPr wrap="square" rtlCol="0">
            <a:spAutoFit/>
          </a:bodyPr>
          <a:lstStyle/>
          <a:p>
            <a:pPr algn="ctr"/>
            <a:r>
              <a:rPr lang="en-US" b="1">
                <a:latin typeface="Open Sans" pitchFamily="2" charset="0"/>
                <a:ea typeface="Open Sans" pitchFamily="2" charset="0"/>
                <a:cs typeface="Open Sans" pitchFamily="2" charset="0"/>
              </a:rPr>
              <a:t>En dessous?</a:t>
            </a:r>
          </a:p>
        </p:txBody>
      </p:sp>
      <p:sp>
        <p:nvSpPr>
          <p:cNvPr id="39" name="TextBox 38">
            <a:extLst>
              <a:ext uri="{FF2B5EF4-FFF2-40B4-BE49-F238E27FC236}">
                <a16:creationId xmlns:a16="http://schemas.microsoft.com/office/drawing/2014/main" id="{F27200E0-24F9-7146-DFA7-5AB360E7CBE5}"/>
              </a:ext>
            </a:extLst>
          </p:cNvPr>
          <p:cNvSpPr txBox="1"/>
          <p:nvPr/>
        </p:nvSpPr>
        <p:spPr>
          <a:xfrm>
            <a:off x="4950115" y="3910798"/>
            <a:ext cx="2440841" cy="2150332"/>
          </a:xfrm>
          <a:prstGeom prst="rect">
            <a:avLst/>
          </a:prstGeom>
          <a:noFill/>
        </p:spPr>
        <p:txBody>
          <a:bodyPr wrap="square" lIns="91440" tIns="45720" rIns="91440" bIns="45720" rtlCol="0" anchor="t">
            <a:spAutoFit/>
          </a:bodyPr>
          <a:lstStyle/>
          <a:p>
            <a:pPr algn="ctr">
              <a:lnSpc>
                <a:spcPts val="1800"/>
              </a:lnSpc>
            </a:pPr>
            <a:r>
              <a:rPr lang="fr-CA" sz="1400">
                <a:solidFill>
                  <a:schemeClr val="bg1"/>
                </a:solidFill>
                <a:latin typeface="Lato"/>
                <a:ea typeface="Lato"/>
                <a:cs typeface="Lato"/>
              </a:rPr>
              <a:t>Assurez-vous d’inclure toute entente en vertu de la LSST dans votre convention collective pour que vous puissiez faire des griefs si cette dernière n'est pas respectée.</a:t>
            </a:r>
          </a:p>
          <a:p>
            <a:pPr algn="ctr">
              <a:lnSpc>
                <a:spcPts val="1800"/>
              </a:lnSpc>
            </a:pPr>
            <a:r>
              <a:rPr lang="fr-CA" sz="1400">
                <a:solidFill>
                  <a:schemeClr val="bg1"/>
                </a:solidFill>
                <a:latin typeface="Lato"/>
                <a:ea typeface="Lato"/>
                <a:cs typeface="Lato"/>
              </a:rPr>
              <a:t>Ou une entente datée si vous n’êtes pas syndiqué.</a:t>
            </a:r>
          </a:p>
        </p:txBody>
      </p:sp>
      <p:sp>
        <p:nvSpPr>
          <p:cNvPr id="40" name="TextBox 39">
            <a:extLst>
              <a:ext uri="{FF2B5EF4-FFF2-40B4-BE49-F238E27FC236}">
                <a16:creationId xmlns:a16="http://schemas.microsoft.com/office/drawing/2014/main" id="{E99E3C53-D278-043F-E63F-1568164BF4C4}"/>
              </a:ext>
            </a:extLst>
          </p:cNvPr>
          <p:cNvSpPr txBox="1"/>
          <p:nvPr/>
        </p:nvSpPr>
        <p:spPr>
          <a:xfrm>
            <a:off x="5040650" y="3068465"/>
            <a:ext cx="2179709" cy="646331"/>
          </a:xfrm>
          <a:prstGeom prst="rect">
            <a:avLst/>
          </a:prstGeom>
          <a:noFill/>
        </p:spPr>
        <p:txBody>
          <a:bodyPr wrap="square" rtlCol="0">
            <a:spAutoFit/>
          </a:bodyPr>
          <a:lstStyle/>
          <a:p>
            <a:pPr algn="ctr"/>
            <a:r>
              <a:rPr lang="fr-CA" b="1">
                <a:solidFill>
                  <a:schemeClr val="bg1"/>
                </a:solidFill>
                <a:latin typeface="Open Sans" pitchFamily="2" charset="0"/>
                <a:ea typeface="Open Sans" pitchFamily="2" charset="0"/>
                <a:cs typeface="Open Sans" pitchFamily="2" charset="0"/>
              </a:rPr>
              <a:t>Une entente conventionnée</a:t>
            </a:r>
          </a:p>
        </p:txBody>
      </p:sp>
      <p:sp>
        <p:nvSpPr>
          <p:cNvPr id="41" name="Oval 19">
            <a:extLst>
              <a:ext uri="{FF2B5EF4-FFF2-40B4-BE49-F238E27FC236}">
                <a16:creationId xmlns:a16="http://schemas.microsoft.com/office/drawing/2014/main" id="{0899E541-CECF-3933-B96A-CCBBEF0F2E6B}"/>
              </a:ext>
            </a:extLst>
          </p:cNvPr>
          <p:cNvSpPr>
            <a:spLocks noChangeArrowheads="1"/>
          </p:cNvSpPr>
          <p:nvPr/>
        </p:nvSpPr>
        <p:spPr bwMode="auto">
          <a:xfrm>
            <a:off x="5398330" y="1584187"/>
            <a:ext cx="1464351" cy="1505444"/>
          </a:xfrm>
          <a:prstGeom prst="ellipse">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Oval 20">
            <a:extLst>
              <a:ext uri="{FF2B5EF4-FFF2-40B4-BE49-F238E27FC236}">
                <a16:creationId xmlns:a16="http://schemas.microsoft.com/office/drawing/2014/main" id="{216E5208-970A-283D-B052-F31BA4BA83D8}"/>
              </a:ext>
            </a:extLst>
          </p:cNvPr>
          <p:cNvSpPr>
            <a:spLocks noChangeArrowheads="1"/>
          </p:cNvSpPr>
          <p:nvPr/>
        </p:nvSpPr>
        <p:spPr bwMode="auto">
          <a:xfrm>
            <a:off x="5515210" y="1669090"/>
            <a:ext cx="1268201" cy="130693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E7A4309E-5978-9A66-2C25-C30C63DB7C10}"/>
              </a:ext>
            </a:extLst>
          </p:cNvPr>
          <p:cNvSpPr/>
          <p:nvPr/>
        </p:nvSpPr>
        <p:spPr>
          <a:xfrm>
            <a:off x="435243" y="942680"/>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Voici ce que l’expérience nous dit jusqu’à maintenant. </a:t>
            </a:r>
          </a:p>
        </p:txBody>
      </p:sp>
      <p:pic>
        <p:nvPicPr>
          <p:cNvPr id="17" name="Graphique 16" descr="Bâtiment avec un remplissage uni">
            <a:extLst>
              <a:ext uri="{FF2B5EF4-FFF2-40B4-BE49-F238E27FC236}">
                <a16:creationId xmlns:a16="http://schemas.microsoft.com/office/drawing/2014/main" id="{F5CBA135-3A7F-E589-C0FD-ACEA0EC267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8278" y="5232562"/>
            <a:ext cx="914400" cy="914400"/>
          </a:xfrm>
          <a:prstGeom prst="rect">
            <a:avLst/>
          </a:prstGeom>
        </p:spPr>
      </p:pic>
      <p:pic>
        <p:nvPicPr>
          <p:cNvPr id="20" name="Graphique 19" descr="Contrat avec un remplissage uni">
            <a:extLst>
              <a:ext uri="{FF2B5EF4-FFF2-40B4-BE49-F238E27FC236}">
                <a16:creationId xmlns:a16="http://schemas.microsoft.com/office/drawing/2014/main" id="{C47C1EE7-2684-0590-D8A4-C2562C7F9C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5733" y="1829561"/>
            <a:ext cx="914400" cy="914400"/>
          </a:xfrm>
          <a:prstGeom prst="rect">
            <a:avLst/>
          </a:prstGeom>
        </p:spPr>
      </p:pic>
      <p:pic>
        <p:nvPicPr>
          <p:cNvPr id="31" name="Graphique 30" descr="Cible avec un remplissage uni">
            <a:extLst>
              <a:ext uri="{FF2B5EF4-FFF2-40B4-BE49-F238E27FC236}">
                <a16:creationId xmlns:a16="http://schemas.microsoft.com/office/drawing/2014/main" id="{4BEE4D80-6404-FDF7-9163-BF8D6434CF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58774" y="5423082"/>
            <a:ext cx="914400" cy="980859"/>
          </a:xfrm>
          <a:prstGeom prst="rect">
            <a:avLst/>
          </a:prstGeom>
        </p:spPr>
      </p:pic>
    </p:spTree>
    <p:extLst>
      <p:ext uri="{BB962C8B-B14F-4D97-AF65-F5344CB8AC3E}">
        <p14:creationId xmlns:p14="http://schemas.microsoft.com/office/powerpoint/2010/main" val="2954104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6007FB-C100-6114-9E66-C470E9AB1EF6}"/>
              </a:ext>
            </a:extLst>
          </p:cNvPr>
          <p:cNvSpPr/>
          <p:nvPr/>
        </p:nvSpPr>
        <p:spPr>
          <a:xfrm>
            <a:off x="3012216" y="0"/>
            <a:ext cx="8059355"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703A646-6BF8-B6F1-67B6-7FA335EF5ADD}"/>
              </a:ext>
            </a:extLst>
          </p:cNvPr>
          <p:cNvSpPr/>
          <p:nvPr/>
        </p:nvSpPr>
        <p:spPr>
          <a:xfrm>
            <a:off x="0" y="248804"/>
            <a:ext cx="11071571" cy="1095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9C4A1EC1-39A9-22B0-EB3E-B28493242F08}"/>
              </a:ext>
            </a:extLst>
          </p:cNvPr>
          <p:cNvSpPr>
            <a:spLocks noGrp="1"/>
          </p:cNvSpPr>
          <p:nvPr>
            <p:ph type="title"/>
          </p:nvPr>
        </p:nvSpPr>
        <p:spPr>
          <a:xfrm>
            <a:off x="342900" y="495398"/>
            <a:ext cx="6343650" cy="602086"/>
          </a:xfrm>
        </p:spPr>
        <p:txBody>
          <a:bodyPr>
            <a:normAutofit fontScale="90000"/>
          </a:bodyPr>
          <a:lstStyle/>
          <a:p>
            <a:r>
              <a:rPr lang="fr-CA"/>
              <a:t>Qu’est-ce que le paritarisme?</a:t>
            </a:r>
          </a:p>
        </p:txBody>
      </p:sp>
      <p:sp>
        <p:nvSpPr>
          <p:cNvPr id="4" name="ZoneTexte 3">
            <a:extLst>
              <a:ext uri="{FF2B5EF4-FFF2-40B4-BE49-F238E27FC236}">
                <a16:creationId xmlns:a16="http://schemas.microsoft.com/office/drawing/2014/main" id="{67480B4A-5C0A-32CD-147A-E74E42D884B1}"/>
              </a:ext>
            </a:extLst>
          </p:cNvPr>
          <p:cNvSpPr txBox="1"/>
          <p:nvPr/>
        </p:nvSpPr>
        <p:spPr>
          <a:xfrm>
            <a:off x="3514725" y="1871663"/>
            <a:ext cx="7115174" cy="3416320"/>
          </a:xfrm>
          <a:prstGeom prst="rect">
            <a:avLst/>
          </a:prstGeom>
          <a:noFill/>
        </p:spPr>
        <p:txBody>
          <a:bodyPr wrap="square" rtlCol="0">
            <a:spAutoFit/>
          </a:bodyPr>
          <a:lstStyle/>
          <a:p>
            <a:r>
              <a:rPr lang="fr-FR">
                <a:solidFill>
                  <a:schemeClr val="bg1"/>
                </a:solidFill>
              </a:rPr>
              <a:t>Le </a:t>
            </a:r>
            <a:r>
              <a:rPr lang="fr-FR" b="1">
                <a:solidFill>
                  <a:schemeClr val="bg1"/>
                </a:solidFill>
              </a:rPr>
              <a:t>paritarisme</a:t>
            </a:r>
            <a:r>
              <a:rPr lang="fr-FR">
                <a:solidFill>
                  <a:schemeClr val="bg1"/>
                </a:solidFill>
              </a:rPr>
              <a:t>, c’est le principe selon lequel </a:t>
            </a:r>
            <a:r>
              <a:rPr lang="fr-FR" b="1">
                <a:solidFill>
                  <a:schemeClr val="bg1"/>
                </a:solidFill>
              </a:rPr>
              <a:t>travailleurs et employeurs participent à égalité</a:t>
            </a:r>
            <a:r>
              <a:rPr lang="fr-FR">
                <a:solidFill>
                  <a:schemeClr val="bg1"/>
                </a:solidFill>
              </a:rPr>
              <a:t> (ou presque) aux décisions qui concernent la santé et la sécurité du travail.</a:t>
            </a:r>
          </a:p>
          <a:p>
            <a:endParaRPr lang="fr-FR">
              <a:solidFill>
                <a:schemeClr val="bg1"/>
              </a:solidFill>
            </a:endParaRPr>
          </a:p>
          <a:p>
            <a:r>
              <a:rPr lang="fr-FR">
                <a:solidFill>
                  <a:schemeClr val="bg1"/>
                </a:solidFill>
              </a:rPr>
              <a:t>Pour être crédible, le paritarisme repose sur une condition essentielle : </a:t>
            </a:r>
            <a:r>
              <a:rPr lang="fr-FR" b="1">
                <a:solidFill>
                  <a:schemeClr val="bg1"/>
                </a:solidFill>
              </a:rPr>
              <a:t>l’indépendance des représentants des travailleurs</a:t>
            </a:r>
            <a:r>
              <a:rPr lang="fr-FR">
                <a:solidFill>
                  <a:schemeClr val="bg1"/>
                </a:solidFill>
              </a:rPr>
              <a:t>, notamment du RSS, </a:t>
            </a:r>
            <a:r>
              <a:rPr lang="fr-FR" b="1">
                <a:solidFill>
                  <a:schemeClr val="bg1"/>
                </a:solidFill>
              </a:rPr>
              <a:t>face à l’employeur</a:t>
            </a:r>
            <a:r>
              <a:rPr lang="fr-FR">
                <a:solidFill>
                  <a:schemeClr val="bg1"/>
                </a:solidFill>
              </a:rPr>
              <a:t>.</a:t>
            </a:r>
          </a:p>
          <a:p>
            <a:endParaRPr lang="fr-FR">
              <a:solidFill>
                <a:schemeClr val="bg1"/>
              </a:solidFill>
            </a:endParaRPr>
          </a:p>
          <a:p>
            <a:r>
              <a:rPr lang="fr-FR">
                <a:solidFill>
                  <a:schemeClr val="bg1"/>
                </a:solidFill>
              </a:rPr>
              <a:t>Même en présence d’ententes particulières, il est crucial de </a:t>
            </a:r>
            <a:r>
              <a:rPr lang="fr-FR" b="1">
                <a:solidFill>
                  <a:schemeClr val="bg1"/>
                </a:solidFill>
              </a:rPr>
              <a:t>préserver cette égalité</a:t>
            </a:r>
            <a:r>
              <a:rPr lang="fr-FR">
                <a:solidFill>
                  <a:schemeClr val="bg1"/>
                </a:solidFill>
              </a:rPr>
              <a:t> pour assurer une </a:t>
            </a:r>
            <a:r>
              <a:rPr lang="fr-FR" b="1">
                <a:solidFill>
                  <a:schemeClr val="bg1"/>
                </a:solidFill>
              </a:rPr>
              <a:t>véritable prise en charge collective</a:t>
            </a:r>
            <a:r>
              <a:rPr lang="fr-FR">
                <a:solidFill>
                  <a:schemeClr val="bg1"/>
                </a:solidFill>
              </a:rPr>
              <a:t> de la prévention.</a:t>
            </a:r>
          </a:p>
          <a:p>
            <a:endParaRPr lang="fr-CA">
              <a:solidFill>
                <a:schemeClr val="bg1"/>
              </a:solidFill>
            </a:endParaRPr>
          </a:p>
        </p:txBody>
      </p:sp>
    </p:spTree>
    <p:extLst>
      <p:ext uri="{BB962C8B-B14F-4D97-AF65-F5344CB8AC3E}">
        <p14:creationId xmlns:p14="http://schemas.microsoft.com/office/powerpoint/2010/main" val="382685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descr="Une image contenant plein air, ciel, nuage, sol&#10;&#10;Description générée automatiquement">
            <a:extLst>
              <a:ext uri="{FF2B5EF4-FFF2-40B4-BE49-F238E27FC236}">
                <a16:creationId xmlns:a16="http://schemas.microsoft.com/office/drawing/2014/main" id="{BB6E785C-4E5F-8566-4092-2B4E8129E45C}"/>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7778" r="17778"/>
          <a:stretch>
            <a:fillRect/>
          </a:stretch>
        </p:blipFill>
        <p:spPr/>
      </p:pic>
      <p:sp>
        <p:nvSpPr>
          <p:cNvPr id="33" name="Rectangle 32">
            <a:extLst>
              <a:ext uri="{FF2B5EF4-FFF2-40B4-BE49-F238E27FC236}">
                <a16:creationId xmlns:a16="http://schemas.microsoft.com/office/drawing/2014/main" id="{EDDC566A-10F5-43F4-B6BE-BB1D041CD76A}"/>
              </a:ext>
            </a:extLst>
          </p:cNvPr>
          <p:cNvSpPr/>
          <p:nvPr/>
        </p:nvSpPr>
        <p:spPr>
          <a:xfrm>
            <a:off x="5562600" y="0"/>
            <a:ext cx="6629400"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38B483C2-7260-4D06-8A01-6785682FD7D2}"/>
              </a:ext>
            </a:extLst>
          </p:cNvPr>
          <p:cNvSpPr/>
          <p:nvPr/>
        </p:nvSpPr>
        <p:spPr>
          <a:xfrm>
            <a:off x="6281045" y="674110"/>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C3B5855-049E-0B2B-B59C-781845BF6733}"/>
              </a:ext>
            </a:extLst>
          </p:cNvPr>
          <p:cNvSpPr/>
          <p:nvPr/>
        </p:nvSpPr>
        <p:spPr>
          <a:xfrm>
            <a:off x="9036478" y="674110"/>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4EB679ED-A848-F0CB-56B3-AF47445DD125}"/>
              </a:ext>
            </a:extLst>
          </p:cNvPr>
          <p:cNvSpPr/>
          <p:nvPr/>
        </p:nvSpPr>
        <p:spPr>
          <a:xfrm>
            <a:off x="9036478" y="3588178"/>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5D76F-8A91-6762-9C24-4F48D73CED74}"/>
              </a:ext>
            </a:extLst>
          </p:cNvPr>
          <p:cNvSpPr/>
          <p:nvPr/>
        </p:nvSpPr>
        <p:spPr>
          <a:xfrm>
            <a:off x="6281045" y="3588178"/>
            <a:ext cx="2437078" cy="2595713"/>
          </a:xfrm>
          <a:prstGeom prst="roundRect">
            <a:avLst>
              <a:gd name="adj" fmla="val 8328"/>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30C07BA-8853-4E3E-A4DF-0A17453D6CB6}"/>
              </a:ext>
            </a:extLst>
          </p:cNvPr>
          <p:cNvSpPr/>
          <p:nvPr/>
        </p:nvSpPr>
        <p:spPr>
          <a:xfrm>
            <a:off x="0" y="0"/>
            <a:ext cx="55626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98A1BE-F051-48F9-9284-0CF313EA54F8}"/>
              </a:ext>
            </a:extLst>
          </p:cNvPr>
          <p:cNvSpPr txBox="1"/>
          <p:nvPr/>
        </p:nvSpPr>
        <p:spPr>
          <a:xfrm>
            <a:off x="360185" y="327867"/>
            <a:ext cx="5159521" cy="3170099"/>
          </a:xfrm>
          <a:prstGeom prst="rect">
            <a:avLst/>
          </a:prstGeom>
          <a:noFill/>
        </p:spPr>
        <p:txBody>
          <a:bodyPr wrap="square" lIns="0" rtlCol="0">
            <a:spAutoFit/>
          </a:bodyPr>
          <a:lstStyle/>
          <a:p>
            <a:pPr>
              <a:lnSpc>
                <a:spcPts val="6000"/>
              </a:lnSpc>
            </a:pPr>
            <a:r>
              <a:rPr lang="fr-CA" sz="5400">
                <a:solidFill>
                  <a:schemeClr val="bg1"/>
                </a:solidFill>
                <a:latin typeface="Open Sans" panose="020B0606030504020204" pitchFamily="34" charset="0"/>
                <a:ea typeface="Open Sans" panose="020B0606030504020204" pitchFamily="34" charset="0"/>
                <a:cs typeface="Open Sans" panose="020B0606030504020204" pitchFamily="34" charset="0"/>
              </a:rPr>
              <a:t>Quatre</a:t>
            </a:r>
            <a:endParaRPr lang="id-ID" sz="5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nSpc>
                <a:spcPts val="6000"/>
              </a:lnSpc>
            </a:pPr>
            <a:r>
              <a:rPr lang="fr-CA" sz="54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Chapitres importants pour le RMPPE</a:t>
            </a:r>
          </a:p>
        </p:txBody>
      </p:sp>
      <p:cxnSp>
        <p:nvCxnSpPr>
          <p:cNvPr id="11" name="Straight Connector 10">
            <a:extLst>
              <a:ext uri="{FF2B5EF4-FFF2-40B4-BE49-F238E27FC236}">
                <a16:creationId xmlns:a16="http://schemas.microsoft.com/office/drawing/2014/main" id="{1D285578-9F33-4E3F-9986-18D557C511B1}"/>
              </a:ext>
            </a:extLst>
          </p:cNvPr>
          <p:cNvCxnSpPr>
            <a:cxnSpLocks/>
          </p:cNvCxnSpPr>
          <p:nvPr/>
        </p:nvCxnSpPr>
        <p:spPr>
          <a:xfrm>
            <a:off x="722418" y="3710735"/>
            <a:ext cx="548640"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467852C-7828-4FFE-90BA-0CA78FB318C0}"/>
              </a:ext>
            </a:extLst>
          </p:cNvPr>
          <p:cNvSpPr txBox="1"/>
          <p:nvPr/>
        </p:nvSpPr>
        <p:spPr>
          <a:xfrm>
            <a:off x="6352488" y="1497772"/>
            <a:ext cx="2294192" cy="707886"/>
          </a:xfrm>
          <a:prstGeom prst="rect">
            <a:avLst/>
          </a:prstGeom>
          <a:noFill/>
        </p:spPr>
        <p:txBody>
          <a:bodyPr wrap="square" rtlCol="0" anchor="ctr">
            <a:spAutoFit/>
          </a:bodyPr>
          <a:lstStyle/>
          <a:p>
            <a:pPr algn="ctr"/>
            <a:r>
              <a:rPr lang="en-GB" sz="2000" b="1">
                <a:solidFill>
                  <a:schemeClr val="tx2">
                    <a:lumMod val="90000"/>
                    <a:lumOff val="10000"/>
                  </a:schemeClr>
                </a:solidFill>
                <a:latin typeface="Open Sans" pitchFamily="2" charset="0"/>
                <a:ea typeface="Open Sans" pitchFamily="2" charset="0"/>
                <a:cs typeface="Open Sans" pitchFamily="2" charset="0"/>
              </a:rPr>
              <a:t>Dispositions </a:t>
            </a:r>
            <a:r>
              <a:rPr lang="fr-CA" sz="2000" b="1">
                <a:solidFill>
                  <a:schemeClr val="tx2">
                    <a:lumMod val="90000"/>
                    <a:lumOff val="10000"/>
                  </a:schemeClr>
                </a:solidFill>
                <a:latin typeface="Open Sans" pitchFamily="2" charset="0"/>
                <a:ea typeface="Open Sans" pitchFamily="2" charset="0"/>
                <a:cs typeface="Open Sans" pitchFamily="2" charset="0"/>
              </a:rPr>
              <a:t>préliminaires</a:t>
            </a:r>
          </a:p>
        </p:txBody>
      </p:sp>
      <p:sp>
        <p:nvSpPr>
          <p:cNvPr id="85" name="TextBox 84">
            <a:extLst>
              <a:ext uri="{FF2B5EF4-FFF2-40B4-BE49-F238E27FC236}">
                <a16:creationId xmlns:a16="http://schemas.microsoft.com/office/drawing/2014/main" id="{C8A5FD58-3841-4AB6-AB8D-1030B0EFB22B}"/>
              </a:ext>
            </a:extLst>
          </p:cNvPr>
          <p:cNvSpPr txBox="1"/>
          <p:nvPr/>
        </p:nvSpPr>
        <p:spPr>
          <a:xfrm>
            <a:off x="6352488" y="2178186"/>
            <a:ext cx="2294192" cy="827662"/>
          </a:xfrm>
          <a:prstGeom prst="rect">
            <a:avLst/>
          </a:prstGeom>
          <a:noFill/>
        </p:spPr>
        <p:txBody>
          <a:bodyPr wrap="square" rtlCol="0" anchor="ctr">
            <a:spAutoFit/>
          </a:bodyPr>
          <a:lstStyle/>
          <a:p>
            <a:pPr algn="ctr">
              <a:lnSpc>
                <a:spcPts val="2000"/>
              </a:lnSpc>
            </a:pPr>
            <a:r>
              <a:rPr lang="fr-CA" sz="11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C’est cette partie qui indique le lien entre le classement SCIAN et l’établissement.</a:t>
            </a:r>
          </a:p>
        </p:txBody>
      </p:sp>
      <p:cxnSp>
        <p:nvCxnSpPr>
          <p:cNvPr id="86" name="Straight Connector 85">
            <a:extLst>
              <a:ext uri="{FF2B5EF4-FFF2-40B4-BE49-F238E27FC236}">
                <a16:creationId xmlns:a16="http://schemas.microsoft.com/office/drawing/2014/main" id="{20583EEE-EE3F-41B4-889B-30DD6085B2E7}"/>
              </a:ext>
            </a:extLst>
          </p:cNvPr>
          <p:cNvCxnSpPr>
            <a:cxnSpLocks/>
          </p:cNvCxnSpPr>
          <p:nvPr/>
        </p:nvCxnSpPr>
        <p:spPr>
          <a:xfrm>
            <a:off x="7362424" y="2128967"/>
            <a:ext cx="27432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C5974B2C-2D6E-4914-A078-0B0E1BB339AA}"/>
              </a:ext>
            </a:extLst>
          </p:cNvPr>
          <p:cNvSpPr txBox="1"/>
          <p:nvPr/>
        </p:nvSpPr>
        <p:spPr>
          <a:xfrm>
            <a:off x="9107921" y="1497772"/>
            <a:ext cx="2294192" cy="707886"/>
          </a:xfrm>
          <a:prstGeom prst="rect">
            <a:avLst/>
          </a:prstGeom>
          <a:noFill/>
        </p:spPr>
        <p:txBody>
          <a:bodyPr wrap="square" rtlCol="0" anchor="ctr">
            <a:spAutoFit/>
          </a:bodyPr>
          <a:lstStyle/>
          <a:p>
            <a:pPr algn="ctr"/>
            <a:r>
              <a:rPr lang="en-GB" sz="2000" b="1">
                <a:solidFill>
                  <a:schemeClr val="tx2">
                    <a:lumMod val="90000"/>
                    <a:lumOff val="10000"/>
                  </a:schemeClr>
                </a:solidFill>
                <a:latin typeface="Open Sans" pitchFamily="2" charset="0"/>
                <a:ea typeface="Open Sans" pitchFamily="2" charset="0"/>
                <a:cs typeface="Open Sans" pitchFamily="2" charset="0"/>
              </a:rPr>
              <a:t>Programme de </a:t>
            </a:r>
            <a:r>
              <a:rPr lang="fr-CA" sz="2000" b="1">
                <a:solidFill>
                  <a:schemeClr val="tx2">
                    <a:lumMod val="90000"/>
                    <a:lumOff val="10000"/>
                  </a:schemeClr>
                </a:solidFill>
                <a:latin typeface="Open Sans" pitchFamily="2" charset="0"/>
                <a:ea typeface="Open Sans" pitchFamily="2" charset="0"/>
                <a:cs typeface="Open Sans" pitchFamily="2" charset="0"/>
              </a:rPr>
              <a:t>prévention</a:t>
            </a:r>
          </a:p>
        </p:txBody>
      </p:sp>
      <p:sp>
        <p:nvSpPr>
          <p:cNvPr id="89" name="TextBox 88">
            <a:extLst>
              <a:ext uri="{FF2B5EF4-FFF2-40B4-BE49-F238E27FC236}">
                <a16:creationId xmlns:a16="http://schemas.microsoft.com/office/drawing/2014/main" id="{2891F778-0D48-4716-B072-9350395B7FBE}"/>
              </a:ext>
            </a:extLst>
          </p:cNvPr>
          <p:cNvSpPr txBox="1"/>
          <p:nvPr/>
        </p:nvSpPr>
        <p:spPr>
          <a:xfrm>
            <a:off x="9107921" y="2178186"/>
            <a:ext cx="2294192" cy="827662"/>
          </a:xfrm>
          <a:prstGeom prst="rect">
            <a:avLst/>
          </a:prstGeom>
          <a:noFill/>
        </p:spPr>
        <p:txBody>
          <a:bodyPr wrap="square" lIns="91440" tIns="45720" rIns="91440" bIns="45720" rtlCol="0" anchor="ctr">
            <a:spAutoFit/>
          </a:bodyPr>
          <a:lstStyle/>
          <a:p>
            <a:pPr algn="ctr">
              <a:lnSpc>
                <a:spcPts val="2000"/>
              </a:lnSpc>
            </a:pPr>
            <a:r>
              <a:rPr lang="fr-CA" sz="1100">
                <a:solidFill>
                  <a:schemeClr val="tx1">
                    <a:lumMod val="50000"/>
                    <a:lumOff val="50000"/>
                  </a:schemeClr>
                </a:solidFill>
                <a:latin typeface="Lato"/>
                <a:ea typeface="Open Sans"/>
                <a:cs typeface="Open Sans"/>
              </a:rPr>
              <a:t>Comprend les modalités d’application et de mise à jour, ainsi que la hiérarchie des risques.</a:t>
            </a:r>
          </a:p>
        </p:txBody>
      </p:sp>
      <p:cxnSp>
        <p:nvCxnSpPr>
          <p:cNvPr id="90" name="Straight Connector 89">
            <a:extLst>
              <a:ext uri="{FF2B5EF4-FFF2-40B4-BE49-F238E27FC236}">
                <a16:creationId xmlns:a16="http://schemas.microsoft.com/office/drawing/2014/main" id="{43E7AE39-BF8B-4EBC-9E1B-2D1F2D18E650}"/>
              </a:ext>
            </a:extLst>
          </p:cNvPr>
          <p:cNvCxnSpPr>
            <a:cxnSpLocks/>
          </p:cNvCxnSpPr>
          <p:nvPr/>
        </p:nvCxnSpPr>
        <p:spPr>
          <a:xfrm>
            <a:off x="10117857" y="2128967"/>
            <a:ext cx="27432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99AC3CFB-FBF5-4A87-99FA-DDC9EBBA696A}"/>
              </a:ext>
            </a:extLst>
          </p:cNvPr>
          <p:cNvSpPr txBox="1"/>
          <p:nvPr/>
        </p:nvSpPr>
        <p:spPr>
          <a:xfrm>
            <a:off x="6352488" y="4593642"/>
            <a:ext cx="2294192" cy="400110"/>
          </a:xfrm>
          <a:prstGeom prst="rect">
            <a:avLst/>
          </a:prstGeom>
          <a:noFill/>
        </p:spPr>
        <p:txBody>
          <a:bodyPr wrap="square" lIns="91440" tIns="45720" rIns="91440" bIns="45720" rtlCol="0" anchor="ctr">
            <a:spAutoFit/>
          </a:bodyPr>
          <a:lstStyle/>
          <a:p>
            <a:pPr algn="ctr"/>
            <a:r>
              <a:rPr lang="en-GB" sz="2000" b="1" err="1">
                <a:solidFill>
                  <a:schemeClr val="tx2">
                    <a:lumMod val="90000"/>
                    <a:lumOff val="10000"/>
                  </a:schemeClr>
                </a:solidFill>
                <a:latin typeface="Open Sans"/>
                <a:ea typeface="Open Sans"/>
                <a:cs typeface="Open Sans"/>
              </a:rPr>
              <a:t>Comité</a:t>
            </a:r>
            <a:r>
              <a:rPr lang="en-GB" sz="2000" b="1">
                <a:solidFill>
                  <a:schemeClr val="tx2">
                    <a:lumMod val="90000"/>
                    <a:lumOff val="10000"/>
                  </a:schemeClr>
                </a:solidFill>
                <a:latin typeface="Open Sans"/>
                <a:ea typeface="Open Sans"/>
                <a:cs typeface="Open Sans"/>
              </a:rPr>
              <a:t> SST</a:t>
            </a:r>
            <a:endParaRPr lang="en-US" sz="2000" b="1">
              <a:solidFill>
                <a:schemeClr val="tx2">
                  <a:lumMod val="90000"/>
                  <a:lumOff val="10000"/>
                </a:schemeClr>
              </a:solidFill>
              <a:latin typeface="Open Sans"/>
              <a:ea typeface="Open Sans"/>
              <a:cs typeface="Open Sans"/>
            </a:endParaRPr>
          </a:p>
        </p:txBody>
      </p:sp>
      <p:sp>
        <p:nvSpPr>
          <p:cNvPr id="92" name="TextBox 91">
            <a:extLst>
              <a:ext uri="{FF2B5EF4-FFF2-40B4-BE49-F238E27FC236}">
                <a16:creationId xmlns:a16="http://schemas.microsoft.com/office/drawing/2014/main" id="{C5F3C4ED-2B60-4B97-A0A1-2513DC637A93}"/>
              </a:ext>
            </a:extLst>
          </p:cNvPr>
          <p:cNvSpPr txBox="1"/>
          <p:nvPr/>
        </p:nvSpPr>
        <p:spPr>
          <a:xfrm>
            <a:off x="6352488" y="5120168"/>
            <a:ext cx="2294192" cy="827662"/>
          </a:xfrm>
          <a:prstGeom prst="rect">
            <a:avLst/>
          </a:prstGeom>
          <a:noFill/>
        </p:spPr>
        <p:txBody>
          <a:bodyPr wrap="square" lIns="91440" tIns="45720" rIns="91440" bIns="45720" rtlCol="0" anchor="ctr">
            <a:spAutoFit/>
          </a:bodyPr>
          <a:lstStyle/>
          <a:p>
            <a:pPr algn="ctr">
              <a:lnSpc>
                <a:spcPts val="2000"/>
              </a:lnSpc>
            </a:pPr>
            <a:r>
              <a:rPr lang="fr-CA" sz="1100">
                <a:solidFill>
                  <a:schemeClr val="tx1">
                    <a:lumMod val="50000"/>
                    <a:lumOff val="50000"/>
                  </a:schemeClr>
                </a:solidFill>
                <a:latin typeface="Lato"/>
                <a:ea typeface="Open Sans"/>
                <a:cs typeface="Open Sans"/>
              </a:rPr>
              <a:t>Indique le nombre de rencontres et de représentants, ainsi que les règles de fonctionnement.</a:t>
            </a:r>
          </a:p>
        </p:txBody>
      </p:sp>
      <p:cxnSp>
        <p:nvCxnSpPr>
          <p:cNvPr id="93" name="Straight Connector 92">
            <a:extLst>
              <a:ext uri="{FF2B5EF4-FFF2-40B4-BE49-F238E27FC236}">
                <a16:creationId xmlns:a16="http://schemas.microsoft.com/office/drawing/2014/main" id="{05FAC02B-5721-4FCB-A564-6D5F1EEDDDE9}"/>
              </a:ext>
            </a:extLst>
          </p:cNvPr>
          <p:cNvCxnSpPr>
            <a:cxnSpLocks/>
          </p:cNvCxnSpPr>
          <p:nvPr/>
        </p:nvCxnSpPr>
        <p:spPr>
          <a:xfrm>
            <a:off x="7362424" y="5070949"/>
            <a:ext cx="27432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09120F4-9A6F-42CB-AF4B-2DCBEA501F20}"/>
              </a:ext>
            </a:extLst>
          </p:cNvPr>
          <p:cNvSpPr txBox="1"/>
          <p:nvPr/>
        </p:nvSpPr>
        <p:spPr>
          <a:xfrm>
            <a:off x="9107921" y="4593642"/>
            <a:ext cx="2294192" cy="400110"/>
          </a:xfrm>
          <a:prstGeom prst="rect">
            <a:avLst/>
          </a:prstGeom>
          <a:noFill/>
        </p:spPr>
        <p:txBody>
          <a:bodyPr wrap="square" rtlCol="0" anchor="ctr">
            <a:spAutoFit/>
          </a:bodyPr>
          <a:lstStyle/>
          <a:p>
            <a:pPr algn="ctr"/>
            <a:r>
              <a:rPr lang="en-GB" sz="2000" b="1">
                <a:solidFill>
                  <a:schemeClr val="tx2">
                    <a:lumMod val="90000"/>
                    <a:lumOff val="10000"/>
                  </a:schemeClr>
                </a:solidFill>
                <a:latin typeface="Open Sans" pitchFamily="2" charset="0"/>
                <a:ea typeface="Open Sans" pitchFamily="2" charset="0"/>
                <a:cs typeface="Open Sans" pitchFamily="2" charset="0"/>
              </a:rPr>
              <a:t>RSS</a:t>
            </a:r>
            <a:endParaRPr lang="en-US" sz="2000" b="1">
              <a:solidFill>
                <a:schemeClr val="tx2">
                  <a:lumMod val="90000"/>
                  <a:lumOff val="10000"/>
                </a:schemeClr>
              </a:solidFill>
              <a:latin typeface="Open Sans" pitchFamily="2" charset="0"/>
              <a:ea typeface="Open Sans" pitchFamily="2" charset="0"/>
              <a:cs typeface="Open Sans" pitchFamily="2" charset="0"/>
            </a:endParaRPr>
          </a:p>
        </p:txBody>
      </p:sp>
      <p:sp>
        <p:nvSpPr>
          <p:cNvPr id="95" name="TextBox 94">
            <a:extLst>
              <a:ext uri="{FF2B5EF4-FFF2-40B4-BE49-F238E27FC236}">
                <a16:creationId xmlns:a16="http://schemas.microsoft.com/office/drawing/2014/main" id="{E188BCE0-4AEC-49E9-BE88-8AB7BC9E0044}"/>
              </a:ext>
            </a:extLst>
          </p:cNvPr>
          <p:cNvSpPr txBox="1"/>
          <p:nvPr/>
        </p:nvSpPr>
        <p:spPr>
          <a:xfrm>
            <a:off x="9107921" y="5120168"/>
            <a:ext cx="2294192" cy="827662"/>
          </a:xfrm>
          <a:prstGeom prst="rect">
            <a:avLst/>
          </a:prstGeom>
          <a:noFill/>
        </p:spPr>
        <p:txBody>
          <a:bodyPr wrap="square" lIns="91440" tIns="45720" rIns="91440" bIns="45720" rtlCol="0" anchor="ctr">
            <a:spAutoFit/>
          </a:bodyPr>
          <a:lstStyle/>
          <a:p>
            <a:pPr algn="ctr">
              <a:lnSpc>
                <a:spcPts val="2000"/>
              </a:lnSpc>
            </a:pPr>
            <a:r>
              <a:rPr lang="fr-CA" sz="1100">
                <a:solidFill>
                  <a:schemeClr val="tx1">
                    <a:lumMod val="50000"/>
                    <a:lumOff val="50000"/>
                  </a:schemeClr>
                </a:solidFill>
                <a:latin typeface="Lato"/>
                <a:ea typeface="Open Sans"/>
                <a:cs typeface="Open Sans"/>
              </a:rPr>
              <a:t>Comprend les modalités de désignation et les heures de libération.</a:t>
            </a:r>
          </a:p>
        </p:txBody>
      </p:sp>
      <p:cxnSp>
        <p:nvCxnSpPr>
          <p:cNvPr id="96" name="Straight Connector 95">
            <a:extLst>
              <a:ext uri="{FF2B5EF4-FFF2-40B4-BE49-F238E27FC236}">
                <a16:creationId xmlns:a16="http://schemas.microsoft.com/office/drawing/2014/main" id="{43F1E5E5-BAA7-4089-B6DD-9B3C9E3B7E6D}"/>
              </a:ext>
            </a:extLst>
          </p:cNvPr>
          <p:cNvCxnSpPr>
            <a:cxnSpLocks/>
          </p:cNvCxnSpPr>
          <p:nvPr/>
        </p:nvCxnSpPr>
        <p:spPr>
          <a:xfrm>
            <a:off x="10117857" y="5070949"/>
            <a:ext cx="274320"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C715A3-2196-9C12-85AC-4D5E74007228}"/>
              </a:ext>
            </a:extLst>
          </p:cNvPr>
          <p:cNvSpPr txBox="1"/>
          <p:nvPr/>
        </p:nvSpPr>
        <p:spPr>
          <a:xfrm>
            <a:off x="459699" y="4186515"/>
            <a:ext cx="4277412" cy="1867306"/>
          </a:xfrm>
          <a:prstGeom prst="rect">
            <a:avLst/>
          </a:prstGeom>
          <a:noFill/>
        </p:spPr>
        <p:txBody>
          <a:bodyPr wrap="square" rtlCol="0" anchor="ctr">
            <a:spAutoFit/>
          </a:bodyPr>
          <a:lstStyle/>
          <a:p>
            <a:pPr>
              <a:lnSpc>
                <a:spcPts val="2000"/>
              </a:lnSpc>
            </a:pPr>
            <a:r>
              <a:rPr lang="fr-CA" sz="1600" i="0">
                <a:solidFill>
                  <a:schemeClr val="bg1"/>
                </a:solidFill>
                <a:effectLst/>
                <a:latin typeface="Lato" panose="020F0502020204030203" pitchFamily="34" charset="0"/>
                <a:ea typeface="Lato" panose="020F0502020204030203" pitchFamily="34" charset="0"/>
                <a:cs typeface="Lato" panose="020F0502020204030203" pitchFamily="34" charset="0"/>
              </a:rPr>
              <a:t>Le règlement contiendra quatre chapitres principaux, en plus d’un chapitre concernant les dispositions transitoires et finales.</a:t>
            </a:r>
          </a:p>
          <a:p>
            <a:pPr>
              <a:lnSpc>
                <a:spcPts val="2000"/>
              </a:lnSpc>
            </a:pPr>
            <a:endParaRPr lang="fr-CA" sz="1600">
              <a:solidFill>
                <a:schemeClr val="bg1"/>
              </a:solidFill>
              <a:latin typeface="Lato" panose="020F0502020204030203" pitchFamily="34" charset="0"/>
              <a:ea typeface="Lato" panose="020F0502020204030203" pitchFamily="34" charset="0"/>
              <a:cs typeface="Lato" panose="020F0502020204030203" pitchFamily="34" charset="0"/>
            </a:endParaRPr>
          </a:p>
          <a:p>
            <a:pPr>
              <a:lnSpc>
                <a:spcPts val="2000"/>
              </a:lnSpc>
            </a:pPr>
            <a:r>
              <a:rPr lang="fr-CA" sz="1600">
                <a:solidFill>
                  <a:schemeClr val="bg1"/>
                </a:solidFill>
                <a:latin typeface="Lato" panose="020F0502020204030203" pitchFamily="34" charset="0"/>
                <a:ea typeface="Lato" panose="020F0502020204030203" pitchFamily="34" charset="0"/>
                <a:cs typeface="Lato" panose="020F0502020204030203" pitchFamily="34" charset="0"/>
              </a:rPr>
              <a:t>Des applications particulières sont prévues pour les secteurs de la santé, de l’éducation et des services sociaux.</a:t>
            </a:r>
          </a:p>
        </p:txBody>
      </p:sp>
      <p:pic>
        <p:nvPicPr>
          <p:cNvPr id="7" name="Graphique 6" descr="Journal avec un remplissage uni">
            <a:extLst>
              <a:ext uri="{FF2B5EF4-FFF2-40B4-BE49-F238E27FC236}">
                <a16:creationId xmlns:a16="http://schemas.microsoft.com/office/drawing/2014/main" id="{9670357E-4F83-B37D-0E6C-E7BBC224D0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42384" y="711835"/>
            <a:ext cx="914400" cy="914400"/>
          </a:xfrm>
          <a:prstGeom prst="rect">
            <a:avLst/>
          </a:prstGeom>
        </p:spPr>
      </p:pic>
      <p:pic>
        <p:nvPicPr>
          <p:cNvPr id="14" name="Graphique 13" descr="Liste avec un remplissage uni">
            <a:extLst>
              <a:ext uri="{FF2B5EF4-FFF2-40B4-BE49-F238E27FC236}">
                <a16:creationId xmlns:a16="http://schemas.microsoft.com/office/drawing/2014/main" id="{F504EDA0-B0A4-DE73-5755-99CC3D6338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0585" y="797783"/>
            <a:ext cx="808864" cy="808864"/>
          </a:xfrm>
          <a:prstGeom prst="rect">
            <a:avLst/>
          </a:prstGeom>
        </p:spPr>
      </p:pic>
      <p:pic>
        <p:nvPicPr>
          <p:cNvPr id="17" name="Graphique 16" descr="Salle de conseil avec un remplissage uni">
            <a:extLst>
              <a:ext uri="{FF2B5EF4-FFF2-40B4-BE49-F238E27FC236}">
                <a16:creationId xmlns:a16="http://schemas.microsoft.com/office/drawing/2014/main" id="{8B86C060-DBC2-4324-1E3D-C8127DCEF9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4994" y="3675225"/>
            <a:ext cx="914400" cy="914400"/>
          </a:xfrm>
          <a:prstGeom prst="rect">
            <a:avLst/>
          </a:prstGeom>
        </p:spPr>
      </p:pic>
      <p:pic>
        <p:nvPicPr>
          <p:cNvPr id="19" name="Graphique 18" descr="Héros avec un remplissage uni">
            <a:extLst>
              <a:ext uri="{FF2B5EF4-FFF2-40B4-BE49-F238E27FC236}">
                <a16:creationId xmlns:a16="http://schemas.microsoft.com/office/drawing/2014/main" id="{7B5135A5-9DDE-FC1A-C851-AA535B92F0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99905" y="3740166"/>
            <a:ext cx="776279" cy="776279"/>
          </a:xfrm>
          <a:prstGeom prst="rect">
            <a:avLst/>
          </a:prstGeom>
        </p:spPr>
      </p:pic>
    </p:spTree>
    <p:extLst>
      <p:ext uri="{BB962C8B-B14F-4D97-AF65-F5344CB8AC3E}">
        <p14:creationId xmlns:p14="http://schemas.microsoft.com/office/powerpoint/2010/main" val="34679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fr-CA" b="0">
                <a:latin typeface="Open Sans bold" panose="020B0806030504020204" pitchFamily="34" charset="0"/>
                <a:ea typeface="Open Sans bold" panose="020B0806030504020204" pitchFamily="34" charset="0"/>
                <a:cs typeface="Open Sans bold" panose="020B0806030504020204" pitchFamily="34" charset="0"/>
              </a:rPr>
              <a:t>Dispositions préliminaires</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
          </p:nvPr>
        </p:nvSpPr>
        <p:spPr/>
        <p:txBody>
          <a:bodyPr/>
          <a:lstStyle/>
          <a:p>
            <a:fld id="{58B2BE56-A1DF-44BF-AF31-08C6097C884E}" type="slidenum">
              <a:rPr lang="en-US" smtClean="0"/>
              <a:pPr/>
              <a:t>9</a:t>
            </a:fld>
            <a:endParaRPr lang="en-US" sz="1200"/>
          </a:p>
        </p:txBody>
      </p:sp>
      <p:grpSp>
        <p:nvGrpSpPr>
          <p:cNvPr id="2" name="Group 1">
            <a:extLst>
              <a:ext uri="{FF2B5EF4-FFF2-40B4-BE49-F238E27FC236}">
                <a16:creationId xmlns:a16="http://schemas.microsoft.com/office/drawing/2014/main" id="{C73DADC5-658C-1D2A-B73A-68FEE4FFDAE8}"/>
              </a:ext>
            </a:extLst>
          </p:cNvPr>
          <p:cNvGrpSpPr/>
          <p:nvPr/>
        </p:nvGrpSpPr>
        <p:grpSpPr>
          <a:xfrm>
            <a:off x="11452868" y="624750"/>
            <a:ext cx="267645" cy="95250"/>
            <a:chOff x="580553" y="415925"/>
            <a:chExt cx="267645" cy="95250"/>
          </a:xfrm>
        </p:grpSpPr>
        <p:cxnSp>
          <p:nvCxnSpPr>
            <p:cNvPr id="3" name="Straight Connector 2">
              <a:extLst>
                <a:ext uri="{FF2B5EF4-FFF2-40B4-BE49-F238E27FC236}">
                  <a16:creationId xmlns:a16="http://schemas.microsoft.com/office/drawing/2014/main" id="{7E3A3F28-6CA1-ECC0-216E-69E32D5870FE}"/>
                </a:ext>
              </a:extLst>
            </p:cNvPr>
            <p:cNvCxnSpPr/>
            <p:nvPr/>
          </p:nvCxnSpPr>
          <p:spPr>
            <a:xfrm>
              <a:off x="580553" y="41592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31649EF-B0D1-DCC3-7A13-9A524DEA4BB9}"/>
                </a:ext>
              </a:extLst>
            </p:cNvPr>
            <p:cNvCxnSpPr/>
            <p:nvPr/>
          </p:nvCxnSpPr>
          <p:spPr>
            <a:xfrm>
              <a:off x="580553" y="511175"/>
              <a:ext cx="267645" cy="0"/>
            </a:xfrm>
            <a:prstGeom prst="line">
              <a:avLst/>
            </a:prstGeom>
            <a:ln w="19050">
              <a:solidFill>
                <a:schemeClr val="accent1">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6">
            <a:extLst>
              <a:ext uri="{FF2B5EF4-FFF2-40B4-BE49-F238E27FC236}">
                <a16:creationId xmlns:a16="http://schemas.microsoft.com/office/drawing/2014/main" id="{4BC56CD0-7DA7-AC78-AFEF-0CA97438D629}"/>
              </a:ext>
            </a:extLst>
          </p:cNvPr>
          <p:cNvSpPr>
            <a:spLocks noChangeArrowheads="1"/>
          </p:cNvSpPr>
          <p:nvPr/>
        </p:nvSpPr>
        <p:spPr bwMode="auto">
          <a:xfrm>
            <a:off x="457200" y="1540167"/>
            <a:ext cx="4906229" cy="4607027"/>
          </a:xfrm>
          <a:prstGeom prst="roundRect">
            <a:avLst>
              <a:gd name="adj" fmla="val 9013"/>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Rectangle 6">
            <a:extLst>
              <a:ext uri="{FF2B5EF4-FFF2-40B4-BE49-F238E27FC236}">
                <a16:creationId xmlns:a16="http://schemas.microsoft.com/office/drawing/2014/main" id="{7BF95D74-A8B9-59E5-46D4-93D213F32773}"/>
              </a:ext>
            </a:extLst>
          </p:cNvPr>
          <p:cNvSpPr>
            <a:spLocks noChangeArrowheads="1"/>
          </p:cNvSpPr>
          <p:nvPr/>
        </p:nvSpPr>
        <p:spPr bwMode="auto">
          <a:xfrm>
            <a:off x="8240869" y="1540168"/>
            <a:ext cx="2943526" cy="4607026"/>
          </a:xfrm>
          <a:prstGeom prst="roundRect">
            <a:avLst>
              <a:gd name="adj" fmla="val 9013"/>
            </a:avLst>
          </a:prstGeom>
          <a:solidFill>
            <a:srgbClr val="002060"/>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17">
            <a:extLst>
              <a:ext uri="{FF2B5EF4-FFF2-40B4-BE49-F238E27FC236}">
                <a16:creationId xmlns:a16="http://schemas.microsoft.com/office/drawing/2014/main" id="{C9CF6658-6D46-CE37-AD8A-BA4C2552314F}"/>
              </a:ext>
            </a:extLst>
          </p:cNvPr>
          <p:cNvSpPr txBox="1"/>
          <p:nvPr/>
        </p:nvSpPr>
        <p:spPr>
          <a:xfrm>
            <a:off x="666391" y="1784399"/>
            <a:ext cx="4641117" cy="3996992"/>
          </a:xfrm>
          <a:prstGeom prst="rect">
            <a:avLst/>
          </a:prstGeom>
          <a:noFill/>
        </p:spPr>
        <p:txBody>
          <a:bodyPr wrap="square" lIns="91440" tIns="45720" rIns="91440" bIns="45720" rtlCol="0" anchor="t">
            <a:spAutoFit/>
          </a:bodyPr>
          <a:lstStyle/>
          <a:p>
            <a:pPr>
              <a:lnSpc>
                <a:spcPts val="1800"/>
              </a:lnSpc>
            </a:pPr>
            <a:r>
              <a:rPr lang="fr-FR" sz="1400">
                <a:solidFill>
                  <a:schemeClr val="bg1"/>
                </a:solidFill>
                <a:latin typeface="Lato"/>
                <a:ea typeface="Lato"/>
                <a:cs typeface="Lato"/>
              </a:rPr>
              <a:t>2. Les niveaux liés aux activités exercées dans un établissement, aux fins de déterminer la fréquence des réunions du comité de santé et de sécurité et le temps que peut consacrer un représentant en santé et en sécurité à l’exercice de ses fonctions, sont prévus à l’annexe 1 du présent règlement.</a:t>
            </a:r>
          </a:p>
          <a:p>
            <a:pPr>
              <a:lnSpc>
                <a:spcPts val="1800"/>
              </a:lnSpc>
            </a:pPr>
            <a:endParaRPr lang="fr-FR" sz="1400">
              <a:solidFill>
                <a:schemeClr val="bg1"/>
              </a:solidFill>
              <a:latin typeface="Lato" panose="020F0502020204030203" pitchFamily="34" charset="0"/>
            </a:endParaRPr>
          </a:p>
          <a:p>
            <a:pPr>
              <a:lnSpc>
                <a:spcPts val="1800"/>
              </a:lnSpc>
            </a:pPr>
            <a:r>
              <a:rPr lang="fr-FR" sz="1400">
                <a:solidFill>
                  <a:schemeClr val="bg1"/>
                </a:solidFill>
                <a:latin typeface="Lato"/>
                <a:ea typeface="Lato"/>
                <a:cs typeface="Lato"/>
              </a:rPr>
              <a:t>Les niveaux sont classés en quatre catégories pour les activités qui correspondent au code de la version de 2012 du Système de classification des industries de l’Amérique du Nord, ci-après «SCIAN 2012», publié par Statistique Canada. Si plusieurs activités sont exercées dans un établissement, le niveau de cet établissement est celui correspondant à son activité principale. </a:t>
            </a:r>
            <a:r>
              <a:rPr lang="fr-FR" sz="1400" b="1">
                <a:solidFill>
                  <a:schemeClr val="bg1"/>
                </a:solidFill>
                <a:latin typeface="Lato"/>
                <a:ea typeface="Lato"/>
                <a:cs typeface="Lato"/>
              </a:rPr>
              <a:t>On entend par «activité principale», l’activité qui constitue la finalité de l’établissement en vue de la production ou de la distribution de biens ou de services.</a:t>
            </a:r>
            <a:endParaRPr lang="en-US" sz="1400" b="1">
              <a:solidFill>
                <a:schemeClr val="bg1"/>
              </a:solidFill>
              <a:latin typeface="Lato"/>
              <a:ea typeface="Lato"/>
              <a:cs typeface="Lato"/>
            </a:endParaRPr>
          </a:p>
        </p:txBody>
      </p:sp>
      <p:sp>
        <p:nvSpPr>
          <p:cNvPr id="21" name="TextBox 20">
            <a:extLst>
              <a:ext uri="{FF2B5EF4-FFF2-40B4-BE49-F238E27FC236}">
                <a16:creationId xmlns:a16="http://schemas.microsoft.com/office/drawing/2014/main" id="{917BF036-A36A-A428-BF0A-812368B049C6}"/>
              </a:ext>
            </a:extLst>
          </p:cNvPr>
          <p:cNvSpPr txBox="1"/>
          <p:nvPr/>
        </p:nvSpPr>
        <p:spPr>
          <a:xfrm>
            <a:off x="8390769" y="1784399"/>
            <a:ext cx="2743202" cy="2611997"/>
          </a:xfrm>
          <a:prstGeom prst="rect">
            <a:avLst/>
          </a:prstGeom>
          <a:noFill/>
        </p:spPr>
        <p:txBody>
          <a:bodyPr wrap="square" rtlCol="0">
            <a:spAutoFit/>
          </a:bodyPr>
          <a:lstStyle/>
          <a:p>
            <a:pPr>
              <a:lnSpc>
                <a:spcPts val="1800"/>
              </a:lnSpc>
            </a:pPr>
            <a:r>
              <a:rPr lang="fr-FR" sz="1400">
                <a:solidFill>
                  <a:schemeClr val="bg1"/>
                </a:solidFill>
                <a:latin typeface="Lato" panose="020F0502020204030203" pitchFamily="34" charset="0"/>
              </a:rPr>
              <a:t>3. Lorsqu’un employeur met en application un programme de prévention conformément à l’article 58.1 de la</a:t>
            </a:r>
          </a:p>
          <a:p>
            <a:pPr>
              <a:lnSpc>
                <a:spcPts val="1800"/>
              </a:lnSpc>
            </a:pPr>
            <a:r>
              <a:rPr lang="fr-FR" sz="1400">
                <a:solidFill>
                  <a:schemeClr val="bg1"/>
                </a:solidFill>
                <a:latin typeface="Lato" panose="020F0502020204030203" pitchFamily="34" charset="0"/>
              </a:rPr>
              <a:t>Loi, le présent règlement s’applique avec les adaptations</a:t>
            </a:r>
          </a:p>
          <a:p>
            <a:pPr>
              <a:lnSpc>
                <a:spcPts val="1800"/>
              </a:lnSpc>
            </a:pPr>
            <a:r>
              <a:rPr lang="fr-FR" sz="1400">
                <a:solidFill>
                  <a:schemeClr val="bg1"/>
                </a:solidFill>
                <a:latin typeface="Lato" panose="020F0502020204030203" pitchFamily="34" charset="0"/>
              </a:rPr>
              <a:t>nécessaires, notamment en considérant que le nombre de</a:t>
            </a:r>
          </a:p>
          <a:p>
            <a:pPr>
              <a:lnSpc>
                <a:spcPts val="1800"/>
              </a:lnSpc>
            </a:pPr>
            <a:r>
              <a:rPr lang="fr-FR" sz="1400">
                <a:solidFill>
                  <a:schemeClr val="bg1"/>
                </a:solidFill>
                <a:latin typeface="Lato" panose="020F0502020204030203" pitchFamily="34" charset="0"/>
              </a:rPr>
              <a:t>travailleurs correspond au nombre total de travailleurs des</a:t>
            </a:r>
          </a:p>
          <a:p>
            <a:pPr>
              <a:lnSpc>
                <a:spcPts val="1800"/>
              </a:lnSpc>
            </a:pPr>
            <a:r>
              <a:rPr lang="fr-FR" sz="1400">
                <a:solidFill>
                  <a:schemeClr val="bg1"/>
                </a:solidFill>
                <a:latin typeface="Lato" panose="020F0502020204030203" pitchFamily="34" charset="0"/>
              </a:rPr>
              <a:t>établissements regroupés.</a:t>
            </a:r>
            <a:endParaRPr lang="en-US" sz="1400">
              <a:solidFill>
                <a:schemeClr val="bg1"/>
              </a:solidFill>
              <a:latin typeface="Lato" panose="020F0502020204030203" pitchFamily="34" charset="0"/>
            </a:endParaRPr>
          </a:p>
        </p:txBody>
      </p:sp>
      <p:sp>
        <p:nvSpPr>
          <p:cNvPr id="33" name="Shape 2406">
            <a:extLst>
              <a:ext uri="{FF2B5EF4-FFF2-40B4-BE49-F238E27FC236}">
                <a16:creationId xmlns:a16="http://schemas.microsoft.com/office/drawing/2014/main" id="{E3D1B5B3-D941-3293-15CA-A3D2B70868BE}"/>
              </a:ext>
            </a:extLst>
          </p:cNvPr>
          <p:cNvSpPr>
            <a:spLocks noChangeAspect="1"/>
          </p:cNvSpPr>
          <p:nvPr/>
        </p:nvSpPr>
        <p:spPr>
          <a:xfrm>
            <a:off x="5834293" y="3973985"/>
            <a:ext cx="523413" cy="523373"/>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5" name="TextBox 34">
            <a:extLst>
              <a:ext uri="{FF2B5EF4-FFF2-40B4-BE49-F238E27FC236}">
                <a16:creationId xmlns:a16="http://schemas.microsoft.com/office/drawing/2014/main" id="{C9EA6353-D9A5-552A-D26E-CC12E081CB63}"/>
              </a:ext>
            </a:extLst>
          </p:cNvPr>
          <p:cNvSpPr txBox="1"/>
          <p:nvPr/>
        </p:nvSpPr>
        <p:spPr>
          <a:xfrm>
            <a:off x="4970595" y="4627699"/>
            <a:ext cx="2250810" cy="338554"/>
          </a:xfrm>
          <a:prstGeom prst="rect">
            <a:avLst/>
          </a:prstGeom>
          <a:noFill/>
        </p:spPr>
        <p:txBody>
          <a:bodyPr wrap="square" rtlCol="0">
            <a:spAutoFit/>
          </a:bodyPr>
          <a:lstStyle/>
          <a:p>
            <a:pPr algn="ctr"/>
            <a:r>
              <a:rPr lang="en-US" sz="1600" b="1">
                <a:solidFill>
                  <a:schemeClr val="bg1"/>
                </a:solidFill>
                <a:latin typeface="Open Sans" pitchFamily="2" charset="0"/>
                <a:ea typeface="Open Sans" pitchFamily="2" charset="0"/>
                <a:cs typeface="Open Sans" pitchFamily="2" charset="0"/>
              </a:rPr>
              <a:t>Subtitle text.</a:t>
            </a:r>
          </a:p>
        </p:txBody>
      </p:sp>
      <p:sp>
        <p:nvSpPr>
          <p:cNvPr id="6" name="Rectangle 5">
            <a:extLst>
              <a:ext uri="{FF2B5EF4-FFF2-40B4-BE49-F238E27FC236}">
                <a16:creationId xmlns:a16="http://schemas.microsoft.com/office/drawing/2014/main" id="{8AD006A5-0A4C-C507-B56E-5FE77935E50F}"/>
              </a:ext>
            </a:extLst>
          </p:cNvPr>
          <p:cNvSpPr/>
          <p:nvPr/>
        </p:nvSpPr>
        <p:spPr>
          <a:xfrm>
            <a:off x="457200" y="908547"/>
            <a:ext cx="11277600" cy="323165"/>
          </a:xfrm>
          <a:prstGeom prst="rect">
            <a:avLst/>
          </a:prstGeom>
        </p:spPr>
        <p:txBody>
          <a:bodyPr wrap="square">
            <a:spAutoFit/>
          </a:bodyPr>
          <a:lstStyle/>
          <a:p>
            <a:r>
              <a:rPr lang="fr-CA" sz="1500">
                <a:solidFill>
                  <a:schemeClr val="tx1">
                    <a:lumMod val="50000"/>
                    <a:lumOff val="50000"/>
                  </a:schemeClr>
                </a:solidFill>
                <a:latin typeface="Lato" panose="020F0502020204030203" pitchFamily="34" charset="0"/>
                <a:ea typeface="Open Sans" panose="020B0606030504020204" pitchFamily="34" charset="0"/>
                <a:cs typeface="Open Sans" panose="020B0606030504020204" pitchFamily="34" charset="0"/>
              </a:rPr>
              <a:t>Se lit avec l’annexe 1, qui détermine le niveau, entre 1 et 4, relié à chaque groupe SCIAN.</a:t>
            </a:r>
          </a:p>
        </p:txBody>
      </p:sp>
      <p:pic>
        <p:nvPicPr>
          <p:cNvPr id="9" name="Espace réservé pour une image  8" descr="Une image contenant intérieur, pièce, Équipement médical, mur&#10;&#10;Description générée automatiquement">
            <a:extLst>
              <a:ext uri="{FF2B5EF4-FFF2-40B4-BE49-F238E27FC236}">
                <a16:creationId xmlns:a16="http://schemas.microsoft.com/office/drawing/2014/main" id="{EC4AFA70-2D73-847D-D379-6B3024B8516F}"/>
              </a:ext>
            </a:extLst>
          </p:cNvPr>
          <p:cNvPicPr>
            <a:picLocks noGrp="1" noChangeAspect="1"/>
          </p:cNvPicPr>
          <p:nvPr>
            <p:ph type="pic" sz="quarter" idx="11"/>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0269" r="30269"/>
          <a:stretch>
            <a:fillRect/>
          </a:stretch>
        </p:blipFill>
        <p:spPr>
          <a:xfrm>
            <a:off x="5610225" y="1539875"/>
            <a:ext cx="2424113" cy="4606925"/>
          </a:xfrm>
        </p:spPr>
      </p:pic>
    </p:spTree>
    <p:extLst>
      <p:ext uri="{BB962C8B-B14F-4D97-AF65-F5344CB8AC3E}">
        <p14:creationId xmlns:p14="http://schemas.microsoft.com/office/powerpoint/2010/main" val="24801189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28ecdfc-feb3-41f5-9279-16334592ce7e">
      <Terms xmlns="http://schemas.microsoft.com/office/infopath/2007/PartnerControls"/>
    </lcf76f155ced4ddcb4097134ff3c332f>
    <TaxCatchAll xmlns="e962ce49-1c04-4940-ad37-e4719ce4a0e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DD08A7390EBC143B5C67425005B7E94" ma:contentTypeVersion="19" ma:contentTypeDescription="Crée un document." ma:contentTypeScope="" ma:versionID="72c8229ce43c820b66baa8d9984ebf6e">
  <xsd:schema xmlns:xsd="http://www.w3.org/2001/XMLSchema" xmlns:xs="http://www.w3.org/2001/XMLSchema" xmlns:p="http://schemas.microsoft.com/office/2006/metadata/properties" xmlns:ns2="e28ecdfc-feb3-41f5-9279-16334592ce7e" xmlns:ns3="e962ce49-1c04-4940-ad37-e4719ce4a0ef" targetNamespace="http://schemas.microsoft.com/office/2006/metadata/properties" ma:root="true" ma:fieldsID="b36a44ca83f9bfd748d72989f8cf2835" ns2:_="" ns3:_="">
    <xsd:import namespace="e28ecdfc-feb3-41f5-9279-16334592ce7e"/>
    <xsd:import namespace="e962ce49-1c04-4940-ad37-e4719ce4a0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8ecdfc-feb3-41f5-9279-16334592ce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f78e2543-12fc-43eb-810b-32d4cf0f4ed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62ce49-1c04-4940-ad37-e4719ce4a0ef"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9f5d24ae-7a3f-4a76-9eb2-147d68d3d887}" ma:internalName="TaxCatchAll" ma:showField="CatchAllData" ma:web="e962ce49-1c04-4940-ad37-e4719ce4a0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F8203C-E49E-4A67-B48B-FB5440AA855B}">
  <ds:schemaRefs>
    <ds:schemaRef ds:uri="e28ecdfc-feb3-41f5-9279-16334592ce7e"/>
    <ds:schemaRef ds:uri="e962ce49-1c04-4940-ad37-e4719ce4a0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619CBED-2334-4414-8AC8-6635D177A3BF}">
  <ds:schemaRefs>
    <ds:schemaRef ds:uri="e28ecdfc-feb3-41f5-9279-16334592ce7e"/>
    <ds:schemaRef ds:uri="e962ce49-1c04-4940-ad37-e4719ce4a0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E48E704-E748-4BB0-9DD7-83EC33915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16189</Words>
  <Application>Microsoft Office PowerPoint</Application>
  <PresentationFormat>Grand écran</PresentationFormat>
  <Paragraphs>983</Paragraphs>
  <Slides>39</Slides>
  <Notes>39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39</vt:i4>
      </vt:variant>
    </vt:vector>
  </HeadingPairs>
  <TitlesOfParts>
    <vt:vector size="50" baseType="lpstr">
      <vt:lpstr>Aptos</vt:lpstr>
      <vt:lpstr>Aptos Display</vt:lpstr>
      <vt:lpstr>Arial</vt:lpstr>
      <vt:lpstr>Lato</vt:lpstr>
      <vt:lpstr>Lato Black</vt:lpstr>
      <vt:lpstr>Open Sans</vt:lpstr>
      <vt:lpstr>Open Sans bold</vt:lpstr>
      <vt:lpstr>Open Sans ExtraBold</vt:lpstr>
      <vt:lpstr>Segoe UI</vt:lpstr>
      <vt:lpstr>Wingdings</vt:lpstr>
      <vt:lpstr>Thème Office</vt:lpstr>
      <vt:lpstr>Présentation PowerPoint</vt:lpstr>
      <vt:lpstr>La LSST a été modifiée le 1er octobre 2025</vt:lpstr>
      <vt:lpstr>Présentation PowerPoint</vt:lpstr>
      <vt:lpstr>Pas un règlement simple</vt:lpstr>
      <vt:lpstr>Présentation PowerPoint</vt:lpstr>
      <vt:lpstr>Sur les ententes…</vt:lpstr>
      <vt:lpstr>Qu’est-ce que le paritarisme?</vt:lpstr>
      <vt:lpstr>Présentation PowerPoint</vt:lpstr>
      <vt:lpstr>Dispositions préliminaires</vt:lpstr>
      <vt:lpstr>Le  classement de l’employeur</vt:lpstr>
      <vt:lpstr>L’Annexe 1 : va déterminer votre niveau</vt:lpstr>
      <vt:lpstr>Comment trouver la classification de son employeur</vt:lpstr>
      <vt:lpstr>Le Programme de prévention</vt:lpstr>
      <vt:lpstr>Présentation PowerPoint</vt:lpstr>
      <vt:lpstr>Présentation PowerPoint</vt:lpstr>
      <vt:lpstr>Présentation PowerPoint</vt:lpstr>
      <vt:lpstr>Présentation PowerPoint</vt:lpstr>
      <vt:lpstr>Présentation PowerPoint</vt:lpstr>
      <vt:lpstr>Présentation PowerPoint</vt:lpstr>
      <vt:lpstr>La désignation au CSS</vt:lpstr>
      <vt:lpstr>Les personnes non syndiquées</vt:lpstr>
      <vt:lpstr>Règles de fonctionnement</vt:lpstr>
      <vt:lpstr>Une coprésidence</vt:lpstr>
      <vt:lpstr>Une formation obligatoire</vt:lpstr>
      <vt:lpstr>La formation obligatoire pour le CSS : comment ça va fonctionner</vt:lpstr>
      <vt:lpstr>Quand suivre la formation</vt:lpstr>
      <vt:lpstr>La formation obligatoire pour le CSS : comment ça va fonctionner</vt:lpstr>
      <vt:lpstr>Présentation PowerPoint</vt:lpstr>
      <vt:lpstr>La personne représentante en santé et sécurité</vt:lpstr>
      <vt:lpstr>Présentation PowerPoint</vt:lpstr>
      <vt:lpstr>Présentation PowerPoint</vt:lpstr>
      <vt:lpstr>Présentation PowerPoint</vt:lpstr>
      <vt:lpstr>Le temps de libération mensuel</vt:lpstr>
      <vt:lpstr>Le temps de libération pour le régime particulier</vt:lpstr>
      <vt:lpstr>La formation obligatoire pour le RSS</vt:lpstr>
      <vt:lpstr>La formation obligatoire pour le RSS: comment ça va fonctionner</vt:lpstr>
      <vt:lpstr>La formation obligatoire pour le RSS : comment ça va fonctionner</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LANDRY ANNIE</dc:creator>
  <cp:lastModifiedBy>Jessica Trepanier St-Georges</cp:lastModifiedBy>
  <cp:revision>2</cp:revision>
  <cp:lastPrinted>2026-01-26T14:15:02Z</cp:lastPrinted>
  <dcterms:created xsi:type="dcterms:W3CDTF">2024-09-19T13:13:10Z</dcterms:created>
  <dcterms:modified xsi:type="dcterms:W3CDTF">2026-02-19T15:23:16Z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0x0101008DD08A7390EBC143B5C67425005B7E94</vt:lpwstr>
  </property>
  <property fmtid="{D5CDD505-2E9C-101B-9397-08002B2CF9AE}" pid="3" name="MediaServiceImageTags">
    <vt:lpwstr/>
  </property>
</Properties>
</file>