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notesSlides/notesSlide95.xml" ContentType="application/vnd.openxmlformats-officedocument.presentationml.notesSlide+xml"/>
  <Override PartName="/ppt/authors.xml" ContentType="application/vnd.ms-powerpoint.authors+xml"/>
  <Override PartName="/ppt/slideLayouts/slideLayout4.xml" ContentType="application/vnd.openxmlformats-officedocument.presentationml.slideLayout+xml"/>
  <Override PartName="/ppt/notesSlides/notesSlide67.xml" ContentType="application/vnd.openxmlformats-officedocument.presentationml.notesSlide+xml"/>
  <Override PartName="/docProps/app.xml" ContentType="application/vnd.openxmlformats-officedocument.extended-properties+xml"/>
  <Override PartName="/ppt/slides/slide83.xml" ContentType="application/vnd.openxmlformats-officedocument.presentationml.slide+xml"/>
  <Override PartName="/docProps/core.xml" ContentType="application/vnd.openxmlformats-package.core-properties+xml"/>
  <Override PartName="/ppt/slideLayouts/slideLayout2.xml" ContentType="application/vnd.openxmlformats-officedocument.presentationml.slideLayout+xml"/>
  <Override PartName="/ppt/notesSlides/notesSlide88.xml" ContentType="application/vnd.openxmlformats-officedocument.presentationml.notes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54.xml" ContentType="application/vnd.openxmlformats-officedocument.presentationml.notesSlide+xml"/>
  <Override PartName="/ppt/slides/slide34.xml" ContentType="application/vnd.openxmlformats-officedocument.presentationml.slide+xml"/>
  <Override PartName="/ppt/notesMasters/notesMaster1.xml" ContentType="application/vnd.openxmlformats-officedocument.presentationml.notesMaster+xml"/>
  <Override PartName="/ppt/slides/slide102.xml" ContentType="application/vnd.openxmlformats-officedocument.presentationml.slide+xml"/>
  <Override PartName="/ppt/slides/slide61.xml" ContentType="application/vnd.openxmlformats-officedocument.presentationml.slide+xml"/>
  <Override PartName="/ppt/notesSlides/notesSlide82.xml" ContentType="application/vnd.openxmlformats-officedocument.presentationml.notesSlide+xml"/>
  <Override PartName="/ppt/slides/slide148.xml" ContentType="application/vnd.openxmlformats-officedocument.presentationml.slide+xml"/>
  <Override PartName="/ppt/slides/slide141.xml" ContentType="application/vnd.openxmlformats-officedocument.presentationml.slide+xml"/>
  <Override PartName="/ppt/notesSlides/notesSlide81.xml" ContentType="application/vnd.openxmlformats-officedocument.presentationml.notesSlide+xml"/>
  <Override PartName="/ppt/tags/tag2.xml" ContentType="application/vnd.openxmlformats-officedocument.presentationml.tags+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56.xml" ContentType="application/vnd.openxmlformats-officedocument.presentationml.notesSlide+xml"/>
  <Override PartName="/ppt/slides/slide36.xml" ContentType="application/vnd.openxmlformats-officedocument.presentationml.slide+xml"/>
  <Override PartName="/ppt/notesSlides/notesSlide108.xml" ContentType="application/vnd.openxmlformats-officedocument.presentationml.notes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32.xml" ContentType="application/vnd.openxmlformats-officedocument.presentationml.notesSlide+xml"/>
  <Override PartName="/ppt/slides/slide52.xml" ContentType="application/vnd.openxmlformats-officedocument.presentationml.slide+xml"/>
  <Override PartName="/ppt/slides/slide62.xml" ContentType="application/vnd.openxmlformats-officedocument.presentationml.slide+xml"/>
  <Override PartName="/ppt/notesSlides/notesSlide69.xml" ContentType="application/vnd.openxmlformats-officedocument.presentationml.notesSlide+xml"/>
  <Override PartName="/ppt/notesSlides/notesSlide134.xml" ContentType="application/vnd.openxmlformats-officedocument.presentationml.notesSlide+xml"/>
  <Override PartName="/ppt/viewProps.xml" ContentType="application/vnd.openxmlformats-officedocument.presentationml.viewProps+xml"/>
  <Override PartName="/ppt/slideLayouts/slideLayout1.xml" ContentType="application/vnd.openxmlformats-officedocument.presentationml.slideLayout+xml"/>
  <Override PartName="/ppt/slides/slide135.xml" ContentType="application/vnd.openxmlformats-officedocument.presentationml.slide+xml"/>
  <Override PartName="/ppt/notesSlides/notesSlide28.xml" ContentType="application/vnd.openxmlformats-officedocument.presentationml.notesSlide+xml"/>
  <Override PartName="/ppt/slides/slide48.xml" ContentType="application/vnd.openxmlformats-officedocument.presentationml.slide+xml"/>
  <Override PartName="/ppt/notesSlides/notesSlide94.xml" ContentType="application/vnd.openxmlformats-officedocument.presentationml.notesSlide+xml"/>
  <Override PartName="/ppt/notesSlides/notesSlide50.xml" ContentType="application/vnd.openxmlformats-officedocument.presentationml.notesSlide+xml"/>
  <Override PartName="/ppt/slides/slide30.xml" ContentType="application/vnd.openxmlformats-officedocument.presentationml.slide+xml"/>
  <Override PartName="/ppt/slides/slide85.xml" ContentType="application/vnd.openxmlformats-officedocument.presentationml.slide+xml"/>
  <Override PartName="/ppt/notesSlides/notesSlide64.xml" ContentType="application/vnd.openxmlformats-officedocument.presentationml.notesSlide+xml"/>
  <Override PartName="/ppt/notesSlides/notesSlide13.xml" ContentType="application/vnd.openxmlformats-officedocument.presentationml.notesSlide+xml"/>
  <Override PartName="/ppt/slides/slide73.xml" ContentType="application/vnd.openxmlformats-officedocument.presentationml.slide+xml"/>
  <Override PartName="/ppt/slides/slide94.xml" ContentType="application/vnd.openxmlformats-officedocument.presentationml.slide+xml"/>
  <Override PartName="/ppt/slides/slide132.xml" ContentType="application/vnd.openxmlformats-officedocument.presentationml.slide+xml"/>
  <Override PartName="/ppt/notesSlides/notesSlide43.xml" ContentType="application/vnd.openxmlformats-officedocument.presentationml.notesSlide+xml"/>
  <Override PartName="/ppt/slides/slide23.xml" ContentType="application/vnd.openxmlformats-officedocument.presentationml.slide+xml"/>
  <Override PartName="/ppt/notesSlides/notesSlide51.xml" ContentType="application/vnd.openxmlformats-officedocument.presentationml.notesSlide+xml"/>
  <Override PartName="/ppt/slides/slide31.xml" ContentType="application/vnd.openxmlformats-officedocument.presentationml.slide+xml"/>
  <Override PartName="/ppt/slides/slide115.xml" ContentType="application/vnd.openxmlformats-officedocument.presentationml.slide+xml"/>
  <Override PartName="/ppt/notesSlides/notesSlide14.xml" ContentType="application/vnd.openxmlformats-officedocument.presentationml.notesSlide+xml"/>
  <Override PartName="/ppt/slides/slide74.xml" ContentType="application/vnd.openxmlformats-officedocument.presentationml.slide+xml"/>
  <Override PartName="/ppt/notesSlides/notesSlide52.xml" ContentType="application/vnd.openxmlformats-officedocument.presentationml.notesSlide+xml"/>
  <Override PartName="/ppt/slides/slide32.xml" ContentType="application/vnd.openxmlformats-officedocument.presentationml.slide+xml"/>
  <Override PartName="/ppt/notesSlides/notesSlide10.xml" ContentType="application/vnd.openxmlformats-officedocument.presentationml.notesSlide+xml"/>
  <Override PartName="/ppt/slides/slide70.xml" ContentType="application/vnd.openxmlformats-officedocument.presentationml.slide+xml"/>
  <Override PartName="/ppt/notesSlides/notesSlide19.xml" ContentType="application/vnd.openxmlformats-officedocument.presentationml.notesSlide+xml"/>
  <Override PartName="/ppt/notesSlides/notesSlide147.xml" ContentType="application/vnd.openxmlformats-officedocument.presentationml.notesSlide+xml"/>
  <Override PartName="/ppt/slides/slide79.xml" ContentType="application/vnd.openxmlformats-officedocument.presentationml.slide+xml"/>
  <Override PartName="/ppt/notesSlides/notesSlide115.xml" ContentType="application/vnd.openxmlformats-officedocument.presentationml.notesSlide+xml"/>
  <Override PartName="/ppt/notesSlides/notesSlide12.xml" ContentType="application/vnd.openxmlformats-officedocument.presentationml.notesSlide+xml"/>
  <Override PartName="/ppt/slides/slide72.xml" ContentType="application/vnd.openxmlformats-officedocument.presentationml.slide+xml"/>
  <Override PartName="/ppt/notesSlides/notesSlide80.xml" ContentType="application/vnd.openxmlformats-officedocument.presentationml.notesSlide+xml"/>
  <Override PartName="/ppt/notesSlides/notesSlide109.xml" ContentType="application/vnd.openxmlformats-officedocument.presentationml.notesSlide+xml"/>
  <Override PartName="/ppt/slides/slide6.xml" ContentType="application/vnd.openxmlformats-officedocument.presentationml.slide+xml"/>
  <Override PartName="/ppt/slides/slide68.xml" ContentType="application/vnd.openxmlformats-officedocument.presentationml.slide+xml"/>
  <Override PartName="/ppt/notesSlides/notesSlide84.xml" ContentType="application/vnd.openxmlformats-officedocument.presentationml.notesSlide+xml"/>
  <Override PartName="/ppt/slides/slide111.xml" ContentType="application/vnd.openxmlformats-officedocument.presentationml.slide+xml"/>
  <Override PartName="/ppt/notesSlides/notesSlide96.xml" ContentType="application/vnd.openxmlformats-officedocument.presentationml.notesSlide+xml"/>
  <Override PartName="/ppt/slides/slide104.xml" ContentType="application/vnd.openxmlformats-officedocument.presentationml.slide+xml"/>
  <Override PartName="/ppt/notesSlides/notesSlide118.xml" ContentType="application/vnd.openxmlformats-officedocument.presentationml.notesSlide+xml"/>
  <Override PartName="/ppt/notesSlides/notesSlide9.xml" ContentType="application/vnd.openxmlformats-officedocument.presentationml.notesSlide+xml"/>
  <Override PartName="/ppt/notesSlides/notesSlide100.xml" ContentType="application/vnd.openxmlformats-officedocument.presentationml.notesSlide+xml"/>
  <Override PartName="/ppt/notesSlides/notesSlide8.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1.xml" ContentType="application/vnd.openxmlformats-officedocument.presentationml.notesSlide+xml"/>
  <Override PartName="/ppt/slides/slide71.xml" ContentType="application/vnd.openxmlformats-officedocument.presentationml.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slides/slide113.xml" ContentType="application/vnd.openxmlformats-officedocument.presentationml.slide+xml"/>
  <Override PartName="/ppt/slides/slide112.xml" ContentType="application/vnd.openxmlformats-officedocument.presentationml.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8.xml" ContentType="application/vnd.openxmlformats-officedocument.presentationml.notesSlide+xml"/>
  <Override PartName="/ppt/notesSlides/notesSlide146.xml" ContentType="application/vnd.openxmlformats-officedocument.presentationml.notesSlide+xml"/>
  <Override PartName="/ppt/slides/slide78.xml" ContentType="application/vnd.openxmlformats-officedocument.presentationml.slide+xml"/>
  <Override PartName="/ppt/notesSlides/notesSlide16.xml" ContentType="application/vnd.openxmlformats-officedocument.presentationml.notesSlide+xml"/>
  <Override PartName="/ppt/notesSlides/notesSlide148.xml" ContentType="application/vnd.openxmlformats-officedocument.presentationml.notesSlide+xml"/>
  <Override PartName="/ppt/slides/slide76.xml" ContentType="application/vnd.openxmlformats-officedocument.presentationml.slide+xml"/>
  <Override PartName="/ppt/notesSlides/notesSlide17.xml" ContentType="application/vnd.openxmlformats-officedocument.presentationml.notesSlide+xml"/>
  <Override PartName="/ppt/notesSlides/notesSlide149.xml" ContentType="application/vnd.openxmlformats-officedocument.presentationml.notesSlide+xml"/>
  <Override PartName="/ppt/slides/slide77.xml" ContentType="application/vnd.openxmlformats-officedocument.presentationml.slide+xml"/>
  <Override PartName="/ppt/notesSlides/notesSlide15.xml" ContentType="application/vnd.openxmlformats-officedocument.presentationml.notesSlide+xml"/>
  <Override PartName="/ppt/slides/slide75.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slides/slide40.xml" ContentType="application/vnd.openxmlformats-officedocument.presentationml.slide+xml"/>
  <Override PartName="/ppt/notesSlides/notesSlide21.xml" ContentType="application/vnd.openxmlformats-officedocument.presentationml.notesSlide+xml"/>
  <Override PartName="/ppt/slides/slide41.xml" ContentType="application/vnd.openxmlformats-officedocument.presentationml.slide+xml"/>
  <Override PartName="/ppt/notesSlides/notesSlide22.xml" ContentType="application/vnd.openxmlformats-officedocument.presentationml.notesSlide+xml"/>
  <Override PartName="/ppt/slides/slide42.xml" ContentType="application/vnd.openxmlformats-officedocument.presentationml.slide+xml"/>
  <Override PartName="/ppt/notesSlides/notesSlide23.xml" ContentType="application/vnd.openxmlformats-officedocument.presentationml.notesSlide+xml"/>
  <Override PartName="/ppt/slides/slide43.xml" ContentType="application/vnd.openxmlformats-officedocument.presentationml.slide+xml"/>
  <Override PartName="/ppt/notesSlides/notesSlide24.xml" ContentType="application/vnd.openxmlformats-officedocument.presentationml.notesSlide+xml"/>
  <Override PartName="/ppt/slides/slide44.xml" ContentType="application/vnd.openxmlformats-officedocument.presentationml.slide+xml"/>
  <Override PartName="/ppt/notesSlides/notesSlide25.xml" ContentType="application/vnd.openxmlformats-officedocument.presentationml.notesSlide+xml"/>
  <Override PartName="/ppt/slides/slide45.xml" ContentType="application/vnd.openxmlformats-officedocument.presentationml.slide+xml"/>
  <Override PartName="/ppt/notesSlides/notesSlide26.xml" ContentType="application/vnd.openxmlformats-officedocument.presentationml.notesSlide+xml"/>
  <Override PartName="/ppt/slides/slide46.xml" ContentType="application/vnd.openxmlformats-officedocument.presentationml.slide+xml"/>
  <Override PartName="/ppt/slides/slide120.xml" ContentType="application/vnd.openxmlformats-officedocument.presentationml.slide+xml"/>
  <Override PartName="/ppt/notesSlides/notesSlide27.xml" ContentType="application/vnd.openxmlformats-officedocument.presentationml.notesSlide+xml"/>
  <Override PartName="/ppt/slides/slide47.xml" ContentType="application/vnd.openxmlformats-officedocument.presentationml.slide+xml"/>
  <Override PartName="/ppt/notesSlides/notesSlide29.xml" ContentType="application/vnd.openxmlformats-officedocument.presentationml.notes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50.xml" ContentType="application/vnd.openxmlformats-officedocument.presentationml.slide+xml"/>
  <Override PartName="/ppt/notesSlides/notesSlide31.xml" ContentType="application/vnd.openxmlformats-officedocument.presentationml.notesSlide+xml"/>
  <Override PartName="/ppt/slides/slide51.xml" ContentType="application/vnd.openxmlformats-officedocument.presentationml.slide+xml"/>
  <Override PartName="/ppt/notesSlides/notesSlide33.xml" ContentType="application/vnd.openxmlformats-officedocument.presentationml.notesSlide+xml"/>
  <Override PartName="/ppt/slides/slide53.xml" ContentType="application/vnd.openxmlformats-officedocument.presentationml.slide+xml"/>
  <Override PartName="/ppt/notesSlides/notesSlide34.xml" ContentType="application/vnd.openxmlformats-officedocument.presentationml.notesSlide+xml"/>
  <Override PartName="/ppt/slides/slide54.xml" ContentType="application/vnd.openxmlformats-officedocument.presentationml.slide+xml"/>
  <Override PartName="/ppt/notesSlides/notesSlide35.xml" ContentType="application/vnd.openxmlformats-officedocument.presentationml.notesSlide+xml"/>
  <Override PartName="/ppt/slides/slide55.xml" ContentType="application/vnd.openxmlformats-officedocument.presentationml.slide+xml"/>
  <Override PartName="/ppt/notesSlides/notesSlide36.xml" ContentType="application/vnd.openxmlformats-officedocument.presentationml.notesSlide+xml"/>
  <Override PartName="/ppt/slides/slide56.xml" ContentType="application/vnd.openxmlformats-officedocument.presentationml.slide+xml"/>
  <Override PartName="/ppt/presentation.xml" ContentType="application/vnd.openxmlformats-officedocument.presentationml.presentation.main+xml"/>
  <Override PartName="/ppt/notesSlides/notesSlide37.xml" ContentType="application/vnd.openxmlformats-officedocument.presentationml.notesSlide+xml"/>
  <Override PartName="/ppt/slides/slide57.xml" ContentType="application/vnd.openxmlformats-officedocument.presentationml.slide+xml"/>
  <Override PartName="/ppt/notesSlides/notesSlide38.xml" ContentType="application/vnd.openxmlformats-officedocument.presentationml.notesSlide+xml"/>
  <Override PartName="/ppt/slides/slide58.xml" ContentType="application/vnd.openxmlformats-officedocument.presentationml.slide+xml"/>
  <Override PartName="/ppt/notesSlides/notesSlide39.xml" ContentType="application/vnd.openxmlformats-officedocument.presentationml.notesSlide+xml"/>
  <Override PartName="/ppt/slides/slide59.xml" ContentType="application/vnd.openxmlformats-officedocument.presentationml.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40.xml" ContentType="application/vnd.openxmlformats-officedocument.presentationml.notesSlide+xml"/>
  <Override PartName="/ppt/slides/slide20.xml" ContentType="application/vnd.openxmlformats-officedocument.presentationml.slide+xml"/>
  <Override PartName="/ppt/notesSlides/notesSlide41.xml" ContentType="application/vnd.openxmlformats-officedocument.presentationml.notesSlide+xml"/>
  <Override PartName="/ppt/slides/slide21.xml" ContentType="application/vnd.openxmlformats-officedocument.presentationml.slide+xml"/>
  <Override PartName="/ppt/notesSlides/notesSlide42.xml" ContentType="application/vnd.openxmlformats-officedocument.presentationml.notesSlide+xml"/>
  <Override PartName="/ppt/slides/slide22.xml" ContentType="application/vnd.openxmlformats-officedocument.presentationml.slide+xml"/>
  <Override PartName="/ppt/notesSlides/notesSlide44.xml" ContentType="application/vnd.openxmlformats-officedocument.presentationml.notesSlide+xml"/>
  <Override PartName="/ppt/slides/slide24.xml" ContentType="application/vnd.openxmlformats-officedocument.presentationml.slide+xml"/>
  <Override PartName="/ppt/notesSlides/notesSlide45.xml" ContentType="application/vnd.openxmlformats-officedocument.presentationml.notesSlide+xml"/>
  <Override PartName="/ppt/slides/slide25.xml" ContentType="application/vnd.openxmlformats-officedocument.presentationml.slide+xml"/>
  <Override PartName="/ppt/notesSlides/notesSlide46.xml" ContentType="application/vnd.openxmlformats-officedocument.presentationml.notesSlide+xml"/>
  <Override PartName="/ppt/slides/slide26.xml" ContentType="application/vnd.openxmlformats-officedocument.presentationml.slide+xml"/>
  <Override PartName="/ppt/notesSlides/notesSlide47.xml" ContentType="application/vnd.openxmlformats-officedocument.presentationml.notesSlide+xml"/>
  <Override PartName="/ppt/slides/slide27.xml" ContentType="application/vnd.openxmlformats-officedocument.presentationml.slide+xml"/>
  <Override PartName="/ppt/notesSlides/notesSlide48.xml" ContentType="application/vnd.openxmlformats-officedocument.presentationml.notesSlide+xml"/>
  <Override PartName="/ppt/slides/slide28.xml" ContentType="application/vnd.openxmlformats-officedocument.presentationml.slide+xml"/>
  <Override PartName="/ppt/notesSlides/notesSlide49.xml" ContentType="application/vnd.openxmlformats-officedocument.presentationml.notesSlide+xml"/>
  <Override PartName="/ppt/slides/slide29.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53.xml" ContentType="application/vnd.openxmlformats-officedocument.presentationml.notesSlide+xml"/>
  <Override PartName="/ppt/slides/slide33.xml" ContentType="application/vnd.openxmlformats-officedocument.presentationml.slide+xml"/>
  <Override PartName="/ppt/notesSlides/notesSlide55.xml" ContentType="application/vnd.openxmlformats-officedocument.presentationml.notesSlide+xml"/>
  <Override PartName="/ppt/slides/slide35.xml" ContentType="application/vnd.openxmlformats-officedocument.presentationml.slide+xml"/>
  <Override PartName="/ppt/notesSlides/notesSlide57.xml" ContentType="application/vnd.openxmlformats-officedocument.presentationml.notesSlide+xml"/>
  <Override PartName="/ppt/slides/slide37.xml" ContentType="application/vnd.openxmlformats-officedocument.presentationml.slide+xml"/>
  <Override PartName="/ppt/notesSlides/notesSlide58.xml" ContentType="application/vnd.openxmlformats-officedocument.presentationml.notesSlide+xml"/>
  <Override PartName="/ppt/slides/slide38.xml" ContentType="application/vnd.openxmlformats-officedocument.presentationml.slide+xml"/>
  <Override PartName="/ppt/notesSlides/notesSlide59.xml" ContentType="application/vnd.openxmlformats-officedocument.presentationml.notesSlide+xml"/>
  <Override PartName="/ppt/slides/slide39.xml" ContentType="application/vnd.openxmlformats-officedocument.presentationml.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8.xml" ContentType="application/vnd.openxmlformats-officedocument.presentationml.notesSlide+xml"/>
  <Override PartName="/ppt/slides/slide10.xml" ContentType="application/vnd.openxmlformats-officedocument.presentationml.slide+xml"/>
  <Override PartName="/ppt/notesSlides/notesSlide70.xml" ContentType="application/vnd.openxmlformats-officedocument.presentationml.notesSlide+xml"/>
  <Override PartName="/ppt/slides/slide11.xml" ContentType="application/vnd.openxmlformats-officedocument.presentationml.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notesSlides/notesSlide73.xml" ContentType="application/vnd.openxmlformats-officedocument.presentationml.notesSlide+xml"/>
  <Override PartName="/ppt/slides/slide13.xml" ContentType="application/vnd.openxmlformats-officedocument.presentationml.slide+xml"/>
  <Override PartName="/ppt/slideLayouts/slideLayout10.xml" ContentType="application/vnd.openxmlformats-officedocument.presentationml.slideLayout+xml"/>
  <Override PartName="/ppt/notesSlides/notesSlide74.xml" ContentType="application/vnd.openxmlformats-officedocument.presentationml.notesSlide+xml"/>
  <Override PartName="/ppt/slides/slide14.xml" ContentType="application/vnd.openxmlformats-officedocument.presentationml.slide+xml"/>
  <Override PartName="/ppt/slideLayouts/slideLayout11.xml" ContentType="application/vnd.openxmlformats-officedocument.presentationml.slideLayout+xml"/>
  <Override PartName="/ppt/notesSlides/notesSlide75.xml" ContentType="application/vnd.openxmlformats-officedocument.presentationml.notesSlide+xml"/>
  <Override PartName="/ppt/slides/slide15.xml" ContentType="application/vnd.openxmlformats-officedocument.presentationml.slide+xml"/>
  <Override PartName="/ppt/notesSlides/notesSlide76.xml" ContentType="application/vnd.openxmlformats-officedocument.presentationml.notesSlide+xml"/>
  <Override PartName="/ppt/slides/slide16.xml" ContentType="application/vnd.openxmlformats-officedocument.presentationml.slide+xml"/>
  <Override PartName="/ppt/notesSlides/notesSlide77.xml" ContentType="application/vnd.openxmlformats-officedocument.presentationml.notesSlide+xml"/>
  <Override PartName="/ppt/slides/slide17.xml" ContentType="application/vnd.openxmlformats-officedocument.presentationml.slide+xml"/>
  <Override PartName="/ppt/notesSlides/notesSlide78.xml" ContentType="application/vnd.openxmlformats-officedocument.presentationml.notesSlide+xml"/>
  <Override PartName="/ppt/slides/slide18.xml" ContentType="application/vnd.openxmlformats-officedocument.presentationml.slide+xml"/>
  <Override PartName="/ppt/notesSlides/notesSlide79.xml" ContentType="application/vnd.openxmlformats-officedocument.presentationml.notesSlide+xml"/>
  <Override PartName="/ppt/slides/slide19.xml" ContentType="application/vnd.openxmlformats-officedocument.presentationml.slide+xml"/>
  <Override PartName="/ppt/notesSlides/notesSlide83.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slideMasters/slideMaster1.xml" ContentType="application/vnd.openxmlformats-officedocument.presentationml.slideMaster+xml"/>
  <Override PartName="/ppt/slides/slide98.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100.xml" ContentType="application/vnd.openxmlformats-officedocument.presentationml.slide+xml"/>
  <Override PartName="/ppt/slides/slide95.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s/slide67.xml" ContentType="application/vnd.openxmlformats-officedocument.presentationml.slide+xml"/>
  <Override PartName="/ppt/slides/slide137.xml" ContentType="application/vnd.openxmlformats-officedocument.presentationml.slide+xml"/>
  <Override PartName="/ppt/slides/slide101.xml" ContentType="application/vnd.openxmlformats-officedocument.presentationml.slide+xml"/>
  <Override PartName="/ppt/slides/slide152.xml" ContentType="application/vnd.openxmlformats-officedocument.presentationml.slide+xml"/>
  <Override PartName="/ppt/slides/slide90.xml" ContentType="application/vnd.openxmlformats-officedocument.presentationml.slide+xml"/>
  <Override PartName="/ppt/slides/slide109.xml" ContentType="application/vnd.openxmlformats-officedocument.presentationml.slide+xml"/>
  <Override PartName="/ppt/slides/slide131.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0.xml" ContentType="application/vnd.openxmlformats-officedocument.presentationml.slide+xml"/>
  <Override PartName="/ppt/slides/slide114.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6.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4.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6"/>
  </p:notesMasterIdLst>
  <p:sldIdLst>
    <p:sldId id="256" r:id="rId2"/>
    <p:sldId id="261" r:id="rId3"/>
    <p:sldId id="262" r:id="rId4"/>
    <p:sldId id="307" r:id="rId5"/>
    <p:sldId id="309" r:id="rId6"/>
    <p:sldId id="311" r:id="rId7"/>
    <p:sldId id="310" r:id="rId8"/>
    <p:sldId id="263" r:id="rId9"/>
    <p:sldId id="326" r:id="rId10"/>
    <p:sldId id="327" r:id="rId11"/>
    <p:sldId id="328" r:id="rId12"/>
    <p:sldId id="329" r:id="rId13"/>
    <p:sldId id="330" r:id="rId14"/>
    <p:sldId id="331" r:id="rId15"/>
    <p:sldId id="264" r:id="rId16"/>
    <p:sldId id="312" r:id="rId17"/>
    <p:sldId id="316" r:id="rId18"/>
    <p:sldId id="317" r:id="rId19"/>
    <p:sldId id="318" r:id="rId20"/>
    <p:sldId id="319" r:id="rId21"/>
    <p:sldId id="320" r:id="rId22"/>
    <p:sldId id="321" r:id="rId23"/>
    <p:sldId id="322" r:id="rId24"/>
    <p:sldId id="266" r:id="rId25"/>
    <p:sldId id="323" r:id="rId26"/>
    <p:sldId id="267" r:id="rId27"/>
    <p:sldId id="332" r:id="rId28"/>
    <p:sldId id="333" r:id="rId29"/>
    <p:sldId id="334" r:id="rId30"/>
    <p:sldId id="336" r:id="rId31"/>
    <p:sldId id="337" r:id="rId32"/>
    <p:sldId id="338" r:id="rId33"/>
    <p:sldId id="265" r:id="rId34"/>
    <p:sldId id="324" r:id="rId35"/>
    <p:sldId id="271" r:id="rId36"/>
    <p:sldId id="339" r:id="rId37"/>
    <p:sldId id="340" r:id="rId38"/>
    <p:sldId id="341" r:id="rId39"/>
    <p:sldId id="342" r:id="rId40"/>
    <p:sldId id="270" r:id="rId41"/>
    <p:sldId id="343" r:id="rId42"/>
    <p:sldId id="325" r:id="rId43"/>
    <p:sldId id="347" r:id="rId44"/>
    <p:sldId id="269" r:id="rId45"/>
    <p:sldId id="350" r:id="rId46"/>
    <p:sldId id="351" r:id="rId47"/>
    <p:sldId id="352" r:id="rId48"/>
    <p:sldId id="353" r:id="rId49"/>
    <p:sldId id="354" r:id="rId50"/>
    <p:sldId id="355" r:id="rId51"/>
    <p:sldId id="272" r:id="rId52"/>
    <p:sldId id="305" r:id="rId53"/>
    <p:sldId id="349" r:id="rId54"/>
    <p:sldId id="364" r:id="rId55"/>
    <p:sldId id="365" r:id="rId56"/>
    <p:sldId id="366" r:id="rId57"/>
    <p:sldId id="367" r:id="rId58"/>
    <p:sldId id="368" r:id="rId59"/>
    <p:sldId id="369" r:id="rId60"/>
    <p:sldId id="273" r:id="rId61"/>
    <p:sldId id="344" r:id="rId62"/>
    <p:sldId id="345" r:id="rId63"/>
    <p:sldId id="346" r:id="rId64"/>
    <p:sldId id="348" r:id="rId65"/>
    <p:sldId id="274" r:id="rId66"/>
    <p:sldId id="371" r:id="rId67"/>
    <p:sldId id="372" r:id="rId68"/>
    <p:sldId id="278" r:id="rId69"/>
    <p:sldId id="356" r:id="rId70"/>
    <p:sldId id="357" r:id="rId71"/>
    <p:sldId id="285" r:id="rId72"/>
    <p:sldId id="373" r:id="rId73"/>
    <p:sldId id="374" r:id="rId74"/>
    <p:sldId id="375" r:id="rId75"/>
    <p:sldId id="376" r:id="rId76"/>
    <p:sldId id="377" r:id="rId77"/>
    <p:sldId id="378" r:id="rId78"/>
    <p:sldId id="379" r:id="rId79"/>
    <p:sldId id="279" r:id="rId80"/>
    <p:sldId id="358" r:id="rId81"/>
    <p:sldId id="359" r:id="rId82"/>
    <p:sldId id="360" r:id="rId83"/>
    <p:sldId id="306" r:id="rId84"/>
    <p:sldId id="380" r:id="rId85"/>
    <p:sldId id="381" r:id="rId86"/>
    <p:sldId id="382" r:id="rId87"/>
    <p:sldId id="284" r:id="rId88"/>
    <p:sldId id="361" r:id="rId89"/>
    <p:sldId id="362" r:id="rId90"/>
    <p:sldId id="363" r:id="rId91"/>
    <p:sldId id="304" r:id="rId92"/>
    <p:sldId id="283" r:id="rId93"/>
    <p:sldId id="383" r:id="rId94"/>
    <p:sldId id="282" r:id="rId95"/>
    <p:sldId id="396" r:id="rId96"/>
    <p:sldId id="397" r:id="rId97"/>
    <p:sldId id="398" r:id="rId98"/>
    <p:sldId id="281" r:id="rId99"/>
    <p:sldId id="384" r:id="rId100"/>
    <p:sldId id="385" r:id="rId101"/>
    <p:sldId id="280" r:id="rId102"/>
    <p:sldId id="400" r:id="rId103"/>
    <p:sldId id="401" r:id="rId104"/>
    <p:sldId id="402" r:id="rId105"/>
    <p:sldId id="403" r:id="rId106"/>
    <p:sldId id="404" r:id="rId107"/>
    <p:sldId id="405" r:id="rId108"/>
    <p:sldId id="287" r:id="rId109"/>
    <p:sldId id="386" r:id="rId110"/>
    <p:sldId id="387" r:id="rId111"/>
    <p:sldId id="275" r:id="rId112"/>
    <p:sldId id="290" r:id="rId113"/>
    <p:sldId id="288" r:id="rId114"/>
    <p:sldId id="406" r:id="rId115"/>
    <p:sldId id="407" r:id="rId116"/>
    <p:sldId id="410" r:id="rId117"/>
    <p:sldId id="289" r:id="rId118"/>
    <p:sldId id="388" r:id="rId119"/>
    <p:sldId id="291" r:id="rId120"/>
    <p:sldId id="411" r:id="rId121"/>
    <p:sldId id="412" r:id="rId122"/>
    <p:sldId id="414" r:id="rId123"/>
    <p:sldId id="415" r:id="rId124"/>
    <p:sldId id="292" r:id="rId125"/>
    <p:sldId id="389" r:id="rId126"/>
    <p:sldId id="391" r:id="rId127"/>
    <p:sldId id="390" r:id="rId128"/>
    <p:sldId id="392" r:id="rId129"/>
    <p:sldId id="393" r:id="rId130"/>
    <p:sldId id="293" r:id="rId131"/>
    <p:sldId id="408" r:id="rId132"/>
    <p:sldId id="409" r:id="rId133"/>
    <p:sldId id="303" r:id="rId134"/>
    <p:sldId id="297" r:id="rId135"/>
    <p:sldId id="416" r:id="rId136"/>
    <p:sldId id="417" r:id="rId137"/>
    <p:sldId id="418" r:id="rId138"/>
    <p:sldId id="419" r:id="rId139"/>
    <p:sldId id="420" r:id="rId140"/>
    <p:sldId id="422" r:id="rId141"/>
    <p:sldId id="423" r:id="rId142"/>
    <p:sldId id="424" r:id="rId143"/>
    <p:sldId id="425" r:id="rId144"/>
    <p:sldId id="426" r:id="rId145"/>
    <p:sldId id="427" r:id="rId146"/>
    <p:sldId id="421" r:id="rId147"/>
    <p:sldId id="296" r:id="rId148"/>
    <p:sldId id="394" r:id="rId149"/>
    <p:sldId id="395" r:id="rId150"/>
    <p:sldId id="298" r:id="rId151"/>
    <p:sldId id="428" r:id="rId152"/>
    <p:sldId id="301" r:id="rId153"/>
    <p:sldId id="399" r:id="rId154"/>
    <p:sldId id="302" r:id="rId155"/>
  </p:sldIdLst>
  <p:sldSz cx="18288000" cy="10287000"/>
  <p:notesSz cx="6858000" cy="9144000"/>
  <p:embeddedFontLst>
    <p:embeddedFont>
      <p:font typeface="Aptos Black" panose="020B0004020202020204" pitchFamily="34" charset="0"/>
      <p:bold r:id="rId157"/>
      <p:boldItalic r:id="rId158"/>
    </p:embeddedFont>
    <p:embeddedFont>
      <p:font typeface="Imprint MT Shadow" panose="04020605060303030202" pitchFamily="82" charset="0"/>
      <p:regular r:id="rId1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D8DC2-FD7B-9B01-B2AB-FBF0BD3AB8B9}" name="Marie-Lyne Grenier" initials="MG" userId="S::mlgrenier@scfp.ca::a347c6f2-937a-46bd-a0e1-8136224fd2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ED"/>
    <a:srgbClr val="405374"/>
    <a:srgbClr val="E52826"/>
    <a:srgbClr val="495E83"/>
    <a:srgbClr val="303E56"/>
    <a:srgbClr val="B69D74"/>
    <a:srgbClr val="1F2838"/>
    <a:srgbClr val="BCA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B7B62F-D503-469F-98AE-9030C597C98E}" v="1" dt="2026-05-11T20:56:12.85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78" autoAdjust="0"/>
  </p:normalViewPr>
  <p:slideViewPr>
    <p:cSldViewPr snapToGrid="0">
      <p:cViewPr varScale="1">
        <p:scale>
          <a:sx n="49" d="100"/>
          <a:sy n="49" d="100"/>
        </p:scale>
        <p:origin x="83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font" Target="fonts/font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6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6/11/relationships/changesInfo" Target="changesInfos/changesInfo1.xml"/><Relationship Id="rId16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microsoft.com/office/2015/10/relationships/revisionInfo" Target="revisionInfo.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yne Grenier" userId="a347c6f2-937a-46bd-a0e1-8136224fd21a" providerId="ADAL" clId="{EA611929-A6FD-4149-9956-7513ACEC43B7}"/>
    <pc:docChg chg="custSel modSld">
      <pc:chgData name="Marie-Lyne Grenier" userId="a347c6f2-937a-46bd-a0e1-8136224fd21a" providerId="ADAL" clId="{EA611929-A6FD-4149-9956-7513ACEC43B7}" dt="2026-05-11T20:57:22.797" v="27" actId="13926"/>
      <pc:docMkLst>
        <pc:docMk/>
      </pc:docMkLst>
      <pc:sldChg chg="modSp mod">
        <pc:chgData name="Marie-Lyne Grenier" userId="a347c6f2-937a-46bd-a0e1-8136224fd21a" providerId="ADAL" clId="{EA611929-A6FD-4149-9956-7513ACEC43B7}" dt="2026-05-11T20:53:04.594" v="4" actId="20577"/>
        <pc:sldMkLst>
          <pc:docMk/>
          <pc:sldMk cId="3130084615" sldId="356"/>
        </pc:sldMkLst>
        <pc:spChg chg="mod">
          <ac:chgData name="Marie-Lyne Grenier" userId="a347c6f2-937a-46bd-a0e1-8136224fd21a" providerId="ADAL" clId="{EA611929-A6FD-4149-9956-7513ACEC43B7}" dt="2026-05-11T20:53:04.594" v="4" actId="20577"/>
          <ac:spMkLst>
            <pc:docMk/>
            <pc:sldMk cId="3130084615" sldId="356"/>
            <ac:spMk id="3" creationId="{370CA6AF-B3F5-CDA4-2E07-807CEA839734}"/>
          </ac:spMkLst>
        </pc:spChg>
      </pc:sldChg>
      <pc:sldChg chg="modSp mod">
        <pc:chgData name="Marie-Lyne Grenier" userId="a347c6f2-937a-46bd-a0e1-8136224fd21a" providerId="ADAL" clId="{EA611929-A6FD-4149-9956-7513ACEC43B7}" dt="2026-05-11T20:52:42.766" v="1" actId="13926"/>
        <pc:sldMkLst>
          <pc:docMk/>
          <pc:sldMk cId="3833562160" sldId="369"/>
        </pc:sldMkLst>
        <pc:spChg chg="mod">
          <ac:chgData name="Marie-Lyne Grenier" userId="a347c6f2-937a-46bd-a0e1-8136224fd21a" providerId="ADAL" clId="{EA611929-A6FD-4149-9956-7513ACEC43B7}" dt="2026-05-11T20:52:42.766" v="1" actId="13926"/>
          <ac:spMkLst>
            <pc:docMk/>
            <pc:sldMk cId="3833562160" sldId="369"/>
            <ac:spMk id="3" creationId="{B89D4F60-13E5-C27B-C673-3D748B7C72BB}"/>
          </ac:spMkLst>
        </pc:spChg>
      </pc:sldChg>
      <pc:sldChg chg="modSp mod">
        <pc:chgData name="Marie-Lyne Grenier" userId="a347c6f2-937a-46bd-a0e1-8136224fd21a" providerId="ADAL" clId="{EA611929-A6FD-4149-9956-7513ACEC43B7}" dt="2026-05-11T20:52:59.018" v="2" actId="3626"/>
        <pc:sldMkLst>
          <pc:docMk/>
          <pc:sldMk cId="68970367" sldId="372"/>
        </pc:sldMkLst>
        <pc:spChg chg="mod">
          <ac:chgData name="Marie-Lyne Grenier" userId="a347c6f2-937a-46bd-a0e1-8136224fd21a" providerId="ADAL" clId="{EA611929-A6FD-4149-9956-7513ACEC43B7}" dt="2026-05-11T20:52:59.018" v="2" actId="3626"/>
          <ac:spMkLst>
            <pc:docMk/>
            <pc:sldMk cId="68970367" sldId="372"/>
            <ac:spMk id="3" creationId="{FEB972A4-5347-BB83-771C-2AEF9DBD8594}"/>
          </ac:spMkLst>
        </pc:spChg>
      </pc:sldChg>
      <pc:sldChg chg="modSp mod">
        <pc:chgData name="Marie-Lyne Grenier" userId="a347c6f2-937a-46bd-a0e1-8136224fd21a" providerId="ADAL" clId="{EA611929-A6FD-4149-9956-7513ACEC43B7}" dt="2026-05-11T20:53:27.198" v="11" actId="27636"/>
        <pc:sldMkLst>
          <pc:docMk/>
          <pc:sldMk cId="2581511011" sldId="379"/>
        </pc:sldMkLst>
        <pc:spChg chg="mod">
          <ac:chgData name="Marie-Lyne Grenier" userId="a347c6f2-937a-46bd-a0e1-8136224fd21a" providerId="ADAL" clId="{EA611929-A6FD-4149-9956-7513ACEC43B7}" dt="2026-05-11T20:53:27.198" v="11" actId="27636"/>
          <ac:spMkLst>
            <pc:docMk/>
            <pc:sldMk cId="2581511011" sldId="379"/>
            <ac:spMk id="3" creationId="{B612493C-141B-0754-FA5B-5F0EA777D5C2}"/>
          </ac:spMkLst>
        </pc:spChg>
      </pc:sldChg>
      <pc:sldChg chg="modSp mod">
        <pc:chgData name="Marie-Lyne Grenier" userId="a347c6f2-937a-46bd-a0e1-8136224fd21a" providerId="ADAL" clId="{EA611929-A6FD-4149-9956-7513ACEC43B7}" dt="2026-05-11T20:56:28.311" v="25" actId="27636"/>
        <pc:sldMkLst>
          <pc:docMk/>
          <pc:sldMk cId="3048114939" sldId="386"/>
        </pc:sldMkLst>
        <pc:spChg chg="mod">
          <ac:chgData name="Marie-Lyne Grenier" userId="a347c6f2-937a-46bd-a0e1-8136224fd21a" providerId="ADAL" clId="{EA611929-A6FD-4149-9956-7513ACEC43B7}" dt="2026-05-11T20:56:28.311" v="25" actId="27636"/>
          <ac:spMkLst>
            <pc:docMk/>
            <pc:sldMk cId="3048114939" sldId="386"/>
            <ac:spMk id="3" creationId="{6BD96A3D-168E-C4B6-C2BC-4DA479ACE33D}"/>
          </ac:spMkLst>
        </pc:spChg>
      </pc:sldChg>
      <pc:sldChg chg="modSp mod">
        <pc:chgData name="Marie-Lyne Grenier" userId="a347c6f2-937a-46bd-a0e1-8136224fd21a" providerId="ADAL" clId="{EA611929-A6FD-4149-9956-7513ACEC43B7}" dt="2026-05-11T20:57:22.797" v="27" actId="13926"/>
        <pc:sldMkLst>
          <pc:docMk/>
          <pc:sldMk cId="4106600655" sldId="418"/>
        </pc:sldMkLst>
        <pc:spChg chg="mod">
          <ac:chgData name="Marie-Lyne Grenier" userId="a347c6f2-937a-46bd-a0e1-8136224fd21a" providerId="ADAL" clId="{EA611929-A6FD-4149-9956-7513ACEC43B7}" dt="2026-05-11T20:57:22.797" v="27" actId="13926"/>
          <ac:spMkLst>
            <pc:docMk/>
            <pc:sldMk cId="4106600655" sldId="418"/>
            <ac:spMk id="3" creationId="{0C816E56-ECAB-F47A-068B-13D5CADC09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9320B-72FC-4588-AD17-589D7CB01E9B}" type="datetimeFigureOut">
              <a:rPr lang="fr-CA" smtClean="0"/>
              <a:t>2026-05-11</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DADB0-9379-40C9-BB8C-824F03A8AEA1}" type="slidenum">
              <a:rPr lang="fr-CA" smtClean="0"/>
              <a:t>‹n°›</a:t>
            </a:fld>
            <a:endParaRPr lang="fr-CA"/>
          </a:p>
        </p:txBody>
      </p:sp>
    </p:spTree>
    <p:extLst>
      <p:ext uri="{BB962C8B-B14F-4D97-AF65-F5344CB8AC3E}">
        <p14:creationId xmlns:p14="http://schemas.microsoft.com/office/powerpoint/2010/main" val="67088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nlii.org/fr/ca/casa/doc/2025/2025canlii96672/2025canlii96672.html#_ftn1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nlii.org/fr/ca/casa/doc/2025/2025canlii96672/2025canlii96672.html#_ftn3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nlii.org/fr/qc/legis/lois/rlrq-c-c-12/derniere/rlrq-c-c-12.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pPr>
              <a:buFontTx/>
              <a:buChar char="-"/>
            </a:pPr>
            <a:r>
              <a:rPr lang="fr-CA">
                <a:solidFill>
                  <a:srgbClr val="1F2838"/>
                </a:solidFill>
                <a:latin typeface="Aptos" panose="020B0004020202020204" pitchFamily="34" charset="0"/>
              </a:rPr>
              <a:t>Le plaignant est enseignant au primaire en éducation physique depuis une vingtaine d’années.</a:t>
            </a:r>
          </a:p>
          <a:p>
            <a:pPr>
              <a:buFontTx/>
              <a:buChar char="-"/>
            </a:pPr>
            <a:r>
              <a:rPr lang="fr-CA">
                <a:solidFill>
                  <a:srgbClr val="1F2838"/>
                </a:solidFill>
                <a:latin typeface="Aptos" panose="020B0004020202020204" pitchFamily="34" charset="0"/>
              </a:rPr>
              <a:t>Il n’a pas de dossier disciplinaire et son travail est irréprochable. </a:t>
            </a:r>
          </a:p>
          <a:p>
            <a:pPr>
              <a:buFontTx/>
              <a:buChar char="-"/>
            </a:pPr>
            <a:r>
              <a:rPr lang="fr-CA">
                <a:solidFill>
                  <a:srgbClr val="1F2838"/>
                </a:solidFill>
                <a:latin typeface="Aptos" panose="020B0004020202020204" pitchFamily="34" charset="0"/>
              </a:rPr>
              <a:t> Le 23 août 2023: une journée pédagogique, il est arrêté pour avoir obtenus des services sexuels moyennant rétribution et harcèlement. Il est libéré sous promesse de comparaître.</a:t>
            </a:r>
          </a:p>
          <a:p>
            <a:pPr>
              <a:buFontTx/>
              <a:buChar char="-"/>
            </a:pPr>
            <a:r>
              <a:rPr lang="fr-CA">
                <a:solidFill>
                  <a:srgbClr val="1F2838"/>
                </a:solidFill>
                <a:latin typeface="Aptos" panose="020B0004020202020204" pitchFamily="34" charset="0"/>
              </a:rPr>
              <a:t>Le lendemain le plaignant explique le contexte de sa condamnation à la direction de l’école et il est suspendu avec traitement.</a:t>
            </a:r>
          </a:p>
          <a:p>
            <a:pPr>
              <a:buFontTx/>
              <a:buChar char="-"/>
            </a:pPr>
            <a:r>
              <a:rPr lang="fr-CA">
                <a:solidFill>
                  <a:srgbClr val="1F2838"/>
                </a:solidFill>
                <a:latin typeface="Aptos" panose="020B0004020202020204" pitchFamily="34" charset="0"/>
              </a:rPr>
              <a:t>Le 16 décembre 2023: Le Plaignant plaide coupable.</a:t>
            </a:r>
          </a:p>
          <a:p>
            <a:pPr>
              <a:buFontTx/>
              <a:buChar char="-"/>
            </a:pPr>
            <a:r>
              <a:rPr lang="fr-CA">
                <a:solidFill>
                  <a:srgbClr val="1F2838"/>
                </a:solidFill>
                <a:latin typeface="Aptos" panose="020B0004020202020204" pitchFamily="34" charset="0"/>
              </a:rPr>
              <a:t>28 février 2024:L’Employeur modifie la suspension pour une suspension sans solde. </a:t>
            </a:r>
          </a:p>
          <a:p>
            <a:pPr>
              <a:buFontTx/>
              <a:buChar char="-"/>
            </a:pPr>
            <a:r>
              <a:rPr lang="fr-CA">
                <a:solidFill>
                  <a:srgbClr val="1F2838"/>
                </a:solidFill>
                <a:latin typeface="Aptos" panose="020B0004020202020204" pitchFamily="34" charset="0"/>
              </a:rPr>
              <a:t>22 avril 2024: Le plaignant est condamné à une amende de 500$, probation d’un an et de ne pas troubler l’ordre public et interdit de contacter la victime du harcèlement et de fréquenter un salon de massage érotique. </a:t>
            </a:r>
          </a:p>
          <a:p>
            <a:endParaRPr lang="fr-CA"/>
          </a:p>
        </p:txBody>
      </p:sp>
      <p:sp>
        <p:nvSpPr>
          <p:cNvPr id="4" name="Espace réservé du numéro de diapositive 3"/>
          <p:cNvSpPr>
            <a:spLocks noGrp="1"/>
          </p:cNvSpPr>
          <p:nvPr>
            <p:ph type="sldNum" sz="quarter" idx="5"/>
          </p:nvPr>
        </p:nvSpPr>
        <p:spPr/>
        <p:txBody>
          <a:bodyPr/>
          <a:lstStyle/>
          <a:p>
            <a:fld id="{FDCDADB0-9379-40C9-BB8C-824F03A8AEA1}" type="slidenum">
              <a:rPr lang="fr-CA" smtClean="0"/>
              <a:t>3</a:t>
            </a:fld>
            <a:endParaRPr lang="fr-CA"/>
          </a:p>
        </p:txBody>
      </p:sp>
    </p:spTree>
    <p:extLst>
      <p:ext uri="{BB962C8B-B14F-4D97-AF65-F5344CB8AC3E}">
        <p14:creationId xmlns:p14="http://schemas.microsoft.com/office/powerpoint/2010/main" val="397410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370B-2B3C-AF97-A6E0-341152E26C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0C73B2A-4820-F95C-2DD7-0C30DACF9AB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7AD6F31-A60D-3504-9258-C28E13D0FBBC}"/>
              </a:ext>
            </a:extLst>
          </p:cNvPr>
          <p:cNvSpPr>
            <a:spLocks noGrp="1"/>
          </p:cNvSpPr>
          <p:nvPr>
            <p:ph type="body" idx="1"/>
          </p:nvPr>
        </p:nvSpPr>
        <p:spPr/>
        <p:txBody>
          <a:bodyPr/>
          <a:lstStyle/>
          <a:p>
            <a:r>
              <a:rPr lang="fr-CA"/>
              <a:t>On constate que les parties ont réfléchi à des options, mais rapidement il en reste une seule : transport adapté.</a:t>
            </a:r>
          </a:p>
          <a:p>
            <a:endParaRPr lang="fr-CA"/>
          </a:p>
          <a:p>
            <a:r>
              <a:rPr lang="fr-CA" sz="1200" b="0" i="0" u="none" strike="noStrike" kern="1200" baseline="0">
                <a:solidFill>
                  <a:schemeClr val="tx1"/>
                </a:solidFill>
                <a:latin typeface="+mn-lt"/>
                <a:ea typeface="+mn-ea"/>
                <a:cs typeface="+mn-cs"/>
              </a:rPr>
              <a:t>[68] À titre d’exemples, un mode de travail hybride aurait pu être envisagé, l’engagement de se</a:t>
            </a:r>
          </a:p>
          <a:p>
            <a:r>
              <a:rPr lang="fr-CA" sz="1200" b="0" i="0" u="none" strike="noStrike" kern="1200" baseline="0">
                <a:solidFill>
                  <a:schemeClr val="tx1"/>
                </a:solidFill>
                <a:latin typeface="+mn-lt"/>
                <a:ea typeface="+mn-ea"/>
                <a:cs typeface="+mn-cs"/>
              </a:rPr>
              <a:t>déplacer à la demande de l’étudiant ou en cas d’urgence les jours où elle aurait été en télétravail</a:t>
            </a:r>
          </a:p>
          <a:p>
            <a:r>
              <a:rPr lang="fr-CA" sz="1200" b="0" i="0" u="none" strike="noStrike" kern="1200" baseline="0">
                <a:solidFill>
                  <a:schemeClr val="tx1"/>
                </a:solidFill>
                <a:latin typeface="+mn-lt"/>
                <a:ea typeface="+mn-ea"/>
                <a:cs typeface="+mn-cs"/>
              </a:rPr>
              <a:t>également, l’amplitude de la journée de travail pour faciliter le déplacement aurait pu être</a:t>
            </a:r>
          </a:p>
          <a:p>
            <a:r>
              <a:rPr lang="fr-CA" sz="1200" b="0" i="0" u="none" strike="noStrike" kern="1200" baseline="0">
                <a:solidFill>
                  <a:schemeClr val="tx1"/>
                </a:solidFill>
                <a:latin typeface="+mn-lt"/>
                <a:ea typeface="+mn-ea"/>
                <a:cs typeface="+mn-cs"/>
              </a:rPr>
              <a:t>considérée, etc. Le Syndicat aurait alors tout le loisir de reprocher à l’Employeur sa rigidité s’il</a:t>
            </a:r>
          </a:p>
          <a:p>
            <a:r>
              <a:rPr lang="fr-CA" sz="1200" b="0" i="0" u="none" strike="noStrike" kern="1200" baseline="0">
                <a:solidFill>
                  <a:schemeClr val="tx1"/>
                </a:solidFill>
                <a:latin typeface="+mn-lt"/>
                <a:ea typeface="+mn-ea"/>
                <a:cs typeface="+mn-cs"/>
              </a:rPr>
              <a:t>refusait de même considérer les options, mais pour ce faire, il faudrait à tout le moins que la</a:t>
            </a:r>
          </a:p>
          <a:p>
            <a:r>
              <a:rPr lang="fr-CA" sz="1200" b="0" i="0" u="none" strike="noStrike" kern="1200" baseline="0">
                <a:solidFill>
                  <a:schemeClr val="tx1"/>
                </a:solidFill>
                <a:latin typeface="+mn-lt"/>
                <a:ea typeface="+mn-ea"/>
                <a:cs typeface="+mn-cs"/>
              </a:rPr>
              <a:t>Plaignante accepte de se rendre sur les lieux de travail, ce qu’elle n’a pas fait6.</a:t>
            </a:r>
            <a:endParaRPr lang="fr-CA"/>
          </a:p>
        </p:txBody>
      </p:sp>
      <p:sp>
        <p:nvSpPr>
          <p:cNvPr id="4" name="Espace réservé du numéro de diapositive 3">
            <a:extLst>
              <a:ext uri="{FF2B5EF4-FFF2-40B4-BE49-F238E27FC236}">
                <a16:creationId xmlns:a16="http://schemas.microsoft.com/office/drawing/2014/main" id="{6FBBFC7E-3358-789F-70F0-DA1BF0A59161}"/>
              </a:ext>
            </a:extLst>
          </p:cNvPr>
          <p:cNvSpPr>
            <a:spLocks noGrp="1"/>
          </p:cNvSpPr>
          <p:nvPr>
            <p:ph type="sldNum" sz="quarter" idx="5"/>
          </p:nvPr>
        </p:nvSpPr>
        <p:spPr/>
        <p:txBody>
          <a:bodyPr/>
          <a:lstStyle/>
          <a:p>
            <a:fld id="{FDCDADB0-9379-40C9-BB8C-824F03A8AEA1}" type="slidenum">
              <a:rPr lang="fr-CA" smtClean="0"/>
              <a:t>12</a:t>
            </a:fld>
            <a:endParaRPr lang="fr-CA"/>
          </a:p>
        </p:txBody>
      </p:sp>
    </p:spTree>
    <p:extLst>
      <p:ext uri="{BB962C8B-B14F-4D97-AF65-F5344CB8AC3E}">
        <p14:creationId xmlns:p14="http://schemas.microsoft.com/office/powerpoint/2010/main" val="18793868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1750E-A125-CA49-5D97-7A68AB3CB6A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69A1591-C1E2-48FB-ABFA-822CCB5DCF4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A4B3CDD-EBC7-7226-DB08-D716C00DC41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F175E0F-68E4-57ED-AB89-52B4EDBECE0B}"/>
              </a:ext>
            </a:extLst>
          </p:cNvPr>
          <p:cNvSpPr>
            <a:spLocks noGrp="1"/>
          </p:cNvSpPr>
          <p:nvPr>
            <p:ph type="sldNum" sz="quarter" idx="5"/>
          </p:nvPr>
        </p:nvSpPr>
        <p:spPr/>
        <p:txBody>
          <a:bodyPr/>
          <a:lstStyle/>
          <a:p>
            <a:fld id="{FDCDADB0-9379-40C9-BB8C-824F03A8AEA1}" type="slidenum">
              <a:rPr lang="fr-CA" smtClean="0"/>
              <a:t>103</a:t>
            </a:fld>
            <a:endParaRPr lang="fr-CA"/>
          </a:p>
        </p:txBody>
      </p:sp>
    </p:spTree>
    <p:extLst>
      <p:ext uri="{BB962C8B-B14F-4D97-AF65-F5344CB8AC3E}">
        <p14:creationId xmlns:p14="http://schemas.microsoft.com/office/powerpoint/2010/main" val="13937178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57270-EA58-1E19-FC75-4325D4BB9E1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FB224EA-C17A-CACF-1EE4-B420E95EBB4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0A1D69E-70C6-4EFD-80F6-0C5011C081E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1C01D03-5BD9-DA1A-6E23-175F6A5C8A40}"/>
              </a:ext>
            </a:extLst>
          </p:cNvPr>
          <p:cNvSpPr>
            <a:spLocks noGrp="1"/>
          </p:cNvSpPr>
          <p:nvPr>
            <p:ph type="sldNum" sz="quarter" idx="5"/>
          </p:nvPr>
        </p:nvSpPr>
        <p:spPr/>
        <p:txBody>
          <a:bodyPr/>
          <a:lstStyle/>
          <a:p>
            <a:fld id="{FDCDADB0-9379-40C9-BB8C-824F03A8AEA1}" type="slidenum">
              <a:rPr lang="fr-CA" smtClean="0"/>
              <a:t>104</a:t>
            </a:fld>
            <a:endParaRPr lang="fr-CA"/>
          </a:p>
        </p:txBody>
      </p:sp>
    </p:spTree>
    <p:extLst>
      <p:ext uri="{BB962C8B-B14F-4D97-AF65-F5344CB8AC3E}">
        <p14:creationId xmlns:p14="http://schemas.microsoft.com/office/powerpoint/2010/main" val="25943864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6BA7A-F104-F5E6-8B1C-EAFA24DE8B9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5D0646B-A294-32F3-4E30-CE710B7BDD9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E1C6930-2FEE-926B-95EE-B6D6DC416BE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F9CC999-2ED4-0AC5-2ECD-A228B5FB7DE8}"/>
              </a:ext>
            </a:extLst>
          </p:cNvPr>
          <p:cNvSpPr>
            <a:spLocks noGrp="1"/>
          </p:cNvSpPr>
          <p:nvPr>
            <p:ph type="sldNum" sz="quarter" idx="5"/>
          </p:nvPr>
        </p:nvSpPr>
        <p:spPr/>
        <p:txBody>
          <a:bodyPr/>
          <a:lstStyle/>
          <a:p>
            <a:fld id="{FDCDADB0-9379-40C9-BB8C-824F03A8AEA1}" type="slidenum">
              <a:rPr lang="fr-CA" smtClean="0"/>
              <a:t>105</a:t>
            </a:fld>
            <a:endParaRPr lang="fr-CA"/>
          </a:p>
        </p:txBody>
      </p:sp>
    </p:spTree>
    <p:extLst>
      <p:ext uri="{BB962C8B-B14F-4D97-AF65-F5344CB8AC3E}">
        <p14:creationId xmlns:p14="http://schemas.microsoft.com/office/powerpoint/2010/main" val="5859448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A515-56D7-1A23-0958-DDC48328140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7488E24-69E9-8E4C-1B5D-05D380DF0F8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6E8EBAE-0023-4EB1-E3D0-B3A5689F04F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CF9C8F5-6FEB-A4B2-D1BF-FE2665D94DF5}"/>
              </a:ext>
            </a:extLst>
          </p:cNvPr>
          <p:cNvSpPr>
            <a:spLocks noGrp="1"/>
          </p:cNvSpPr>
          <p:nvPr>
            <p:ph type="sldNum" sz="quarter" idx="5"/>
          </p:nvPr>
        </p:nvSpPr>
        <p:spPr/>
        <p:txBody>
          <a:bodyPr/>
          <a:lstStyle/>
          <a:p>
            <a:fld id="{FDCDADB0-9379-40C9-BB8C-824F03A8AEA1}" type="slidenum">
              <a:rPr lang="fr-CA" smtClean="0"/>
              <a:t>106</a:t>
            </a:fld>
            <a:endParaRPr lang="fr-CA"/>
          </a:p>
        </p:txBody>
      </p:sp>
    </p:spTree>
    <p:extLst>
      <p:ext uri="{BB962C8B-B14F-4D97-AF65-F5344CB8AC3E}">
        <p14:creationId xmlns:p14="http://schemas.microsoft.com/office/powerpoint/2010/main" val="37300937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F6D91-B3D4-84ED-E7CC-ADBA626A83C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4EE3A77-156B-8178-ACC7-7D0B0BEF0BF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F77875E-3653-A146-BB4F-DA22832B9C8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4B45F0D-8335-B278-6B49-204715FB2946}"/>
              </a:ext>
            </a:extLst>
          </p:cNvPr>
          <p:cNvSpPr>
            <a:spLocks noGrp="1"/>
          </p:cNvSpPr>
          <p:nvPr>
            <p:ph type="sldNum" sz="quarter" idx="5"/>
          </p:nvPr>
        </p:nvSpPr>
        <p:spPr/>
        <p:txBody>
          <a:bodyPr/>
          <a:lstStyle/>
          <a:p>
            <a:fld id="{FDCDADB0-9379-40C9-BB8C-824F03A8AEA1}" type="slidenum">
              <a:rPr lang="fr-CA" smtClean="0"/>
              <a:t>107</a:t>
            </a:fld>
            <a:endParaRPr lang="fr-CA"/>
          </a:p>
        </p:txBody>
      </p:sp>
    </p:spTree>
    <p:extLst>
      <p:ext uri="{BB962C8B-B14F-4D97-AF65-F5344CB8AC3E}">
        <p14:creationId xmlns:p14="http://schemas.microsoft.com/office/powerpoint/2010/main" val="29736401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C64F8-E5B1-5E42-4B57-23FCCCF661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812701C-9BB3-5637-7B75-DA3796833BD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F99D298-2E8F-ACD4-28BB-73E6735C256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92DF0AC-BF8E-5A2C-7CE2-09A0B1208986}"/>
              </a:ext>
            </a:extLst>
          </p:cNvPr>
          <p:cNvSpPr>
            <a:spLocks noGrp="1"/>
          </p:cNvSpPr>
          <p:nvPr>
            <p:ph type="sldNum" sz="quarter" idx="5"/>
          </p:nvPr>
        </p:nvSpPr>
        <p:spPr/>
        <p:txBody>
          <a:bodyPr/>
          <a:lstStyle/>
          <a:p>
            <a:fld id="{FDCDADB0-9379-40C9-BB8C-824F03A8AEA1}" type="slidenum">
              <a:rPr lang="fr-CA" smtClean="0"/>
              <a:t>108</a:t>
            </a:fld>
            <a:endParaRPr lang="fr-CA"/>
          </a:p>
        </p:txBody>
      </p:sp>
    </p:spTree>
    <p:extLst>
      <p:ext uri="{BB962C8B-B14F-4D97-AF65-F5344CB8AC3E}">
        <p14:creationId xmlns:p14="http://schemas.microsoft.com/office/powerpoint/2010/main" val="30464695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FC457-48C5-DC1B-16F7-2AF21D6EE70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E55A836-75D4-D885-6E14-83C023188F8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A080333-630E-3F42-27BD-B51CA9B6B81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7736146-79D5-EF45-74D5-EE7D20199C90}"/>
              </a:ext>
            </a:extLst>
          </p:cNvPr>
          <p:cNvSpPr>
            <a:spLocks noGrp="1"/>
          </p:cNvSpPr>
          <p:nvPr>
            <p:ph type="sldNum" sz="quarter" idx="5"/>
          </p:nvPr>
        </p:nvSpPr>
        <p:spPr/>
        <p:txBody>
          <a:bodyPr/>
          <a:lstStyle/>
          <a:p>
            <a:fld id="{FDCDADB0-9379-40C9-BB8C-824F03A8AEA1}" type="slidenum">
              <a:rPr lang="fr-CA" smtClean="0"/>
              <a:t>109</a:t>
            </a:fld>
            <a:endParaRPr lang="fr-CA"/>
          </a:p>
        </p:txBody>
      </p:sp>
    </p:spTree>
    <p:extLst>
      <p:ext uri="{BB962C8B-B14F-4D97-AF65-F5344CB8AC3E}">
        <p14:creationId xmlns:p14="http://schemas.microsoft.com/office/powerpoint/2010/main" val="737108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09385-830F-115B-F3A7-3AF9E718B39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32EC0E6-2DEF-042C-947D-7B86174CF61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374E6D9-B673-C0BC-0507-AB5993EA6D2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1395D55-5C84-A1A4-F0F5-67A0E3E98C9D}"/>
              </a:ext>
            </a:extLst>
          </p:cNvPr>
          <p:cNvSpPr>
            <a:spLocks noGrp="1"/>
          </p:cNvSpPr>
          <p:nvPr>
            <p:ph type="sldNum" sz="quarter" idx="5"/>
          </p:nvPr>
        </p:nvSpPr>
        <p:spPr/>
        <p:txBody>
          <a:bodyPr/>
          <a:lstStyle/>
          <a:p>
            <a:fld id="{FDCDADB0-9379-40C9-BB8C-824F03A8AEA1}" type="slidenum">
              <a:rPr lang="fr-CA" smtClean="0"/>
              <a:t>110</a:t>
            </a:fld>
            <a:endParaRPr lang="fr-CA"/>
          </a:p>
        </p:txBody>
      </p:sp>
    </p:spTree>
    <p:extLst>
      <p:ext uri="{BB962C8B-B14F-4D97-AF65-F5344CB8AC3E}">
        <p14:creationId xmlns:p14="http://schemas.microsoft.com/office/powerpoint/2010/main" val="35997210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DCDADB0-9379-40C9-BB8C-824F03A8AEA1}" type="slidenum">
              <a:rPr lang="fr-CA" smtClean="0"/>
              <a:t>112</a:t>
            </a:fld>
            <a:endParaRPr lang="fr-CA"/>
          </a:p>
        </p:txBody>
      </p:sp>
    </p:spTree>
    <p:extLst>
      <p:ext uri="{BB962C8B-B14F-4D97-AF65-F5344CB8AC3E}">
        <p14:creationId xmlns:p14="http://schemas.microsoft.com/office/powerpoint/2010/main" val="39737044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385F4-28B7-3B1A-1C12-AEAA4ABA5F7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7BE840F-0EF4-00B5-9EA6-B2BBB687A57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FF4A02B-9383-FEC7-5B21-49D21D73157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F3C5FBF-3D98-974E-07AE-16B507389C73}"/>
              </a:ext>
            </a:extLst>
          </p:cNvPr>
          <p:cNvSpPr>
            <a:spLocks noGrp="1"/>
          </p:cNvSpPr>
          <p:nvPr>
            <p:ph type="sldNum" sz="quarter" idx="5"/>
          </p:nvPr>
        </p:nvSpPr>
        <p:spPr/>
        <p:txBody>
          <a:bodyPr/>
          <a:lstStyle/>
          <a:p>
            <a:fld id="{FDCDADB0-9379-40C9-BB8C-824F03A8AEA1}" type="slidenum">
              <a:rPr lang="fr-CA" smtClean="0"/>
              <a:t>113</a:t>
            </a:fld>
            <a:endParaRPr lang="fr-CA"/>
          </a:p>
        </p:txBody>
      </p:sp>
    </p:spTree>
    <p:extLst>
      <p:ext uri="{BB962C8B-B14F-4D97-AF65-F5344CB8AC3E}">
        <p14:creationId xmlns:p14="http://schemas.microsoft.com/office/powerpoint/2010/main" val="243087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54099-C552-1E02-9B02-86884717D85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28CC540-07FA-7915-8C04-32130AEC3B0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430C798-F7D1-1DF2-3743-072976EB5065}"/>
              </a:ext>
            </a:extLst>
          </p:cNvPr>
          <p:cNvSpPr>
            <a:spLocks noGrp="1"/>
          </p:cNvSpPr>
          <p:nvPr>
            <p:ph type="body" idx="1"/>
          </p:nvPr>
        </p:nvSpPr>
        <p:spPr/>
        <p:txBody>
          <a:bodyPr/>
          <a:lstStyle/>
          <a:p>
            <a:r>
              <a:rPr lang="fr-CA"/>
              <a:t>On constate que les parties ont réfléchi à des options, mais rapidement il en reste une seule : transport adapté.</a:t>
            </a:r>
          </a:p>
        </p:txBody>
      </p:sp>
      <p:sp>
        <p:nvSpPr>
          <p:cNvPr id="4" name="Espace réservé du numéro de diapositive 3">
            <a:extLst>
              <a:ext uri="{FF2B5EF4-FFF2-40B4-BE49-F238E27FC236}">
                <a16:creationId xmlns:a16="http://schemas.microsoft.com/office/drawing/2014/main" id="{96EDE967-92FD-530E-FF19-7DD8D367DD2C}"/>
              </a:ext>
            </a:extLst>
          </p:cNvPr>
          <p:cNvSpPr>
            <a:spLocks noGrp="1"/>
          </p:cNvSpPr>
          <p:nvPr>
            <p:ph type="sldNum" sz="quarter" idx="5"/>
          </p:nvPr>
        </p:nvSpPr>
        <p:spPr/>
        <p:txBody>
          <a:bodyPr/>
          <a:lstStyle/>
          <a:p>
            <a:fld id="{FDCDADB0-9379-40C9-BB8C-824F03A8AEA1}" type="slidenum">
              <a:rPr lang="fr-CA" smtClean="0"/>
              <a:t>13</a:t>
            </a:fld>
            <a:endParaRPr lang="fr-CA"/>
          </a:p>
        </p:txBody>
      </p:sp>
    </p:spTree>
    <p:extLst>
      <p:ext uri="{BB962C8B-B14F-4D97-AF65-F5344CB8AC3E}">
        <p14:creationId xmlns:p14="http://schemas.microsoft.com/office/powerpoint/2010/main" val="16220330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1915-D4DB-C738-E910-A2A8C05D045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E661B25-6611-E398-14C3-0C0473D6F15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9AB98E1-B412-823C-0320-7B053F1F201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79D98B2-302B-FBBF-5B6D-1AA325ED29B2}"/>
              </a:ext>
            </a:extLst>
          </p:cNvPr>
          <p:cNvSpPr>
            <a:spLocks noGrp="1"/>
          </p:cNvSpPr>
          <p:nvPr>
            <p:ph type="sldNum" sz="quarter" idx="5"/>
          </p:nvPr>
        </p:nvSpPr>
        <p:spPr/>
        <p:txBody>
          <a:bodyPr/>
          <a:lstStyle/>
          <a:p>
            <a:fld id="{FDCDADB0-9379-40C9-BB8C-824F03A8AEA1}" type="slidenum">
              <a:rPr lang="fr-CA" smtClean="0"/>
              <a:t>114</a:t>
            </a:fld>
            <a:endParaRPr lang="fr-CA"/>
          </a:p>
        </p:txBody>
      </p:sp>
    </p:spTree>
    <p:extLst>
      <p:ext uri="{BB962C8B-B14F-4D97-AF65-F5344CB8AC3E}">
        <p14:creationId xmlns:p14="http://schemas.microsoft.com/office/powerpoint/2010/main" val="15602727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36669-681F-866E-E50B-3AD972EEC51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66A4388-DD7C-43F6-02F7-B7D29142B08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32270EE-0840-69CF-6358-8542709E22CD}"/>
              </a:ext>
            </a:extLst>
          </p:cNvPr>
          <p:cNvSpPr>
            <a:spLocks noGrp="1"/>
          </p:cNvSpPr>
          <p:nvPr>
            <p:ph type="body" idx="1"/>
          </p:nvPr>
        </p:nvSpPr>
        <p:spPr/>
        <p:txBody>
          <a:bodyPr/>
          <a:lstStyle/>
          <a:p>
            <a:r>
              <a:rPr lang="fr-CA" dirty="0"/>
              <a:t>Rejet sommaire.</a:t>
            </a:r>
          </a:p>
        </p:txBody>
      </p:sp>
      <p:sp>
        <p:nvSpPr>
          <p:cNvPr id="4" name="Espace réservé du numéro de diapositive 3">
            <a:extLst>
              <a:ext uri="{FF2B5EF4-FFF2-40B4-BE49-F238E27FC236}">
                <a16:creationId xmlns:a16="http://schemas.microsoft.com/office/drawing/2014/main" id="{D5B166D4-7672-D063-59C5-E8937CDDD350}"/>
              </a:ext>
            </a:extLst>
          </p:cNvPr>
          <p:cNvSpPr>
            <a:spLocks noGrp="1"/>
          </p:cNvSpPr>
          <p:nvPr>
            <p:ph type="sldNum" sz="quarter" idx="5"/>
          </p:nvPr>
        </p:nvSpPr>
        <p:spPr/>
        <p:txBody>
          <a:bodyPr/>
          <a:lstStyle/>
          <a:p>
            <a:fld id="{FDCDADB0-9379-40C9-BB8C-824F03A8AEA1}" type="slidenum">
              <a:rPr lang="fr-CA" smtClean="0"/>
              <a:t>115</a:t>
            </a:fld>
            <a:endParaRPr lang="fr-CA"/>
          </a:p>
        </p:txBody>
      </p:sp>
    </p:spTree>
    <p:extLst>
      <p:ext uri="{BB962C8B-B14F-4D97-AF65-F5344CB8AC3E}">
        <p14:creationId xmlns:p14="http://schemas.microsoft.com/office/powerpoint/2010/main" val="26758040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2EC78-0A77-24FB-F68D-1512DED69FA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B41D9A5-ABEB-0ABB-6287-21D517CF8D1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6DC40CC-991C-CE75-C44B-0D82C4F98071}"/>
              </a:ext>
            </a:extLst>
          </p:cNvPr>
          <p:cNvSpPr>
            <a:spLocks noGrp="1"/>
          </p:cNvSpPr>
          <p:nvPr>
            <p:ph type="body" idx="1"/>
          </p:nvPr>
        </p:nvSpPr>
        <p:spPr/>
        <p:txBody>
          <a:bodyPr/>
          <a:lstStyle/>
          <a:p>
            <a:r>
              <a:rPr lang="fr-CA" dirty="0"/>
              <a:t>Rejet sommaire.</a:t>
            </a:r>
          </a:p>
        </p:txBody>
      </p:sp>
      <p:sp>
        <p:nvSpPr>
          <p:cNvPr id="4" name="Espace réservé du numéro de diapositive 3">
            <a:extLst>
              <a:ext uri="{FF2B5EF4-FFF2-40B4-BE49-F238E27FC236}">
                <a16:creationId xmlns:a16="http://schemas.microsoft.com/office/drawing/2014/main" id="{D957A80C-5C19-7A8A-60E5-A9B990CF92DE}"/>
              </a:ext>
            </a:extLst>
          </p:cNvPr>
          <p:cNvSpPr>
            <a:spLocks noGrp="1"/>
          </p:cNvSpPr>
          <p:nvPr>
            <p:ph type="sldNum" sz="quarter" idx="5"/>
          </p:nvPr>
        </p:nvSpPr>
        <p:spPr/>
        <p:txBody>
          <a:bodyPr/>
          <a:lstStyle/>
          <a:p>
            <a:fld id="{FDCDADB0-9379-40C9-BB8C-824F03A8AEA1}" type="slidenum">
              <a:rPr lang="fr-CA" smtClean="0"/>
              <a:t>116</a:t>
            </a:fld>
            <a:endParaRPr lang="fr-CA"/>
          </a:p>
        </p:txBody>
      </p:sp>
    </p:spTree>
    <p:extLst>
      <p:ext uri="{BB962C8B-B14F-4D97-AF65-F5344CB8AC3E}">
        <p14:creationId xmlns:p14="http://schemas.microsoft.com/office/powerpoint/2010/main" val="21086113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73012-450C-7736-0316-C0268A87DE5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B508FEF-224D-B698-C6AA-62F07DDBFC1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228EFFB-A8CE-3B0E-EC76-DADAA2F97EE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E09871D-C76F-133B-CCF9-32D9EBF14591}"/>
              </a:ext>
            </a:extLst>
          </p:cNvPr>
          <p:cNvSpPr>
            <a:spLocks noGrp="1"/>
          </p:cNvSpPr>
          <p:nvPr>
            <p:ph type="sldNum" sz="quarter" idx="5"/>
          </p:nvPr>
        </p:nvSpPr>
        <p:spPr/>
        <p:txBody>
          <a:bodyPr/>
          <a:lstStyle/>
          <a:p>
            <a:fld id="{FDCDADB0-9379-40C9-BB8C-824F03A8AEA1}" type="slidenum">
              <a:rPr lang="fr-CA" smtClean="0"/>
              <a:t>117</a:t>
            </a:fld>
            <a:endParaRPr lang="fr-CA"/>
          </a:p>
        </p:txBody>
      </p:sp>
    </p:spTree>
    <p:extLst>
      <p:ext uri="{BB962C8B-B14F-4D97-AF65-F5344CB8AC3E}">
        <p14:creationId xmlns:p14="http://schemas.microsoft.com/office/powerpoint/2010/main" val="1278878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D8CF-43E0-F8CE-1819-0A915D0FEFD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3D9FC18-1005-8EFF-4AE8-C89090327F2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7215618-BEF3-7998-BAE2-559B88FF78E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ED4DEBB-DB55-A001-8395-3D49AE453CD5}"/>
              </a:ext>
            </a:extLst>
          </p:cNvPr>
          <p:cNvSpPr>
            <a:spLocks noGrp="1"/>
          </p:cNvSpPr>
          <p:nvPr>
            <p:ph type="sldNum" sz="quarter" idx="5"/>
          </p:nvPr>
        </p:nvSpPr>
        <p:spPr/>
        <p:txBody>
          <a:bodyPr/>
          <a:lstStyle/>
          <a:p>
            <a:fld id="{FDCDADB0-9379-40C9-BB8C-824F03A8AEA1}" type="slidenum">
              <a:rPr lang="fr-CA" smtClean="0"/>
              <a:t>118</a:t>
            </a:fld>
            <a:endParaRPr lang="fr-CA"/>
          </a:p>
        </p:txBody>
      </p:sp>
    </p:spTree>
    <p:extLst>
      <p:ext uri="{BB962C8B-B14F-4D97-AF65-F5344CB8AC3E}">
        <p14:creationId xmlns:p14="http://schemas.microsoft.com/office/powerpoint/2010/main" val="742780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C706D-0099-B7E7-4D9A-3C4C4927DF2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2914557-89C2-C153-C9BB-F077447D600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A1AC6752-7264-2B9B-EEDD-25EE89995E8A}"/>
              </a:ext>
            </a:extLst>
          </p:cNvPr>
          <p:cNvSpPr>
            <a:spLocks noGrp="1"/>
          </p:cNvSpPr>
          <p:nvPr>
            <p:ph type="body" idx="1"/>
          </p:nvPr>
        </p:nvSpPr>
        <p:spPr/>
        <p:txBody>
          <a:bodyPr/>
          <a:lstStyle/>
          <a:p>
            <a:br>
              <a:rPr lang="fr-CA"/>
            </a:br>
            <a:r>
              <a:rPr lang="fr-CA"/>
              <a:t>Statut révision judiciaire: Dossier complet date à fixer </a:t>
            </a:r>
          </a:p>
        </p:txBody>
      </p:sp>
      <p:sp>
        <p:nvSpPr>
          <p:cNvPr id="4" name="Espace réservé du numéro de diapositive 3">
            <a:extLst>
              <a:ext uri="{FF2B5EF4-FFF2-40B4-BE49-F238E27FC236}">
                <a16:creationId xmlns:a16="http://schemas.microsoft.com/office/drawing/2014/main" id="{EA61134D-81BD-5F60-E110-FC67D86E4DD8}"/>
              </a:ext>
            </a:extLst>
          </p:cNvPr>
          <p:cNvSpPr>
            <a:spLocks noGrp="1"/>
          </p:cNvSpPr>
          <p:nvPr>
            <p:ph type="sldNum" sz="quarter" idx="5"/>
          </p:nvPr>
        </p:nvSpPr>
        <p:spPr/>
        <p:txBody>
          <a:bodyPr/>
          <a:lstStyle/>
          <a:p>
            <a:fld id="{FDCDADB0-9379-40C9-BB8C-824F03A8AEA1}" type="slidenum">
              <a:rPr lang="fr-CA" smtClean="0"/>
              <a:t>119</a:t>
            </a:fld>
            <a:endParaRPr lang="fr-CA"/>
          </a:p>
        </p:txBody>
      </p:sp>
    </p:spTree>
    <p:extLst>
      <p:ext uri="{BB962C8B-B14F-4D97-AF65-F5344CB8AC3E}">
        <p14:creationId xmlns:p14="http://schemas.microsoft.com/office/powerpoint/2010/main" val="26419239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5E12-34B7-DF74-A4E5-F76F773C8F3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B2A1B75-95A5-6770-163E-BDAE2BB71F4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AD018CD-3895-1B52-95C1-9F3F50FD478C}"/>
              </a:ext>
            </a:extLst>
          </p:cNvPr>
          <p:cNvSpPr>
            <a:spLocks noGrp="1"/>
          </p:cNvSpPr>
          <p:nvPr>
            <p:ph type="body" idx="1"/>
          </p:nvPr>
        </p:nvSpPr>
        <p:spPr/>
        <p:txBody>
          <a:bodyPr/>
          <a:lstStyle/>
          <a:p>
            <a:br>
              <a:rPr lang="fr-CA"/>
            </a:br>
            <a:r>
              <a:rPr lang="fr-CA"/>
              <a:t>Statut révision judiciaire: Dossier complet date à fixer </a:t>
            </a:r>
          </a:p>
        </p:txBody>
      </p:sp>
      <p:sp>
        <p:nvSpPr>
          <p:cNvPr id="4" name="Espace réservé du numéro de diapositive 3">
            <a:extLst>
              <a:ext uri="{FF2B5EF4-FFF2-40B4-BE49-F238E27FC236}">
                <a16:creationId xmlns:a16="http://schemas.microsoft.com/office/drawing/2014/main" id="{3E5C9E33-A8F5-0413-87A6-C38FC3218191}"/>
              </a:ext>
            </a:extLst>
          </p:cNvPr>
          <p:cNvSpPr>
            <a:spLocks noGrp="1"/>
          </p:cNvSpPr>
          <p:nvPr>
            <p:ph type="sldNum" sz="quarter" idx="5"/>
          </p:nvPr>
        </p:nvSpPr>
        <p:spPr/>
        <p:txBody>
          <a:bodyPr/>
          <a:lstStyle/>
          <a:p>
            <a:fld id="{FDCDADB0-9379-40C9-BB8C-824F03A8AEA1}" type="slidenum">
              <a:rPr lang="fr-CA" smtClean="0"/>
              <a:t>120</a:t>
            </a:fld>
            <a:endParaRPr lang="fr-CA"/>
          </a:p>
        </p:txBody>
      </p:sp>
    </p:spTree>
    <p:extLst>
      <p:ext uri="{BB962C8B-B14F-4D97-AF65-F5344CB8AC3E}">
        <p14:creationId xmlns:p14="http://schemas.microsoft.com/office/powerpoint/2010/main" val="360585843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3241-46A6-E747-1D7F-75A99CFBD09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57056C6-FF9C-5BDE-0E0F-82DCFDD5D0D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6BF8BED8-B777-EFB2-7489-B8DD8DC8EBC2}"/>
              </a:ext>
            </a:extLst>
          </p:cNvPr>
          <p:cNvSpPr>
            <a:spLocks noGrp="1"/>
          </p:cNvSpPr>
          <p:nvPr>
            <p:ph type="body" idx="1"/>
          </p:nvPr>
        </p:nvSpPr>
        <p:spPr/>
        <p:txBody>
          <a:bodyPr/>
          <a:lstStyle/>
          <a:p>
            <a:br>
              <a:rPr lang="fr-CA"/>
            </a:br>
            <a:r>
              <a:rPr lang="fr-CA"/>
              <a:t>Statut révision judiciaire: Dossier complet date à fixer </a:t>
            </a:r>
          </a:p>
        </p:txBody>
      </p:sp>
      <p:sp>
        <p:nvSpPr>
          <p:cNvPr id="4" name="Espace réservé du numéro de diapositive 3">
            <a:extLst>
              <a:ext uri="{FF2B5EF4-FFF2-40B4-BE49-F238E27FC236}">
                <a16:creationId xmlns:a16="http://schemas.microsoft.com/office/drawing/2014/main" id="{A9DDC854-FD26-3110-FAE4-D4164CDBB241}"/>
              </a:ext>
            </a:extLst>
          </p:cNvPr>
          <p:cNvSpPr>
            <a:spLocks noGrp="1"/>
          </p:cNvSpPr>
          <p:nvPr>
            <p:ph type="sldNum" sz="quarter" idx="5"/>
          </p:nvPr>
        </p:nvSpPr>
        <p:spPr/>
        <p:txBody>
          <a:bodyPr/>
          <a:lstStyle/>
          <a:p>
            <a:fld id="{FDCDADB0-9379-40C9-BB8C-824F03A8AEA1}" type="slidenum">
              <a:rPr lang="fr-CA" smtClean="0"/>
              <a:t>121</a:t>
            </a:fld>
            <a:endParaRPr lang="fr-CA"/>
          </a:p>
        </p:txBody>
      </p:sp>
    </p:spTree>
    <p:extLst>
      <p:ext uri="{BB962C8B-B14F-4D97-AF65-F5344CB8AC3E}">
        <p14:creationId xmlns:p14="http://schemas.microsoft.com/office/powerpoint/2010/main" val="15686980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CCC9-B4D1-071F-0EF0-383F4DB56C3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2BC89CB-037E-519A-A055-AF7EFDA8D79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A3246ADD-E46E-E604-D5BE-7C47DC881F1C}"/>
              </a:ext>
            </a:extLst>
          </p:cNvPr>
          <p:cNvSpPr>
            <a:spLocks noGrp="1"/>
          </p:cNvSpPr>
          <p:nvPr>
            <p:ph type="body" idx="1"/>
          </p:nvPr>
        </p:nvSpPr>
        <p:spPr/>
        <p:txBody>
          <a:bodyPr/>
          <a:lstStyle/>
          <a:p>
            <a:br>
              <a:rPr lang="fr-CA"/>
            </a:br>
            <a:r>
              <a:rPr lang="fr-CA"/>
              <a:t>Statut révision judiciaire: Dossier complet date à fixer </a:t>
            </a:r>
          </a:p>
        </p:txBody>
      </p:sp>
      <p:sp>
        <p:nvSpPr>
          <p:cNvPr id="4" name="Espace réservé du numéro de diapositive 3">
            <a:extLst>
              <a:ext uri="{FF2B5EF4-FFF2-40B4-BE49-F238E27FC236}">
                <a16:creationId xmlns:a16="http://schemas.microsoft.com/office/drawing/2014/main" id="{E2DC025F-A5CE-53BF-054D-B2FAD3AD7639}"/>
              </a:ext>
            </a:extLst>
          </p:cNvPr>
          <p:cNvSpPr>
            <a:spLocks noGrp="1"/>
          </p:cNvSpPr>
          <p:nvPr>
            <p:ph type="sldNum" sz="quarter" idx="5"/>
          </p:nvPr>
        </p:nvSpPr>
        <p:spPr/>
        <p:txBody>
          <a:bodyPr/>
          <a:lstStyle/>
          <a:p>
            <a:fld id="{FDCDADB0-9379-40C9-BB8C-824F03A8AEA1}" type="slidenum">
              <a:rPr lang="fr-CA" smtClean="0"/>
              <a:t>122</a:t>
            </a:fld>
            <a:endParaRPr lang="fr-CA"/>
          </a:p>
        </p:txBody>
      </p:sp>
    </p:spTree>
    <p:extLst>
      <p:ext uri="{BB962C8B-B14F-4D97-AF65-F5344CB8AC3E}">
        <p14:creationId xmlns:p14="http://schemas.microsoft.com/office/powerpoint/2010/main" val="32182605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87D7-882E-6A15-59C5-ACE097363DA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FF94BE2-49EE-B78C-50D3-1E7C6CF18D2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D71C8C1-2847-5736-30A1-8C762FC8C3D9}"/>
              </a:ext>
            </a:extLst>
          </p:cNvPr>
          <p:cNvSpPr>
            <a:spLocks noGrp="1"/>
          </p:cNvSpPr>
          <p:nvPr>
            <p:ph type="body" idx="1"/>
          </p:nvPr>
        </p:nvSpPr>
        <p:spPr/>
        <p:txBody>
          <a:bodyPr/>
          <a:lstStyle/>
          <a:p>
            <a:br>
              <a:rPr lang="fr-CA"/>
            </a:br>
            <a:r>
              <a:rPr lang="fr-CA"/>
              <a:t>Statut révision judiciaire: Dossier complet date à fixer </a:t>
            </a:r>
          </a:p>
        </p:txBody>
      </p:sp>
      <p:sp>
        <p:nvSpPr>
          <p:cNvPr id="4" name="Espace réservé du numéro de diapositive 3">
            <a:extLst>
              <a:ext uri="{FF2B5EF4-FFF2-40B4-BE49-F238E27FC236}">
                <a16:creationId xmlns:a16="http://schemas.microsoft.com/office/drawing/2014/main" id="{966D3B2E-1EBB-EC60-5B39-9FF0B59236C8}"/>
              </a:ext>
            </a:extLst>
          </p:cNvPr>
          <p:cNvSpPr>
            <a:spLocks noGrp="1"/>
          </p:cNvSpPr>
          <p:nvPr>
            <p:ph type="sldNum" sz="quarter" idx="5"/>
          </p:nvPr>
        </p:nvSpPr>
        <p:spPr/>
        <p:txBody>
          <a:bodyPr/>
          <a:lstStyle/>
          <a:p>
            <a:fld id="{FDCDADB0-9379-40C9-BB8C-824F03A8AEA1}" type="slidenum">
              <a:rPr lang="fr-CA" smtClean="0"/>
              <a:t>123</a:t>
            </a:fld>
            <a:endParaRPr lang="fr-CA"/>
          </a:p>
        </p:txBody>
      </p:sp>
    </p:spTree>
    <p:extLst>
      <p:ext uri="{BB962C8B-B14F-4D97-AF65-F5344CB8AC3E}">
        <p14:creationId xmlns:p14="http://schemas.microsoft.com/office/powerpoint/2010/main" val="148338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CF82-A3B0-EAF3-0863-C8486F3D7DF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6CB89F4-D0A2-6BBE-2E8A-36186225148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26EB874-75A4-4DBD-6B88-08D9633DFB17}"/>
              </a:ext>
            </a:extLst>
          </p:cNvPr>
          <p:cNvSpPr>
            <a:spLocks noGrp="1"/>
          </p:cNvSpPr>
          <p:nvPr>
            <p:ph type="body" idx="1"/>
          </p:nvPr>
        </p:nvSpPr>
        <p:spPr/>
        <p:txBody>
          <a:bodyPr/>
          <a:lstStyle/>
          <a:p>
            <a:r>
              <a:rPr lang="fr-CA"/>
              <a:t>Grief est donc rejeté.</a:t>
            </a:r>
          </a:p>
        </p:txBody>
      </p:sp>
      <p:sp>
        <p:nvSpPr>
          <p:cNvPr id="4" name="Espace réservé du numéro de diapositive 3">
            <a:extLst>
              <a:ext uri="{FF2B5EF4-FFF2-40B4-BE49-F238E27FC236}">
                <a16:creationId xmlns:a16="http://schemas.microsoft.com/office/drawing/2014/main" id="{375ABCBE-8316-B072-BFD9-104545E682B8}"/>
              </a:ext>
            </a:extLst>
          </p:cNvPr>
          <p:cNvSpPr>
            <a:spLocks noGrp="1"/>
          </p:cNvSpPr>
          <p:nvPr>
            <p:ph type="sldNum" sz="quarter" idx="5"/>
          </p:nvPr>
        </p:nvSpPr>
        <p:spPr/>
        <p:txBody>
          <a:bodyPr/>
          <a:lstStyle/>
          <a:p>
            <a:fld id="{FDCDADB0-9379-40C9-BB8C-824F03A8AEA1}" type="slidenum">
              <a:rPr lang="fr-CA" smtClean="0"/>
              <a:t>14</a:t>
            </a:fld>
            <a:endParaRPr lang="fr-CA"/>
          </a:p>
        </p:txBody>
      </p:sp>
    </p:spTree>
    <p:extLst>
      <p:ext uri="{BB962C8B-B14F-4D97-AF65-F5344CB8AC3E}">
        <p14:creationId xmlns:p14="http://schemas.microsoft.com/office/powerpoint/2010/main" val="30005313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4E9D-9FCF-F3B8-8B36-1F4FE92E2ED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8316D1D-DDD5-3881-9471-A83EE2665359}"/>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D5A4BAD-055E-CA4F-3628-14981BA59CF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6304360-65C4-18C1-95D5-C3E85E73D404}"/>
              </a:ext>
            </a:extLst>
          </p:cNvPr>
          <p:cNvSpPr>
            <a:spLocks noGrp="1"/>
          </p:cNvSpPr>
          <p:nvPr>
            <p:ph type="sldNum" sz="quarter" idx="5"/>
          </p:nvPr>
        </p:nvSpPr>
        <p:spPr/>
        <p:txBody>
          <a:bodyPr/>
          <a:lstStyle/>
          <a:p>
            <a:fld id="{FDCDADB0-9379-40C9-BB8C-824F03A8AEA1}" type="slidenum">
              <a:rPr lang="fr-CA" smtClean="0"/>
              <a:t>124</a:t>
            </a:fld>
            <a:endParaRPr lang="fr-CA"/>
          </a:p>
        </p:txBody>
      </p:sp>
    </p:spTree>
    <p:extLst>
      <p:ext uri="{BB962C8B-B14F-4D97-AF65-F5344CB8AC3E}">
        <p14:creationId xmlns:p14="http://schemas.microsoft.com/office/powerpoint/2010/main" val="18668668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6119-0F54-A693-1B00-C2ED9F4372D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CF6D85E-04D1-E484-71A5-FDE5BCB5DE74}"/>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08FC2CA-1091-2968-62FA-3CD3E93FB70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F1246C0-D85C-9D88-3E84-9D54EC4365BB}"/>
              </a:ext>
            </a:extLst>
          </p:cNvPr>
          <p:cNvSpPr>
            <a:spLocks noGrp="1"/>
          </p:cNvSpPr>
          <p:nvPr>
            <p:ph type="sldNum" sz="quarter" idx="5"/>
          </p:nvPr>
        </p:nvSpPr>
        <p:spPr/>
        <p:txBody>
          <a:bodyPr/>
          <a:lstStyle/>
          <a:p>
            <a:fld id="{FDCDADB0-9379-40C9-BB8C-824F03A8AEA1}" type="slidenum">
              <a:rPr lang="fr-CA" smtClean="0"/>
              <a:t>125</a:t>
            </a:fld>
            <a:endParaRPr lang="fr-CA"/>
          </a:p>
        </p:txBody>
      </p:sp>
    </p:spTree>
    <p:extLst>
      <p:ext uri="{BB962C8B-B14F-4D97-AF65-F5344CB8AC3E}">
        <p14:creationId xmlns:p14="http://schemas.microsoft.com/office/powerpoint/2010/main" val="42560878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21C0A-B530-7651-DBFC-A78D74BC0AD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427F764-AFE8-22E4-06BC-3BFA8DE663E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903285E-BB2D-FF5E-81D4-CE53BB03340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166AC4A-205B-EC2A-5878-5060A669882B}"/>
              </a:ext>
            </a:extLst>
          </p:cNvPr>
          <p:cNvSpPr>
            <a:spLocks noGrp="1"/>
          </p:cNvSpPr>
          <p:nvPr>
            <p:ph type="sldNum" sz="quarter" idx="5"/>
          </p:nvPr>
        </p:nvSpPr>
        <p:spPr/>
        <p:txBody>
          <a:bodyPr/>
          <a:lstStyle/>
          <a:p>
            <a:fld id="{FDCDADB0-9379-40C9-BB8C-824F03A8AEA1}" type="slidenum">
              <a:rPr lang="fr-CA" smtClean="0"/>
              <a:t>126</a:t>
            </a:fld>
            <a:endParaRPr lang="fr-CA"/>
          </a:p>
        </p:txBody>
      </p:sp>
    </p:spTree>
    <p:extLst>
      <p:ext uri="{BB962C8B-B14F-4D97-AF65-F5344CB8AC3E}">
        <p14:creationId xmlns:p14="http://schemas.microsoft.com/office/powerpoint/2010/main" val="15987306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865BC-503F-2B77-36EA-6F7CA27CE80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454C907-C8AC-D68D-A512-7CE985F47D2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110EED4-71CC-7E9B-A94B-B132F4C25F2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E66B1A2-22A1-A775-FFAF-C972818CEC3B}"/>
              </a:ext>
            </a:extLst>
          </p:cNvPr>
          <p:cNvSpPr>
            <a:spLocks noGrp="1"/>
          </p:cNvSpPr>
          <p:nvPr>
            <p:ph type="sldNum" sz="quarter" idx="5"/>
          </p:nvPr>
        </p:nvSpPr>
        <p:spPr/>
        <p:txBody>
          <a:bodyPr/>
          <a:lstStyle/>
          <a:p>
            <a:fld id="{FDCDADB0-9379-40C9-BB8C-824F03A8AEA1}" type="slidenum">
              <a:rPr lang="fr-CA" smtClean="0"/>
              <a:t>127</a:t>
            </a:fld>
            <a:endParaRPr lang="fr-CA"/>
          </a:p>
        </p:txBody>
      </p:sp>
    </p:spTree>
    <p:extLst>
      <p:ext uri="{BB962C8B-B14F-4D97-AF65-F5344CB8AC3E}">
        <p14:creationId xmlns:p14="http://schemas.microsoft.com/office/powerpoint/2010/main" val="139494602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F6427-ABE9-F81B-C1AA-374E2A3D8C6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9A4C248-1D24-547C-86E2-2D497520C7D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B3B9C6F-FDE8-2BBF-906E-C9DBCAF02A8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4F9BD27-F9E2-75C8-9205-2DCAD9A2A28A}"/>
              </a:ext>
            </a:extLst>
          </p:cNvPr>
          <p:cNvSpPr>
            <a:spLocks noGrp="1"/>
          </p:cNvSpPr>
          <p:nvPr>
            <p:ph type="sldNum" sz="quarter" idx="5"/>
          </p:nvPr>
        </p:nvSpPr>
        <p:spPr/>
        <p:txBody>
          <a:bodyPr/>
          <a:lstStyle/>
          <a:p>
            <a:fld id="{FDCDADB0-9379-40C9-BB8C-824F03A8AEA1}" type="slidenum">
              <a:rPr lang="fr-CA" smtClean="0"/>
              <a:t>128</a:t>
            </a:fld>
            <a:endParaRPr lang="fr-CA"/>
          </a:p>
        </p:txBody>
      </p:sp>
    </p:spTree>
    <p:extLst>
      <p:ext uri="{BB962C8B-B14F-4D97-AF65-F5344CB8AC3E}">
        <p14:creationId xmlns:p14="http://schemas.microsoft.com/office/powerpoint/2010/main" val="6541906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A1084-8826-0FFA-75B9-4B348564322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E9EF9F5-E7C5-7787-8EE6-75322185DFF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5479198-B0EA-4EA2-579F-087E2CF6112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B03F00A-D9B4-27FD-F01A-EE79424CF893}"/>
              </a:ext>
            </a:extLst>
          </p:cNvPr>
          <p:cNvSpPr>
            <a:spLocks noGrp="1"/>
          </p:cNvSpPr>
          <p:nvPr>
            <p:ph type="sldNum" sz="quarter" idx="5"/>
          </p:nvPr>
        </p:nvSpPr>
        <p:spPr/>
        <p:txBody>
          <a:bodyPr/>
          <a:lstStyle/>
          <a:p>
            <a:fld id="{FDCDADB0-9379-40C9-BB8C-824F03A8AEA1}" type="slidenum">
              <a:rPr lang="fr-CA" smtClean="0"/>
              <a:t>129</a:t>
            </a:fld>
            <a:endParaRPr lang="fr-CA"/>
          </a:p>
        </p:txBody>
      </p:sp>
    </p:spTree>
    <p:extLst>
      <p:ext uri="{BB962C8B-B14F-4D97-AF65-F5344CB8AC3E}">
        <p14:creationId xmlns:p14="http://schemas.microsoft.com/office/powerpoint/2010/main" val="15743218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974CF-5F79-B2B8-8081-B0C19F3436E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23FC5EB-9FF4-CD00-857D-F14E186F60A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DDCD9FB-330D-B223-A9AD-12EBA8D51E3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CD43791-94D6-5ADF-2509-9BE747E18794}"/>
              </a:ext>
            </a:extLst>
          </p:cNvPr>
          <p:cNvSpPr>
            <a:spLocks noGrp="1"/>
          </p:cNvSpPr>
          <p:nvPr>
            <p:ph type="sldNum" sz="quarter" idx="5"/>
          </p:nvPr>
        </p:nvSpPr>
        <p:spPr/>
        <p:txBody>
          <a:bodyPr/>
          <a:lstStyle/>
          <a:p>
            <a:fld id="{FDCDADB0-9379-40C9-BB8C-824F03A8AEA1}" type="slidenum">
              <a:rPr lang="fr-CA" smtClean="0"/>
              <a:t>130</a:t>
            </a:fld>
            <a:endParaRPr lang="fr-CA"/>
          </a:p>
        </p:txBody>
      </p:sp>
    </p:spTree>
    <p:extLst>
      <p:ext uri="{BB962C8B-B14F-4D97-AF65-F5344CB8AC3E}">
        <p14:creationId xmlns:p14="http://schemas.microsoft.com/office/powerpoint/2010/main" val="132307809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BC2CB-F221-EB81-F38D-8A58295CAB2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C800321-CD6D-E24C-3B41-BFD5F1CC6719}"/>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3B23C5E-4F24-8C08-B28F-D91F7E431C2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9EBA4F8-0C9B-AD27-7B2C-2577361E6EED}"/>
              </a:ext>
            </a:extLst>
          </p:cNvPr>
          <p:cNvSpPr>
            <a:spLocks noGrp="1"/>
          </p:cNvSpPr>
          <p:nvPr>
            <p:ph type="sldNum" sz="quarter" idx="5"/>
          </p:nvPr>
        </p:nvSpPr>
        <p:spPr/>
        <p:txBody>
          <a:bodyPr/>
          <a:lstStyle/>
          <a:p>
            <a:fld id="{FDCDADB0-9379-40C9-BB8C-824F03A8AEA1}" type="slidenum">
              <a:rPr lang="fr-CA" smtClean="0"/>
              <a:t>131</a:t>
            </a:fld>
            <a:endParaRPr lang="fr-CA"/>
          </a:p>
        </p:txBody>
      </p:sp>
    </p:spTree>
    <p:extLst>
      <p:ext uri="{BB962C8B-B14F-4D97-AF65-F5344CB8AC3E}">
        <p14:creationId xmlns:p14="http://schemas.microsoft.com/office/powerpoint/2010/main" val="13074654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2E4A-4219-92AA-354B-605510CCAA8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6E3D116-C889-C703-F152-668082A908D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6C6200E-0F8D-0744-43CA-0D60D01CB91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B4D0C93-1F38-0A45-4EA6-F10FF3ADEC1B}"/>
              </a:ext>
            </a:extLst>
          </p:cNvPr>
          <p:cNvSpPr>
            <a:spLocks noGrp="1"/>
          </p:cNvSpPr>
          <p:nvPr>
            <p:ph type="sldNum" sz="quarter" idx="5"/>
          </p:nvPr>
        </p:nvSpPr>
        <p:spPr/>
        <p:txBody>
          <a:bodyPr/>
          <a:lstStyle/>
          <a:p>
            <a:fld id="{FDCDADB0-9379-40C9-BB8C-824F03A8AEA1}" type="slidenum">
              <a:rPr lang="fr-CA" smtClean="0"/>
              <a:t>132</a:t>
            </a:fld>
            <a:endParaRPr lang="fr-CA"/>
          </a:p>
        </p:txBody>
      </p:sp>
    </p:spTree>
    <p:extLst>
      <p:ext uri="{BB962C8B-B14F-4D97-AF65-F5344CB8AC3E}">
        <p14:creationId xmlns:p14="http://schemas.microsoft.com/office/powerpoint/2010/main" val="129959522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F0AE3-AD54-045E-D875-E7097A775C0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BAB9290-6AD3-6E34-DDE2-7890CA02EAD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F74BBEF5-BDC3-2D61-AB5A-516B914C17A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E27CEB4-55AC-BDB0-A25D-420EC0D1E578}"/>
              </a:ext>
            </a:extLst>
          </p:cNvPr>
          <p:cNvSpPr>
            <a:spLocks noGrp="1"/>
          </p:cNvSpPr>
          <p:nvPr>
            <p:ph type="sldNum" sz="quarter" idx="5"/>
          </p:nvPr>
        </p:nvSpPr>
        <p:spPr/>
        <p:txBody>
          <a:bodyPr/>
          <a:lstStyle/>
          <a:p>
            <a:fld id="{FDCDADB0-9379-40C9-BB8C-824F03A8AEA1}" type="slidenum">
              <a:rPr lang="fr-CA" smtClean="0"/>
              <a:t>133</a:t>
            </a:fld>
            <a:endParaRPr lang="fr-CA"/>
          </a:p>
        </p:txBody>
      </p:sp>
    </p:spTree>
    <p:extLst>
      <p:ext uri="{BB962C8B-B14F-4D97-AF65-F5344CB8AC3E}">
        <p14:creationId xmlns:p14="http://schemas.microsoft.com/office/powerpoint/2010/main" val="288190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0A7DB-54AF-0A19-B240-068AB9A641D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93AA78C-1E72-1923-ADD8-69BF1D36EC89}"/>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FF17BE08-EEA7-0BB9-1679-2BC5652101D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C809486-8F87-F5A9-20F6-B6AF45ACE0B1}"/>
              </a:ext>
            </a:extLst>
          </p:cNvPr>
          <p:cNvSpPr>
            <a:spLocks noGrp="1"/>
          </p:cNvSpPr>
          <p:nvPr>
            <p:ph type="sldNum" sz="quarter" idx="5"/>
          </p:nvPr>
        </p:nvSpPr>
        <p:spPr/>
        <p:txBody>
          <a:bodyPr/>
          <a:lstStyle/>
          <a:p>
            <a:fld id="{FDCDADB0-9379-40C9-BB8C-824F03A8AEA1}" type="slidenum">
              <a:rPr lang="fr-CA" smtClean="0"/>
              <a:t>15</a:t>
            </a:fld>
            <a:endParaRPr lang="fr-CA"/>
          </a:p>
        </p:txBody>
      </p:sp>
    </p:spTree>
    <p:extLst>
      <p:ext uri="{BB962C8B-B14F-4D97-AF65-F5344CB8AC3E}">
        <p14:creationId xmlns:p14="http://schemas.microsoft.com/office/powerpoint/2010/main" val="428240864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E99F-1F31-9138-EC1F-C8A7894F696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314D44E-DB8B-78DA-1268-20AC8AD232B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56FCCD2-BA31-8AC5-E528-00ABC066CD9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4850AAD-6961-6A7D-7765-5B78CEC6D693}"/>
              </a:ext>
            </a:extLst>
          </p:cNvPr>
          <p:cNvSpPr>
            <a:spLocks noGrp="1"/>
          </p:cNvSpPr>
          <p:nvPr>
            <p:ph type="sldNum" sz="quarter" idx="5"/>
          </p:nvPr>
        </p:nvSpPr>
        <p:spPr/>
        <p:txBody>
          <a:bodyPr/>
          <a:lstStyle/>
          <a:p>
            <a:fld id="{FDCDADB0-9379-40C9-BB8C-824F03A8AEA1}" type="slidenum">
              <a:rPr lang="fr-CA" smtClean="0"/>
              <a:t>134</a:t>
            </a:fld>
            <a:endParaRPr lang="fr-CA"/>
          </a:p>
        </p:txBody>
      </p:sp>
    </p:spTree>
    <p:extLst>
      <p:ext uri="{BB962C8B-B14F-4D97-AF65-F5344CB8AC3E}">
        <p14:creationId xmlns:p14="http://schemas.microsoft.com/office/powerpoint/2010/main" val="31428946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E1526-C0C5-B7E6-E633-DEC4CC315FB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B94A63A-9FA2-C7D1-7D04-5285F4D2B09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7549239-5658-545A-6B4B-29893AE5145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9F93819-B3A0-F8F3-30CF-8022451E0A32}"/>
              </a:ext>
            </a:extLst>
          </p:cNvPr>
          <p:cNvSpPr>
            <a:spLocks noGrp="1"/>
          </p:cNvSpPr>
          <p:nvPr>
            <p:ph type="sldNum" sz="quarter" idx="5"/>
          </p:nvPr>
        </p:nvSpPr>
        <p:spPr/>
        <p:txBody>
          <a:bodyPr/>
          <a:lstStyle/>
          <a:p>
            <a:fld id="{FDCDADB0-9379-40C9-BB8C-824F03A8AEA1}" type="slidenum">
              <a:rPr lang="fr-CA" smtClean="0"/>
              <a:t>135</a:t>
            </a:fld>
            <a:endParaRPr lang="fr-CA"/>
          </a:p>
        </p:txBody>
      </p:sp>
    </p:spTree>
    <p:extLst>
      <p:ext uri="{BB962C8B-B14F-4D97-AF65-F5344CB8AC3E}">
        <p14:creationId xmlns:p14="http://schemas.microsoft.com/office/powerpoint/2010/main" val="308973254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29BDB-755F-7677-5D47-595242DAA9D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1FB1794-A2C3-379B-5B30-C15D067236B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217E5F7-043C-81CC-E8D6-A77095CCA77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C2A28213-CA87-8F0C-8E90-DE1ECF605DE0}"/>
              </a:ext>
            </a:extLst>
          </p:cNvPr>
          <p:cNvSpPr>
            <a:spLocks noGrp="1"/>
          </p:cNvSpPr>
          <p:nvPr>
            <p:ph type="sldNum" sz="quarter" idx="5"/>
          </p:nvPr>
        </p:nvSpPr>
        <p:spPr/>
        <p:txBody>
          <a:bodyPr/>
          <a:lstStyle/>
          <a:p>
            <a:fld id="{FDCDADB0-9379-40C9-BB8C-824F03A8AEA1}" type="slidenum">
              <a:rPr lang="fr-CA" smtClean="0"/>
              <a:t>136</a:t>
            </a:fld>
            <a:endParaRPr lang="fr-CA"/>
          </a:p>
        </p:txBody>
      </p:sp>
    </p:spTree>
    <p:extLst>
      <p:ext uri="{BB962C8B-B14F-4D97-AF65-F5344CB8AC3E}">
        <p14:creationId xmlns:p14="http://schemas.microsoft.com/office/powerpoint/2010/main" val="308421360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51FD1-F61D-B700-0ABD-35C5BFEF2E9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A5CE44C-754B-9489-B618-8A6BBAA7D92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15CFC38-D5F6-67AA-E435-76C909ADC67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6BBFFD7-1FBA-E298-954D-D299908FEE49}"/>
              </a:ext>
            </a:extLst>
          </p:cNvPr>
          <p:cNvSpPr>
            <a:spLocks noGrp="1"/>
          </p:cNvSpPr>
          <p:nvPr>
            <p:ph type="sldNum" sz="quarter" idx="5"/>
          </p:nvPr>
        </p:nvSpPr>
        <p:spPr/>
        <p:txBody>
          <a:bodyPr/>
          <a:lstStyle/>
          <a:p>
            <a:fld id="{FDCDADB0-9379-40C9-BB8C-824F03A8AEA1}" type="slidenum">
              <a:rPr lang="fr-CA" smtClean="0"/>
              <a:t>137</a:t>
            </a:fld>
            <a:endParaRPr lang="fr-CA"/>
          </a:p>
        </p:txBody>
      </p:sp>
    </p:spTree>
    <p:extLst>
      <p:ext uri="{BB962C8B-B14F-4D97-AF65-F5344CB8AC3E}">
        <p14:creationId xmlns:p14="http://schemas.microsoft.com/office/powerpoint/2010/main" val="174429012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A6C1-3FA1-784D-C505-BC921499A14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777C692-09FB-BC8F-C54E-865FAF62379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41F83E0-8A57-15C2-1BF9-003595CBF47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05ACB31-61D3-0135-2B3B-B65A5E95326C}"/>
              </a:ext>
            </a:extLst>
          </p:cNvPr>
          <p:cNvSpPr>
            <a:spLocks noGrp="1"/>
          </p:cNvSpPr>
          <p:nvPr>
            <p:ph type="sldNum" sz="quarter" idx="5"/>
          </p:nvPr>
        </p:nvSpPr>
        <p:spPr/>
        <p:txBody>
          <a:bodyPr/>
          <a:lstStyle/>
          <a:p>
            <a:fld id="{FDCDADB0-9379-40C9-BB8C-824F03A8AEA1}" type="slidenum">
              <a:rPr lang="fr-CA" smtClean="0"/>
              <a:t>138</a:t>
            </a:fld>
            <a:endParaRPr lang="fr-CA"/>
          </a:p>
        </p:txBody>
      </p:sp>
    </p:spTree>
    <p:extLst>
      <p:ext uri="{BB962C8B-B14F-4D97-AF65-F5344CB8AC3E}">
        <p14:creationId xmlns:p14="http://schemas.microsoft.com/office/powerpoint/2010/main" val="9264491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D878-3741-7FFD-B118-F28417766B5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759BF00-33B0-1867-AB88-4458FB53D4A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2D64B15-014B-79F2-A6CD-0295E069D16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FB8EF45-D839-7D37-CEE1-757E5CD18A8C}"/>
              </a:ext>
            </a:extLst>
          </p:cNvPr>
          <p:cNvSpPr>
            <a:spLocks noGrp="1"/>
          </p:cNvSpPr>
          <p:nvPr>
            <p:ph type="sldNum" sz="quarter" idx="5"/>
          </p:nvPr>
        </p:nvSpPr>
        <p:spPr/>
        <p:txBody>
          <a:bodyPr/>
          <a:lstStyle/>
          <a:p>
            <a:fld id="{FDCDADB0-9379-40C9-BB8C-824F03A8AEA1}" type="slidenum">
              <a:rPr lang="fr-CA" smtClean="0"/>
              <a:t>139</a:t>
            </a:fld>
            <a:endParaRPr lang="fr-CA"/>
          </a:p>
        </p:txBody>
      </p:sp>
    </p:spTree>
    <p:extLst>
      <p:ext uri="{BB962C8B-B14F-4D97-AF65-F5344CB8AC3E}">
        <p14:creationId xmlns:p14="http://schemas.microsoft.com/office/powerpoint/2010/main" val="38981083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2DAB-119E-E8B3-E5C5-EF3F23D6A11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2C4A913-FA6B-42F5-BCD7-A1D4273CFAE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D46C2EF-7BFF-A250-7E47-262C8F3AFCF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4BEF7E6-1BF7-8881-2D91-2D7EA880EA9F}"/>
              </a:ext>
            </a:extLst>
          </p:cNvPr>
          <p:cNvSpPr>
            <a:spLocks noGrp="1"/>
          </p:cNvSpPr>
          <p:nvPr>
            <p:ph type="sldNum" sz="quarter" idx="5"/>
          </p:nvPr>
        </p:nvSpPr>
        <p:spPr/>
        <p:txBody>
          <a:bodyPr/>
          <a:lstStyle/>
          <a:p>
            <a:fld id="{FDCDADB0-9379-40C9-BB8C-824F03A8AEA1}" type="slidenum">
              <a:rPr lang="fr-CA" smtClean="0"/>
              <a:t>140</a:t>
            </a:fld>
            <a:endParaRPr lang="fr-CA"/>
          </a:p>
        </p:txBody>
      </p:sp>
    </p:spTree>
    <p:extLst>
      <p:ext uri="{BB962C8B-B14F-4D97-AF65-F5344CB8AC3E}">
        <p14:creationId xmlns:p14="http://schemas.microsoft.com/office/powerpoint/2010/main" val="4203675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F88D8-D080-3881-2405-D2DF2CC75D2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A4E0AF8-5C8D-F18A-53AB-57F06AA2D54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AB79D1E-D661-6BF7-7679-9FCB3CE47A5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965DF88-7F65-388C-7F10-BE6A05C9DD90}"/>
              </a:ext>
            </a:extLst>
          </p:cNvPr>
          <p:cNvSpPr>
            <a:spLocks noGrp="1"/>
          </p:cNvSpPr>
          <p:nvPr>
            <p:ph type="sldNum" sz="quarter" idx="5"/>
          </p:nvPr>
        </p:nvSpPr>
        <p:spPr/>
        <p:txBody>
          <a:bodyPr/>
          <a:lstStyle/>
          <a:p>
            <a:fld id="{FDCDADB0-9379-40C9-BB8C-824F03A8AEA1}" type="slidenum">
              <a:rPr lang="fr-CA" smtClean="0"/>
              <a:t>141</a:t>
            </a:fld>
            <a:endParaRPr lang="fr-CA"/>
          </a:p>
        </p:txBody>
      </p:sp>
    </p:spTree>
    <p:extLst>
      <p:ext uri="{BB962C8B-B14F-4D97-AF65-F5344CB8AC3E}">
        <p14:creationId xmlns:p14="http://schemas.microsoft.com/office/powerpoint/2010/main" val="15070863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C8B92-325E-D039-110E-3325E0885CC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8761AF9-D449-8BE4-5C7C-61466C6D875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A8980215-ABE9-0172-83C0-6E2C513D9C2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45E26EE-3DFF-5798-AB26-08860157E299}"/>
              </a:ext>
            </a:extLst>
          </p:cNvPr>
          <p:cNvSpPr>
            <a:spLocks noGrp="1"/>
          </p:cNvSpPr>
          <p:nvPr>
            <p:ph type="sldNum" sz="quarter" idx="5"/>
          </p:nvPr>
        </p:nvSpPr>
        <p:spPr/>
        <p:txBody>
          <a:bodyPr/>
          <a:lstStyle/>
          <a:p>
            <a:fld id="{FDCDADB0-9379-40C9-BB8C-824F03A8AEA1}" type="slidenum">
              <a:rPr lang="fr-CA" smtClean="0"/>
              <a:t>142</a:t>
            </a:fld>
            <a:endParaRPr lang="fr-CA"/>
          </a:p>
        </p:txBody>
      </p:sp>
    </p:spTree>
    <p:extLst>
      <p:ext uri="{BB962C8B-B14F-4D97-AF65-F5344CB8AC3E}">
        <p14:creationId xmlns:p14="http://schemas.microsoft.com/office/powerpoint/2010/main" val="184295338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C6A6-F6B0-9F9A-F155-CD88FA8EA79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2E93A0D-5A1D-13B6-7FB6-B2B1FBEF8F2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145D0BBC-C409-C578-A215-F2293CD2234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BEB27BE-55B0-E251-8C36-5C5979609190}"/>
              </a:ext>
            </a:extLst>
          </p:cNvPr>
          <p:cNvSpPr>
            <a:spLocks noGrp="1"/>
          </p:cNvSpPr>
          <p:nvPr>
            <p:ph type="sldNum" sz="quarter" idx="5"/>
          </p:nvPr>
        </p:nvSpPr>
        <p:spPr/>
        <p:txBody>
          <a:bodyPr/>
          <a:lstStyle/>
          <a:p>
            <a:fld id="{FDCDADB0-9379-40C9-BB8C-824F03A8AEA1}" type="slidenum">
              <a:rPr lang="fr-CA" smtClean="0"/>
              <a:t>143</a:t>
            </a:fld>
            <a:endParaRPr lang="fr-CA"/>
          </a:p>
        </p:txBody>
      </p:sp>
    </p:spTree>
    <p:extLst>
      <p:ext uri="{BB962C8B-B14F-4D97-AF65-F5344CB8AC3E}">
        <p14:creationId xmlns:p14="http://schemas.microsoft.com/office/powerpoint/2010/main" val="390929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663D4-0DB5-4384-C1ED-315F1D407CD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9611FC6-1BE5-7B8C-0199-B9C42509834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A851B06-CE46-8065-9217-BF4CA8763815}"/>
              </a:ext>
            </a:extLst>
          </p:cNvPr>
          <p:cNvSpPr>
            <a:spLocks noGrp="1"/>
          </p:cNvSpPr>
          <p:nvPr>
            <p:ph type="body" idx="1"/>
          </p:nvPr>
        </p:nvSpPr>
        <p:spPr/>
        <p:txBody>
          <a:bodyPr/>
          <a:lstStyle/>
          <a:p>
            <a:pPr marL="0" indent="0">
              <a:buNone/>
            </a:pPr>
            <a:endParaRPr lang="fr-CA" b="1" u="sng">
              <a:solidFill>
                <a:srgbClr val="1F2838"/>
              </a:solidFill>
              <a:latin typeface="Aptos" panose="020B0004020202020204" pitchFamily="34" charset="0"/>
            </a:endParaRPr>
          </a:p>
          <a:p>
            <a:pPr marL="0" indent="0">
              <a:buNone/>
            </a:pPr>
            <a:r>
              <a:rPr lang="fr-CA"/>
              <a:t>[24]        Le système Samsara repose largement sur l’intelligence artificielle (IA), qui permet d’identifier divers événements à risque pour la sécurité, tels que le suivi trop rapproché d’un autre véhicule (avec activation d’un avertissement sonore), l’omission d’un arrêt obligatoire, le franchissement d’un feu rouge. Il s’agit de la fonctionnalité principale.</a:t>
            </a:r>
          </a:p>
          <a:p>
            <a:pPr marL="0" indent="0">
              <a:buNone/>
            </a:pPr>
            <a:endParaRPr lang="fr-CA"/>
          </a:p>
          <a:p>
            <a:pPr marL="0" indent="0">
              <a:buNone/>
            </a:pPr>
            <a:r>
              <a:rPr lang="fr-CA"/>
              <a:t>[25]        Le dispositif électronique installé dans le véhicule est muni d’un capteur de force G, capable de détecter des comportements de conduite non sécuritaires comme les freinages ou accélérations brusques, les virages serrés, les collisions et les excès de vitesse. Grâce à la caméra intérieure, l’IA peut également détecter l’utilisation du téléphone cellulaire (avec avertissement sonore), la conduite inattentive, l’absence de port de la ceinture de sécurité. Cette fonction permet aussi d’identifier les situations où le chauffeur réagit de manière sécuritaire dans un contexte potentiellement dangereux.</a:t>
            </a:r>
          </a:p>
          <a:p>
            <a:pPr marL="0" indent="0">
              <a:buNone/>
            </a:pPr>
            <a:endParaRPr lang="fr-CA"/>
          </a:p>
          <a:p>
            <a:pPr marL="0" indent="0">
              <a:buNone/>
            </a:pPr>
            <a:r>
              <a:rPr lang="fr-CA"/>
              <a:t>[26]        Lorsqu’un incident déclencheur est détecté, un extrait vidéo de 2 à 10 secondes est isolé pour traitement. Si l’incident est capté par la caméra intérieure, seul cet enregistrement est sélectionné. S’il est détecté par la caméra extérieure ou le capteur de force G, les images des deux caméras sont retenues.</a:t>
            </a:r>
          </a:p>
          <a:p>
            <a:pPr marL="0" indent="0">
              <a:buNone/>
            </a:pPr>
            <a:endParaRPr lang="fr-CA"/>
          </a:p>
          <a:p>
            <a:pPr marL="0" indent="0">
              <a:buNone/>
            </a:pPr>
            <a:r>
              <a:rPr lang="fr-CA"/>
              <a:t>[27]        Une équipe d’employés du fournisseur examine les extraits provenant de l’employeur. Si un réviseur juge qu’un extrait correspond à un incident déclencheur, il est transmis au client via une plateforme web. Les personnes autorisées par l’employeur peuvent y accéder pendant 90 jours et les télécharger sur les serveurs de l’entreprise pour un usage ultérieur.</a:t>
            </a:r>
          </a:p>
          <a:p>
            <a:endParaRPr lang="fr-CA"/>
          </a:p>
        </p:txBody>
      </p:sp>
      <p:sp>
        <p:nvSpPr>
          <p:cNvPr id="4" name="Espace réservé du numéro de diapositive 3">
            <a:extLst>
              <a:ext uri="{FF2B5EF4-FFF2-40B4-BE49-F238E27FC236}">
                <a16:creationId xmlns:a16="http://schemas.microsoft.com/office/drawing/2014/main" id="{AD229D30-D73A-0642-65DB-FA9348FC2B2A}"/>
              </a:ext>
            </a:extLst>
          </p:cNvPr>
          <p:cNvSpPr>
            <a:spLocks noGrp="1"/>
          </p:cNvSpPr>
          <p:nvPr>
            <p:ph type="sldNum" sz="quarter" idx="5"/>
          </p:nvPr>
        </p:nvSpPr>
        <p:spPr/>
        <p:txBody>
          <a:bodyPr/>
          <a:lstStyle/>
          <a:p>
            <a:fld id="{FDCDADB0-9379-40C9-BB8C-824F03A8AEA1}" type="slidenum">
              <a:rPr lang="fr-CA" smtClean="0"/>
              <a:t>16</a:t>
            </a:fld>
            <a:endParaRPr lang="fr-CA"/>
          </a:p>
        </p:txBody>
      </p:sp>
    </p:spTree>
    <p:extLst>
      <p:ext uri="{BB962C8B-B14F-4D97-AF65-F5344CB8AC3E}">
        <p14:creationId xmlns:p14="http://schemas.microsoft.com/office/powerpoint/2010/main" val="293165989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9514D-0D4F-E4F1-80F0-A9A92ECF22FE}"/>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DF48063-14ED-0E59-D8DB-EA1A3D4B503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2E5387A1-8998-DC61-07F3-0E4A859616E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97E072C-F8F9-2B69-4589-AAB9235B8D2D}"/>
              </a:ext>
            </a:extLst>
          </p:cNvPr>
          <p:cNvSpPr>
            <a:spLocks noGrp="1"/>
          </p:cNvSpPr>
          <p:nvPr>
            <p:ph type="sldNum" sz="quarter" idx="5"/>
          </p:nvPr>
        </p:nvSpPr>
        <p:spPr/>
        <p:txBody>
          <a:bodyPr/>
          <a:lstStyle/>
          <a:p>
            <a:fld id="{FDCDADB0-9379-40C9-BB8C-824F03A8AEA1}" type="slidenum">
              <a:rPr lang="fr-CA" smtClean="0"/>
              <a:t>144</a:t>
            </a:fld>
            <a:endParaRPr lang="fr-CA"/>
          </a:p>
        </p:txBody>
      </p:sp>
    </p:spTree>
    <p:extLst>
      <p:ext uri="{BB962C8B-B14F-4D97-AF65-F5344CB8AC3E}">
        <p14:creationId xmlns:p14="http://schemas.microsoft.com/office/powerpoint/2010/main" val="303454926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16E2C-FB84-6AB7-A9E3-49AEF465048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BBCC137-AEB4-FED7-D0A6-AE9294037B5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B92434B-8C73-2059-E469-AC5545F3405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1C44EA7-235A-85E4-3174-4362E88C9AD6}"/>
              </a:ext>
            </a:extLst>
          </p:cNvPr>
          <p:cNvSpPr>
            <a:spLocks noGrp="1"/>
          </p:cNvSpPr>
          <p:nvPr>
            <p:ph type="sldNum" sz="quarter" idx="5"/>
          </p:nvPr>
        </p:nvSpPr>
        <p:spPr/>
        <p:txBody>
          <a:bodyPr/>
          <a:lstStyle/>
          <a:p>
            <a:fld id="{FDCDADB0-9379-40C9-BB8C-824F03A8AEA1}" type="slidenum">
              <a:rPr lang="fr-CA" smtClean="0"/>
              <a:t>145</a:t>
            </a:fld>
            <a:endParaRPr lang="fr-CA"/>
          </a:p>
        </p:txBody>
      </p:sp>
    </p:spTree>
    <p:extLst>
      <p:ext uri="{BB962C8B-B14F-4D97-AF65-F5344CB8AC3E}">
        <p14:creationId xmlns:p14="http://schemas.microsoft.com/office/powerpoint/2010/main" val="119814341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6D69-2DF1-4DF7-C1DE-2B61FA8B2FF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F779E0CB-4CC7-8C12-8A0A-57C6BF34CFF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4301676-4522-7210-0622-9B656C867AD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17267B8-5254-7BBF-AD15-67AC80B72034}"/>
              </a:ext>
            </a:extLst>
          </p:cNvPr>
          <p:cNvSpPr>
            <a:spLocks noGrp="1"/>
          </p:cNvSpPr>
          <p:nvPr>
            <p:ph type="sldNum" sz="quarter" idx="5"/>
          </p:nvPr>
        </p:nvSpPr>
        <p:spPr/>
        <p:txBody>
          <a:bodyPr/>
          <a:lstStyle/>
          <a:p>
            <a:fld id="{FDCDADB0-9379-40C9-BB8C-824F03A8AEA1}" type="slidenum">
              <a:rPr lang="fr-CA" smtClean="0"/>
              <a:t>146</a:t>
            </a:fld>
            <a:endParaRPr lang="fr-CA"/>
          </a:p>
        </p:txBody>
      </p:sp>
    </p:spTree>
    <p:extLst>
      <p:ext uri="{BB962C8B-B14F-4D97-AF65-F5344CB8AC3E}">
        <p14:creationId xmlns:p14="http://schemas.microsoft.com/office/powerpoint/2010/main" val="373408184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D5E39-BEE5-D694-41DA-8CBDBFDF56E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534DB27-BB7A-B5B1-620A-E7975286513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7C32792-BA8B-67E8-1886-674553D303DF}"/>
              </a:ext>
            </a:extLst>
          </p:cNvPr>
          <p:cNvSpPr>
            <a:spLocks noGrp="1"/>
          </p:cNvSpPr>
          <p:nvPr>
            <p:ph type="body" idx="1"/>
          </p:nvPr>
        </p:nvSpPr>
        <p:spPr/>
        <p:txBody>
          <a:bodyPr/>
          <a:lstStyle/>
          <a:p>
            <a:pPr latinLnBrk="1"/>
            <a:r>
              <a:rPr lang="fr-CA"/>
              <a:t>Révision judiciaire: </a:t>
            </a:r>
            <a:r>
              <a:rPr lang="fr-CA" sz="1200" b="0" i="0" kern="1200">
                <a:solidFill>
                  <a:schemeClr val="tx1"/>
                </a:solidFill>
                <a:effectLst/>
                <a:latin typeface="+mn-lt"/>
                <a:ea typeface="+mn-ea"/>
                <a:cs typeface="+mn-cs"/>
              </a:rPr>
              <a:t> Fixé      19-06-2026  </a:t>
            </a:r>
          </a:p>
          <a:p>
            <a:pPr latinLnBrk="1"/>
            <a:endParaRPr lang="fr-CA" sz="1200" b="0" i="0" kern="1200" dirty="0">
              <a:solidFill>
                <a:schemeClr val="tx1"/>
              </a:solidFill>
              <a:effectLst/>
              <a:latin typeface="+mn-lt"/>
              <a:ea typeface="+mn-ea"/>
              <a:cs typeface="+mn-cs"/>
            </a:endParaRPr>
          </a:p>
          <a:p>
            <a:pPr latinLnBrk="1"/>
            <a:endParaRPr lang="fr-CA" sz="1200" b="0" i="0" kern="1200" dirty="0">
              <a:solidFill>
                <a:schemeClr val="tx1"/>
              </a:solidFill>
              <a:effectLst/>
              <a:latin typeface="+mn-lt"/>
              <a:ea typeface="+mn-ea"/>
              <a:cs typeface="+mn-cs"/>
            </a:endParaRPr>
          </a:p>
          <a:p>
            <a:endParaRPr lang="fr-CA" dirty="0"/>
          </a:p>
        </p:txBody>
      </p:sp>
      <p:sp>
        <p:nvSpPr>
          <p:cNvPr id="4" name="Espace réservé du numéro de diapositive 3">
            <a:extLst>
              <a:ext uri="{FF2B5EF4-FFF2-40B4-BE49-F238E27FC236}">
                <a16:creationId xmlns:a16="http://schemas.microsoft.com/office/drawing/2014/main" id="{B1AC0687-BA9E-CC05-395B-A67FF41B27A9}"/>
              </a:ext>
            </a:extLst>
          </p:cNvPr>
          <p:cNvSpPr>
            <a:spLocks noGrp="1"/>
          </p:cNvSpPr>
          <p:nvPr>
            <p:ph type="sldNum" sz="quarter" idx="5"/>
          </p:nvPr>
        </p:nvSpPr>
        <p:spPr/>
        <p:txBody>
          <a:bodyPr/>
          <a:lstStyle/>
          <a:p>
            <a:fld id="{FDCDADB0-9379-40C9-BB8C-824F03A8AEA1}" type="slidenum">
              <a:rPr lang="fr-CA" smtClean="0"/>
              <a:t>147</a:t>
            </a:fld>
            <a:endParaRPr lang="fr-CA"/>
          </a:p>
        </p:txBody>
      </p:sp>
    </p:spTree>
    <p:extLst>
      <p:ext uri="{BB962C8B-B14F-4D97-AF65-F5344CB8AC3E}">
        <p14:creationId xmlns:p14="http://schemas.microsoft.com/office/powerpoint/2010/main" val="428058310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A9C8-6626-41D0-B9CB-F1210D806C9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7699B29-0841-D27C-219D-F9A711CE8D8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730CC14-D80D-97B6-F31F-FDC44145075A}"/>
              </a:ext>
            </a:extLst>
          </p:cNvPr>
          <p:cNvSpPr>
            <a:spLocks noGrp="1"/>
          </p:cNvSpPr>
          <p:nvPr>
            <p:ph type="body" idx="1"/>
          </p:nvPr>
        </p:nvSpPr>
        <p:spPr/>
        <p:txBody>
          <a:bodyPr/>
          <a:lstStyle/>
          <a:p>
            <a:r>
              <a:rPr lang="fr-CA" dirty="0"/>
              <a:t>Le Tribunal considère que le devoir de dénonciation y compris pour un simple geste d’incivilité qui est imposé dans la Directive sous peine de sanction plutôt que l’encouragement à impliquer l’employeur dans ce type de situation, les restrictions quant au choix et au rôle de l’accompagnateur syndical, ainsi que l’obligation de confidentialité empêchant les membres de l’exécutif syndical d’établir en collégialité la stratégie à adopter selon les situations, constituent des entraves aux activités syndicales.</a:t>
            </a:r>
          </a:p>
          <a:p>
            <a:r>
              <a:rPr lang="fr-CA" dirty="0"/>
              <a:t>De plus, les Syndicats rappellent le contexte dans lequel cette modification de la Directive a lieu : ces modifications surviennent de façon concomitante avec les enquêtes tenues par le RTC et ayant mené aux suspensions contestées des présidents de chacun des Syndicats requérants.</a:t>
            </a:r>
          </a:p>
          <a:p>
            <a:r>
              <a:rPr lang="fr-CA" dirty="0"/>
              <a:t>Le Tribunal accueille la plainte en vertu de l’article 12 du </a:t>
            </a:r>
            <a:r>
              <a:rPr lang="fr-CA" i="1" dirty="0"/>
              <a:t>Code du travail</a:t>
            </a:r>
            <a:r>
              <a:rPr lang="fr-CA" dirty="0"/>
              <a:t>, constate l’entrave aux activités syndicales, déclare que les dispositions modifiées de la Directive ayant un effet sur les activités syndicales ne sont pas opposables aux Syndicats dans l’exercice de leur devoir de représentation et condamne au RTC de verser à chacun des Syndicats la somme de 5000$ à titre de dommages punitifs. Toutefois, la plainte fondée sur l’article 14 du </a:t>
            </a:r>
            <a:r>
              <a:rPr lang="fr-CA" i="1" dirty="0"/>
              <a:t>Code du travail</a:t>
            </a:r>
            <a:r>
              <a:rPr lang="fr-CA" dirty="0"/>
              <a:t> est rejetée, aucun salarié individuel n’étant demandeur.</a:t>
            </a:r>
          </a:p>
          <a:p>
            <a:endParaRPr lang="fr-CA" dirty="0"/>
          </a:p>
        </p:txBody>
      </p:sp>
      <p:sp>
        <p:nvSpPr>
          <p:cNvPr id="4" name="Espace réservé du numéro de diapositive 3">
            <a:extLst>
              <a:ext uri="{FF2B5EF4-FFF2-40B4-BE49-F238E27FC236}">
                <a16:creationId xmlns:a16="http://schemas.microsoft.com/office/drawing/2014/main" id="{DE8F0AEC-5069-D167-03F4-E2417286E3AE}"/>
              </a:ext>
            </a:extLst>
          </p:cNvPr>
          <p:cNvSpPr>
            <a:spLocks noGrp="1"/>
          </p:cNvSpPr>
          <p:nvPr>
            <p:ph type="sldNum" sz="quarter" idx="5"/>
          </p:nvPr>
        </p:nvSpPr>
        <p:spPr/>
        <p:txBody>
          <a:bodyPr/>
          <a:lstStyle/>
          <a:p>
            <a:fld id="{FDCDADB0-9379-40C9-BB8C-824F03A8AEA1}" type="slidenum">
              <a:rPr lang="fr-CA" smtClean="0"/>
              <a:t>148</a:t>
            </a:fld>
            <a:endParaRPr lang="fr-CA"/>
          </a:p>
        </p:txBody>
      </p:sp>
    </p:spTree>
    <p:extLst>
      <p:ext uri="{BB962C8B-B14F-4D97-AF65-F5344CB8AC3E}">
        <p14:creationId xmlns:p14="http://schemas.microsoft.com/office/powerpoint/2010/main" val="283051875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81C7-CBEE-F17E-0E0C-255D25D1169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EE5B567-BB36-309B-65F4-AE3F76B7BCF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2E9F3599-064D-5673-C639-CC5381935137}"/>
              </a:ext>
            </a:extLst>
          </p:cNvPr>
          <p:cNvSpPr>
            <a:spLocks noGrp="1"/>
          </p:cNvSpPr>
          <p:nvPr>
            <p:ph type="body" idx="1"/>
          </p:nvPr>
        </p:nvSpPr>
        <p:spPr/>
        <p:txBody>
          <a:bodyPr/>
          <a:lstStyle/>
          <a:p>
            <a:r>
              <a:rPr lang="fr-CA" dirty="0"/>
              <a:t>Le Tribunal considère que le devoir de dénonciation y compris pour un simple geste d’incivilité qui est imposé dans la Directive sous peine de sanction plutôt que l’encouragement à impliquer l’employeur dans ce type de situation, les restrictions quant au choix et au rôle de l’accompagnateur syndical, ainsi que l’obligation de confidentialité empêchant les membres de l’exécutif syndical d’établir en collégialité la stratégie à adopter selon les situations, constituent des entraves aux activités syndicales.</a:t>
            </a:r>
          </a:p>
          <a:p>
            <a:r>
              <a:rPr lang="fr-CA" dirty="0"/>
              <a:t>De plus, les Syndicats rappellent le contexte dans lequel cette modification de la Directive a lieu : ces modifications surviennent de façon concomitante avec les enquêtes tenues par le RTC et ayant mené aux suspensions contestées des présidents de chacun des Syndicats requérants.</a:t>
            </a:r>
          </a:p>
          <a:p>
            <a:r>
              <a:rPr lang="fr-CA" dirty="0"/>
              <a:t>Le Tribunal accueille la plainte en vertu de l’article 12 du </a:t>
            </a:r>
            <a:r>
              <a:rPr lang="fr-CA" i="1" dirty="0"/>
              <a:t>Code du travail</a:t>
            </a:r>
            <a:r>
              <a:rPr lang="fr-CA" dirty="0"/>
              <a:t>, constate l’entrave aux activités syndicales, déclare que les dispositions modifiées de la Directive ayant un effet sur les activités syndicales ne sont pas opposables aux Syndicats dans l’exercice de leur devoir de représentation et condamne au RTC de verser à chacun des Syndicats la somme de 5000$ à titre de dommages punitifs. Toutefois, la plainte fondée sur l’article 14 du </a:t>
            </a:r>
            <a:r>
              <a:rPr lang="fr-CA" i="1" dirty="0"/>
              <a:t>Code du travail</a:t>
            </a:r>
            <a:r>
              <a:rPr lang="fr-CA" dirty="0"/>
              <a:t> est rejetée, aucun salarié individuel n’étant demandeur.</a:t>
            </a:r>
          </a:p>
          <a:p>
            <a:endParaRPr lang="fr-CA" dirty="0"/>
          </a:p>
        </p:txBody>
      </p:sp>
      <p:sp>
        <p:nvSpPr>
          <p:cNvPr id="4" name="Espace réservé du numéro de diapositive 3">
            <a:extLst>
              <a:ext uri="{FF2B5EF4-FFF2-40B4-BE49-F238E27FC236}">
                <a16:creationId xmlns:a16="http://schemas.microsoft.com/office/drawing/2014/main" id="{2C38FF1F-340B-E4CC-371C-9EE9A62FE42F}"/>
              </a:ext>
            </a:extLst>
          </p:cNvPr>
          <p:cNvSpPr>
            <a:spLocks noGrp="1"/>
          </p:cNvSpPr>
          <p:nvPr>
            <p:ph type="sldNum" sz="quarter" idx="5"/>
          </p:nvPr>
        </p:nvSpPr>
        <p:spPr/>
        <p:txBody>
          <a:bodyPr/>
          <a:lstStyle/>
          <a:p>
            <a:fld id="{FDCDADB0-9379-40C9-BB8C-824F03A8AEA1}" type="slidenum">
              <a:rPr lang="fr-CA" smtClean="0"/>
              <a:t>149</a:t>
            </a:fld>
            <a:endParaRPr lang="fr-CA"/>
          </a:p>
        </p:txBody>
      </p:sp>
    </p:spTree>
    <p:extLst>
      <p:ext uri="{BB962C8B-B14F-4D97-AF65-F5344CB8AC3E}">
        <p14:creationId xmlns:p14="http://schemas.microsoft.com/office/powerpoint/2010/main" val="102061152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2EA79-3EDC-44BD-5680-3AA934D1C0D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36BCAC0-2A66-3CD1-F343-F2B6B8DF147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789143B-4CE9-CC1E-1A9C-6E5854BB8283}"/>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2611BCC-EE90-93F1-18C3-640E66E2FA87}"/>
              </a:ext>
            </a:extLst>
          </p:cNvPr>
          <p:cNvSpPr>
            <a:spLocks noGrp="1"/>
          </p:cNvSpPr>
          <p:nvPr>
            <p:ph type="sldNum" sz="quarter" idx="5"/>
          </p:nvPr>
        </p:nvSpPr>
        <p:spPr/>
        <p:txBody>
          <a:bodyPr/>
          <a:lstStyle/>
          <a:p>
            <a:fld id="{FDCDADB0-9379-40C9-BB8C-824F03A8AEA1}" type="slidenum">
              <a:rPr lang="fr-CA" smtClean="0"/>
              <a:t>150</a:t>
            </a:fld>
            <a:endParaRPr lang="fr-CA"/>
          </a:p>
        </p:txBody>
      </p:sp>
    </p:spTree>
    <p:extLst>
      <p:ext uri="{BB962C8B-B14F-4D97-AF65-F5344CB8AC3E}">
        <p14:creationId xmlns:p14="http://schemas.microsoft.com/office/powerpoint/2010/main" val="355854790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08AE-75EE-7D89-7682-3C003195ABB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5633F36-CC66-0729-51BC-56035B17F77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0C006DC-CD04-8ECC-E806-96B537BBB53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B2BD4E4-48C8-D0F1-D09B-DA5A44EC98CA}"/>
              </a:ext>
            </a:extLst>
          </p:cNvPr>
          <p:cNvSpPr>
            <a:spLocks noGrp="1"/>
          </p:cNvSpPr>
          <p:nvPr>
            <p:ph type="sldNum" sz="quarter" idx="5"/>
          </p:nvPr>
        </p:nvSpPr>
        <p:spPr/>
        <p:txBody>
          <a:bodyPr/>
          <a:lstStyle/>
          <a:p>
            <a:fld id="{FDCDADB0-9379-40C9-BB8C-824F03A8AEA1}" type="slidenum">
              <a:rPr lang="fr-CA" smtClean="0"/>
              <a:t>151</a:t>
            </a:fld>
            <a:endParaRPr lang="fr-CA"/>
          </a:p>
        </p:txBody>
      </p:sp>
    </p:spTree>
    <p:extLst>
      <p:ext uri="{BB962C8B-B14F-4D97-AF65-F5344CB8AC3E}">
        <p14:creationId xmlns:p14="http://schemas.microsoft.com/office/powerpoint/2010/main" val="206373969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B6709-B1BD-A02C-F91B-AEA7B48903C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B562963-FD8C-F7EE-959E-C29E4BB79A4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B94EF67-3656-9388-3E41-816EA1CCC73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D158CC9-E223-464A-7790-5C8FEF63C7DC}"/>
              </a:ext>
            </a:extLst>
          </p:cNvPr>
          <p:cNvSpPr>
            <a:spLocks noGrp="1"/>
          </p:cNvSpPr>
          <p:nvPr>
            <p:ph type="sldNum" sz="quarter" idx="5"/>
          </p:nvPr>
        </p:nvSpPr>
        <p:spPr/>
        <p:txBody>
          <a:bodyPr/>
          <a:lstStyle/>
          <a:p>
            <a:fld id="{FDCDADB0-9379-40C9-BB8C-824F03A8AEA1}" type="slidenum">
              <a:rPr lang="fr-CA" smtClean="0"/>
              <a:t>152</a:t>
            </a:fld>
            <a:endParaRPr lang="fr-CA"/>
          </a:p>
        </p:txBody>
      </p:sp>
    </p:spTree>
    <p:extLst>
      <p:ext uri="{BB962C8B-B14F-4D97-AF65-F5344CB8AC3E}">
        <p14:creationId xmlns:p14="http://schemas.microsoft.com/office/powerpoint/2010/main" val="26392772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67220-D922-AC38-59F3-2DEF9734CE9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589A5B1-A998-C452-1FB7-ABB3E55C591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00ADB9A-85FB-26A1-558A-E4AAF3D835BC}"/>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E84824CA-E3B1-5C08-7564-03BCDF7A4BF1}"/>
              </a:ext>
            </a:extLst>
          </p:cNvPr>
          <p:cNvSpPr>
            <a:spLocks noGrp="1"/>
          </p:cNvSpPr>
          <p:nvPr>
            <p:ph type="sldNum" sz="quarter" idx="5"/>
          </p:nvPr>
        </p:nvSpPr>
        <p:spPr/>
        <p:txBody>
          <a:bodyPr/>
          <a:lstStyle/>
          <a:p>
            <a:fld id="{FDCDADB0-9379-40C9-BB8C-824F03A8AEA1}" type="slidenum">
              <a:rPr lang="fr-CA" smtClean="0"/>
              <a:t>153</a:t>
            </a:fld>
            <a:endParaRPr lang="fr-CA"/>
          </a:p>
        </p:txBody>
      </p:sp>
    </p:spTree>
    <p:extLst>
      <p:ext uri="{BB962C8B-B14F-4D97-AF65-F5344CB8AC3E}">
        <p14:creationId xmlns:p14="http://schemas.microsoft.com/office/powerpoint/2010/main" val="391751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31355-58E4-5A1C-B999-626424415AF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94C7773-8982-2394-AB17-83FBE4456AE9}"/>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55FE263-8D24-A42E-1962-198080813C87}"/>
              </a:ext>
            </a:extLst>
          </p:cNvPr>
          <p:cNvSpPr>
            <a:spLocks noGrp="1"/>
          </p:cNvSpPr>
          <p:nvPr>
            <p:ph type="body" idx="1"/>
          </p:nvPr>
        </p:nvSpPr>
        <p:spPr/>
        <p:txBody>
          <a:bodyPr/>
          <a:lstStyle/>
          <a:p>
            <a:pPr marL="0" indent="0">
              <a:buNone/>
            </a:pPr>
            <a:r>
              <a:rPr lang="fr-CA"/>
              <a:t>[32]        L’employeur s’est prévalu de la fonction de diffusion en direct (« live streaming ») offerte par Samsara, qui permet de visionner les images captées par les deux caméras installées à bord à distance, en temps réel. Un avertissement sonore est émis au début et à la fin de chaque diffusion en direct. L’accès à cette fonction est limité à dix minutes par mois, par autobus, si bien que l’employeur la présente comme une mesure exceptionnelle.</a:t>
            </a:r>
          </a:p>
          <a:p>
            <a:pPr marL="0" indent="0">
              <a:buNone/>
            </a:pPr>
            <a:endParaRPr lang="fr-CA"/>
          </a:p>
          <a:p>
            <a:pPr marL="0" indent="0">
              <a:buNone/>
            </a:pPr>
            <a:r>
              <a:rPr lang="fr-CA"/>
              <a:t>[33]        Une autre modalité fortement critiquée est la possibilité pour l’employeur d’accéder aux vidéos conservées sur les serveurs de Samsara, même en l’absence d’un signalement de conduite non sécuritaire par le module d’analyse fondé sur l’IA, validé par l’équipe de Samsara. Ces enregistrements sont accessibles sans restriction, bien que l’audio ne soit disponible que si l’extrait sélectionné dure deux minutes ou moins.</a:t>
            </a:r>
          </a:p>
          <a:p>
            <a:pPr marL="0" indent="0">
              <a:buNone/>
            </a:pPr>
            <a:endParaRPr lang="fr-CA"/>
          </a:p>
          <a:p>
            <a:pPr marL="0" indent="0">
              <a:buNone/>
            </a:pPr>
            <a:r>
              <a:rPr lang="fr-CA"/>
              <a:t>[34]        Une fois téléchargées, les vidéos peuvent être conservées indéfiniment dans les fichiers de l’employeur et visionnées à sa discrétion.</a:t>
            </a:r>
          </a:p>
          <a:p>
            <a:pPr marL="0" indent="0">
              <a:buNone/>
            </a:pPr>
            <a:endParaRPr lang="fr-CA"/>
          </a:p>
          <a:p>
            <a:pPr marL="0" indent="0">
              <a:buNone/>
            </a:pPr>
            <a:r>
              <a:rPr lang="fr-CA"/>
              <a:t>[35]        Troisièmement, sur la page de localisation des véhicules de la flotte, le système affiche une photo du conducteur assigné à chaque autobus en service. Cette photo est mise à jour automatiquement toutes les deux minutes.</a:t>
            </a:r>
          </a:p>
          <a:p>
            <a:pPr marL="0" indent="0">
              <a:buNone/>
            </a:pPr>
            <a:endParaRPr lang="fr-CA"/>
          </a:p>
          <a:p>
            <a:pPr marL="0" indent="0">
              <a:buNone/>
            </a:pPr>
            <a:r>
              <a:rPr lang="fr-CA"/>
              <a:t>[36]        Enfin, le vice-président à la sécurité de Coach USA publie fréquemment sur l’intranet de l’entreprise des vidéos d’incidents survenus dans ses installations américaines et canadiennes. Cette diffusion vise à améliorer la conduite des chauffeurs en illustrant des comportements à éviter.</a:t>
            </a:r>
          </a:p>
          <a:p>
            <a:endParaRPr lang="fr-CA"/>
          </a:p>
        </p:txBody>
      </p:sp>
      <p:sp>
        <p:nvSpPr>
          <p:cNvPr id="4" name="Espace réservé du numéro de diapositive 3">
            <a:extLst>
              <a:ext uri="{FF2B5EF4-FFF2-40B4-BE49-F238E27FC236}">
                <a16:creationId xmlns:a16="http://schemas.microsoft.com/office/drawing/2014/main" id="{1560E23B-75F8-A3D3-F861-2489DD5D83F0}"/>
              </a:ext>
            </a:extLst>
          </p:cNvPr>
          <p:cNvSpPr>
            <a:spLocks noGrp="1"/>
          </p:cNvSpPr>
          <p:nvPr>
            <p:ph type="sldNum" sz="quarter" idx="5"/>
          </p:nvPr>
        </p:nvSpPr>
        <p:spPr/>
        <p:txBody>
          <a:bodyPr/>
          <a:lstStyle/>
          <a:p>
            <a:fld id="{FDCDADB0-9379-40C9-BB8C-824F03A8AEA1}" type="slidenum">
              <a:rPr lang="fr-CA" smtClean="0"/>
              <a:t>17</a:t>
            </a:fld>
            <a:endParaRPr lang="fr-CA"/>
          </a:p>
        </p:txBody>
      </p:sp>
    </p:spTree>
    <p:extLst>
      <p:ext uri="{BB962C8B-B14F-4D97-AF65-F5344CB8AC3E}">
        <p14:creationId xmlns:p14="http://schemas.microsoft.com/office/powerpoint/2010/main" val="309680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C1EC-FEAE-E86E-AA7E-9CD964EC35A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00A45F6-FFF7-D91C-03DF-15F408B38D6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F17459A-EFA4-E9AE-E9DD-6ADEDD24403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710C8E6-227A-DA36-7566-49A8A0F5EDEA}"/>
              </a:ext>
            </a:extLst>
          </p:cNvPr>
          <p:cNvSpPr>
            <a:spLocks noGrp="1"/>
          </p:cNvSpPr>
          <p:nvPr>
            <p:ph type="sldNum" sz="quarter" idx="5"/>
          </p:nvPr>
        </p:nvSpPr>
        <p:spPr/>
        <p:txBody>
          <a:bodyPr/>
          <a:lstStyle/>
          <a:p>
            <a:fld id="{FDCDADB0-9379-40C9-BB8C-824F03A8AEA1}" type="slidenum">
              <a:rPr lang="fr-CA" smtClean="0"/>
              <a:t>18</a:t>
            </a:fld>
            <a:endParaRPr lang="fr-CA"/>
          </a:p>
        </p:txBody>
      </p:sp>
    </p:spTree>
    <p:extLst>
      <p:ext uri="{BB962C8B-B14F-4D97-AF65-F5344CB8AC3E}">
        <p14:creationId xmlns:p14="http://schemas.microsoft.com/office/powerpoint/2010/main" val="353304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7D22E-CE7B-1EF8-88CC-F6768AAD243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AF2DEB7-8DBE-3185-C04A-17B081A7FD9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2CBBB925-AB9C-0AA0-FB77-D664A1563BE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5E580AA-2ADB-4EA0-88DD-2E8B03A00489}"/>
              </a:ext>
            </a:extLst>
          </p:cNvPr>
          <p:cNvSpPr>
            <a:spLocks noGrp="1"/>
          </p:cNvSpPr>
          <p:nvPr>
            <p:ph type="sldNum" sz="quarter" idx="5"/>
          </p:nvPr>
        </p:nvSpPr>
        <p:spPr/>
        <p:txBody>
          <a:bodyPr/>
          <a:lstStyle/>
          <a:p>
            <a:fld id="{FDCDADB0-9379-40C9-BB8C-824F03A8AEA1}" type="slidenum">
              <a:rPr lang="fr-CA" smtClean="0"/>
              <a:t>19</a:t>
            </a:fld>
            <a:endParaRPr lang="fr-CA"/>
          </a:p>
        </p:txBody>
      </p:sp>
    </p:spTree>
    <p:extLst>
      <p:ext uri="{BB962C8B-B14F-4D97-AF65-F5344CB8AC3E}">
        <p14:creationId xmlns:p14="http://schemas.microsoft.com/office/powerpoint/2010/main" val="103660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82797-EF46-1EBF-8BBD-D5CC488B444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F8F17D9F-6ED9-C6CD-8B79-F59BB3BC3A7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78A220F-6303-7824-3274-D0598EA669BD}"/>
              </a:ext>
            </a:extLst>
          </p:cNvPr>
          <p:cNvSpPr>
            <a:spLocks noGrp="1"/>
          </p:cNvSpPr>
          <p:nvPr>
            <p:ph type="body" idx="1"/>
          </p:nvPr>
        </p:nvSpPr>
        <p:spPr/>
        <p:txBody>
          <a:bodyPr/>
          <a:lstStyle/>
          <a:p>
            <a:r>
              <a:rPr lang="fr-CA" sz="1200" b="0" i="0" kern="1200">
                <a:solidFill>
                  <a:schemeClr val="tx1"/>
                </a:solidFill>
                <a:effectLst/>
                <a:latin typeface="+mn-lt"/>
                <a:ea typeface="+mn-ea"/>
                <a:cs typeface="+mn-cs"/>
              </a:rPr>
              <a:t>[101]</a:t>
            </a:r>
            <a:r>
              <a:rPr lang="fr-CA" sz="1200" kern="1200">
                <a:solidFill>
                  <a:schemeClr val="tx1"/>
                </a:solidFill>
                <a:effectLst/>
                <a:latin typeface="+mn-lt"/>
                <a:ea typeface="+mn-ea"/>
                <a:cs typeface="+mn-cs"/>
              </a:rPr>
              <a:t>     </a:t>
            </a:r>
            <a:r>
              <a:rPr lang="fr-CA" sz="1200" b="0" i="0" kern="1200">
                <a:solidFill>
                  <a:schemeClr val="tx1"/>
                </a:solidFill>
                <a:effectLst/>
                <a:latin typeface="+mn-lt"/>
                <a:ea typeface="+mn-ea"/>
                <a:cs typeface="+mn-cs"/>
              </a:rPr>
              <a:t>L’intelligence artificielle et l’équipe de réviseurs du fournisseur agissent comme filtre entre la captation et l’employeur, ce qui limite la portée de la surveillance à ce qui est strictement nécessaire pour atteindre l’objectif de sécurité. L’IA détecte les incidents liés à la sécurité, et une fois cette qualification confirmée par l’équipe de Samsara, seuls les enregistrements pertinents sont transmis à l’employeur. Ce filtrage garantit que la surveillance ne vise que la sécurité de la conduite, ce qui répond au critère de rationalité entre le moyen utilisé et l’objectif poursuivi. Comme le souligne l’arbitre Viau dans une décision portant sur un système similaire, le moyen reste proportionnel</a:t>
            </a:r>
            <a:r>
              <a:rPr lang="fr-CA" sz="1200" b="0" i="0" u="none" strike="noStrike" kern="1200">
                <a:solidFill>
                  <a:schemeClr val="tx1"/>
                </a:solidFill>
                <a:effectLst/>
                <a:latin typeface="+mn-lt"/>
                <a:ea typeface="+mn-ea"/>
                <a:cs typeface="+mn-cs"/>
                <a:hlinkClick r:id="rId3"/>
              </a:rPr>
              <a:t>[19]</a:t>
            </a:r>
            <a:r>
              <a:rPr lang="fr-CA" sz="1200" b="0" i="0" kern="1200">
                <a:solidFill>
                  <a:schemeClr val="tx1"/>
                </a:solidFill>
                <a:effectLst/>
                <a:latin typeface="+mn-lt"/>
                <a:ea typeface="+mn-ea"/>
                <a:cs typeface="+mn-cs"/>
              </a:rPr>
              <a:t>. Ainsi encadrée, l’atteinte à la vie privée des chauffeurs demeure minimale.</a:t>
            </a:r>
            <a:endParaRPr lang="fr-CA"/>
          </a:p>
        </p:txBody>
      </p:sp>
      <p:sp>
        <p:nvSpPr>
          <p:cNvPr id="4" name="Espace réservé du numéro de diapositive 3">
            <a:extLst>
              <a:ext uri="{FF2B5EF4-FFF2-40B4-BE49-F238E27FC236}">
                <a16:creationId xmlns:a16="http://schemas.microsoft.com/office/drawing/2014/main" id="{2D3513B8-50E6-424D-9158-E2044D1BFBA5}"/>
              </a:ext>
            </a:extLst>
          </p:cNvPr>
          <p:cNvSpPr>
            <a:spLocks noGrp="1"/>
          </p:cNvSpPr>
          <p:nvPr>
            <p:ph type="sldNum" sz="quarter" idx="5"/>
          </p:nvPr>
        </p:nvSpPr>
        <p:spPr/>
        <p:txBody>
          <a:bodyPr/>
          <a:lstStyle/>
          <a:p>
            <a:fld id="{FDCDADB0-9379-40C9-BB8C-824F03A8AEA1}" type="slidenum">
              <a:rPr lang="fr-CA" smtClean="0"/>
              <a:t>20</a:t>
            </a:fld>
            <a:endParaRPr lang="fr-CA"/>
          </a:p>
        </p:txBody>
      </p:sp>
    </p:spTree>
    <p:extLst>
      <p:ext uri="{BB962C8B-B14F-4D97-AF65-F5344CB8AC3E}">
        <p14:creationId xmlns:p14="http://schemas.microsoft.com/office/powerpoint/2010/main" val="345786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57703-359C-2B9F-DFF2-A30B13144C3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4EF5D8C-988D-DFDA-7E7C-1D687B6F6F8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EEFF11C-2ED1-A38A-2CAA-BDC9DA17CCC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C7CB6D8-E3CF-B3E4-4C90-B75184A73285}"/>
              </a:ext>
            </a:extLst>
          </p:cNvPr>
          <p:cNvSpPr>
            <a:spLocks noGrp="1"/>
          </p:cNvSpPr>
          <p:nvPr>
            <p:ph type="sldNum" sz="quarter" idx="5"/>
          </p:nvPr>
        </p:nvSpPr>
        <p:spPr/>
        <p:txBody>
          <a:bodyPr/>
          <a:lstStyle/>
          <a:p>
            <a:fld id="{FDCDADB0-9379-40C9-BB8C-824F03A8AEA1}" type="slidenum">
              <a:rPr lang="fr-CA" smtClean="0"/>
              <a:t>21</a:t>
            </a:fld>
            <a:endParaRPr lang="fr-CA"/>
          </a:p>
        </p:txBody>
      </p:sp>
    </p:spTree>
    <p:extLst>
      <p:ext uri="{BB962C8B-B14F-4D97-AF65-F5344CB8AC3E}">
        <p14:creationId xmlns:p14="http://schemas.microsoft.com/office/powerpoint/2010/main" val="120034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D99B0-5DBD-DE12-2F04-F9B01D6FDFB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1F846FA-38C4-8FC7-88F4-CA2DFF9A937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76CFA13-5778-A058-0024-FB79AE88508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C3ADDFDE-9FCA-9DDF-AE38-E37FDDBC189F}"/>
              </a:ext>
            </a:extLst>
          </p:cNvPr>
          <p:cNvSpPr>
            <a:spLocks noGrp="1"/>
          </p:cNvSpPr>
          <p:nvPr>
            <p:ph type="sldNum" sz="quarter" idx="5"/>
          </p:nvPr>
        </p:nvSpPr>
        <p:spPr/>
        <p:txBody>
          <a:bodyPr/>
          <a:lstStyle/>
          <a:p>
            <a:fld id="{FDCDADB0-9379-40C9-BB8C-824F03A8AEA1}" type="slidenum">
              <a:rPr lang="fr-CA" smtClean="0"/>
              <a:t>4</a:t>
            </a:fld>
            <a:endParaRPr lang="fr-CA"/>
          </a:p>
        </p:txBody>
      </p:sp>
    </p:spTree>
    <p:extLst>
      <p:ext uri="{BB962C8B-B14F-4D97-AF65-F5344CB8AC3E}">
        <p14:creationId xmlns:p14="http://schemas.microsoft.com/office/powerpoint/2010/main" val="311312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1351-DE15-36DD-CF7D-55AF696C4B1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A59B0A2-B065-A5DB-F2EE-78C1409F193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EBC46E9-61FA-7A1C-FDB1-69C4342C6059}"/>
              </a:ext>
            </a:extLst>
          </p:cNvPr>
          <p:cNvSpPr>
            <a:spLocks noGrp="1"/>
          </p:cNvSpPr>
          <p:nvPr>
            <p:ph type="body" idx="1"/>
          </p:nvPr>
        </p:nvSpPr>
        <p:spPr/>
        <p:txBody>
          <a:bodyPr/>
          <a:lstStyle/>
          <a:p>
            <a:r>
              <a:rPr lang="fr-CA"/>
              <a:t>Le Syndicat demandait le retrait des caméras et enregistrement</a:t>
            </a:r>
          </a:p>
          <a:p>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a:t>Arbitre dit non en partie 144]     Une approche semblable s’impose ici, comme l’a d’ailleurs suggéré l’employeur à titre subsidiaire. La preuve révèle que le système Samsara est modulaire et offre une certaine flexibilité : l’employeur peut choisir des fonctionnalités et le fournisseur semble en mesure de configurer le système selon les besoins du client. Il est donc possible d’envisager des remèdes proportionnels aux violations constatées.</a:t>
            </a:r>
          </a:p>
          <a:p>
            <a:endParaRPr lang="fr-CA"/>
          </a:p>
        </p:txBody>
      </p:sp>
      <p:sp>
        <p:nvSpPr>
          <p:cNvPr id="4" name="Espace réservé du numéro de diapositive 3">
            <a:extLst>
              <a:ext uri="{FF2B5EF4-FFF2-40B4-BE49-F238E27FC236}">
                <a16:creationId xmlns:a16="http://schemas.microsoft.com/office/drawing/2014/main" id="{2D2F5CD0-9058-0D43-37E7-6EFC39955D77}"/>
              </a:ext>
            </a:extLst>
          </p:cNvPr>
          <p:cNvSpPr>
            <a:spLocks noGrp="1"/>
          </p:cNvSpPr>
          <p:nvPr>
            <p:ph type="sldNum" sz="quarter" idx="5"/>
          </p:nvPr>
        </p:nvSpPr>
        <p:spPr/>
        <p:txBody>
          <a:bodyPr/>
          <a:lstStyle/>
          <a:p>
            <a:fld id="{FDCDADB0-9379-40C9-BB8C-824F03A8AEA1}" type="slidenum">
              <a:rPr lang="fr-CA" smtClean="0"/>
              <a:t>22</a:t>
            </a:fld>
            <a:endParaRPr lang="fr-CA"/>
          </a:p>
        </p:txBody>
      </p:sp>
    </p:spTree>
    <p:extLst>
      <p:ext uri="{BB962C8B-B14F-4D97-AF65-F5344CB8AC3E}">
        <p14:creationId xmlns:p14="http://schemas.microsoft.com/office/powerpoint/2010/main" val="380876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DC06F-1A8E-A8E5-E435-2D17101B9D8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E1662C-DC1A-64E8-F911-59382DC0B6F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D8539BD-4B12-AA51-6365-8256696DECA1}"/>
              </a:ext>
            </a:extLst>
          </p:cNvPr>
          <p:cNvSpPr>
            <a:spLocks noGrp="1"/>
          </p:cNvSpPr>
          <p:nvPr>
            <p:ph type="body" idx="1"/>
          </p:nvPr>
        </p:nvSpPr>
        <p:spPr/>
        <p:txBody>
          <a:bodyPr/>
          <a:lstStyle/>
          <a:p>
            <a:r>
              <a:rPr lang="fr-CA"/>
              <a:t>Pas de dommages punitifs </a:t>
            </a:r>
          </a:p>
          <a:p>
            <a:endParaRPr lang="fr-CA"/>
          </a:p>
          <a:p>
            <a:r>
              <a:rPr lang="fr-CA" sz="1200" b="0" i="0" kern="1200">
                <a:solidFill>
                  <a:schemeClr val="tx1"/>
                </a:solidFill>
                <a:effectLst/>
                <a:latin typeface="+mn-lt"/>
                <a:ea typeface="+mn-ea"/>
                <a:cs typeface="+mn-cs"/>
              </a:rPr>
              <a:t>184]     Les dommages punitifs ont une fonction préventive et dissuasive, pour éviter la répétition de l’atteinte illicite et intentionnelle. L’atteinte est intentionnelle lorsque l’auteur « a un état d’esprit qui dénote un désir, une volonté de causer les conséquences de sa conduite fautive ou encore s’il agit en toute connaissance des conséquences, immédiates et naturelles ou au moins extrêmement probables, que cette conduite engendrera »</a:t>
            </a:r>
            <a:r>
              <a:rPr lang="fr-CA" sz="1200" b="0" i="1" kern="1200">
                <a:solidFill>
                  <a:schemeClr val="tx1"/>
                </a:solidFill>
                <a:effectLst/>
                <a:latin typeface="+mn-lt"/>
                <a:ea typeface="+mn-ea"/>
                <a:cs typeface="+mn-cs"/>
              </a:rPr>
              <a:t>.</a:t>
            </a:r>
            <a:r>
              <a:rPr lang="fr-CA" sz="1200" b="0" i="0" kern="1200">
                <a:solidFill>
                  <a:schemeClr val="tx1"/>
                </a:solidFill>
                <a:effectLst/>
                <a:latin typeface="+mn-lt"/>
                <a:ea typeface="+mn-ea"/>
                <a:cs typeface="+mn-cs"/>
              </a:rPr>
              <a:t>  La simple négligence et même l’insouciance sont insuffisantes</a:t>
            </a:r>
            <a:r>
              <a:rPr lang="fr-CA" sz="1200" b="0" i="0" u="none" strike="noStrike" kern="1200">
                <a:solidFill>
                  <a:schemeClr val="tx1"/>
                </a:solidFill>
                <a:effectLst/>
                <a:latin typeface="+mn-lt"/>
                <a:ea typeface="+mn-ea"/>
                <a:cs typeface="+mn-cs"/>
                <a:hlinkClick r:id="rId3"/>
              </a:rPr>
              <a:t>[37]</a:t>
            </a:r>
            <a:r>
              <a:rPr lang="fr-CA" sz="1200" b="0" i="0" kern="1200">
                <a:solidFill>
                  <a:schemeClr val="tx1"/>
                </a:solidFill>
                <a:effectLst/>
                <a:latin typeface="+mn-lt"/>
                <a:ea typeface="+mn-ea"/>
                <a:cs typeface="+mn-cs"/>
              </a:rPr>
              <a:t>.</a:t>
            </a:r>
          </a:p>
          <a:p>
            <a:r>
              <a:rPr lang="fr-CA" sz="1200" b="0" i="0" kern="1200">
                <a:solidFill>
                  <a:schemeClr val="tx1"/>
                </a:solidFill>
                <a:effectLst/>
                <a:latin typeface="+mn-lt"/>
                <a:ea typeface="+mn-ea"/>
                <a:cs typeface="+mn-cs"/>
              </a:rPr>
              <a:t>[185]     Les mêmes considérations limitant la responsabilité de </a:t>
            </a:r>
            <a:r>
              <a:rPr lang="fr-CA" sz="1200" b="0" i="0" kern="1200" err="1">
                <a:solidFill>
                  <a:schemeClr val="tx1"/>
                </a:solidFill>
                <a:effectLst/>
                <a:latin typeface="+mn-lt"/>
                <a:ea typeface="+mn-ea"/>
                <a:cs typeface="+mn-cs"/>
              </a:rPr>
              <a:t>NewCAN</a:t>
            </a:r>
            <a:r>
              <a:rPr lang="fr-CA" sz="1200" b="0" i="0" kern="1200">
                <a:solidFill>
                  <a:schemeClr val="tx1"/>
                </a:solidFill>
                <a:effectLst/>
                <a:latin typeface="+mn-lt"/>
                <a:ea typeface="+mn-ea"/>
                <a:cs typeface="+mn-cs"/>
              </a:rPr>
              <a:t> à l’égard du passé s’appliquent. La preuve administrée est lacunaire à son égard, se limitant à établir qu’il a maintenu la surveillance telle qu’elle existait déjà. Dans les circonstances, il serait inapproprié d’ordonner le paiement d’une telle indemnité.</a:t>
            </a:r>
          </a:p>
          <a:p>
            <a:r>
              <a:rPr lang="fr-CA" sz="1200" b="1" i="0" kern="1200">
                <a:solidFill>
                  <a:schemeClr val="tx1"/>
                </a:solidFill>
                <a:effectLst/>
                <a:latin typeface="+mn-lt"/>
                <a:ea typeface="+mn-ea"/>
                <a:cs typeface="+mn-cs"/>
              </a:rPr>
              <a:t>DISPOSITIF</a:t>
            </a:r>
            <a:endParaRPr lang="fr-CA" sz="1200" b="0" i="0" kern="1200">
              <a:solidFill>
                <a:schemeClr val="tx1"/>
              </a:solidFill>
              <a:effectLst/>
              <a:latin typeface="+mn-lt"/>
              <a:ea typeface="+mn-ea"/>
              <a:cs typeface="+mn-cs"/>
            </a:endParaRPr>
          </a:p>
          <a:p>
            <a:endParaRPr lang="fr-CA"/>
          </a:p>
          <a:p>
            <a:endParaRPr lang="fr-CA"/>
          </a:p>
        </p:txBody>
      </p:sp>
      <p:sp>
        <p:nvSpPr>
          <p:cNvPr id="4" name="Espace réservé du numéro de diapositive 3">
            <a:extLst>
              <a:ext uri="{FF2B5EF4-FFF2-40B4-BE49-F238E27FC236}">
                <a16:creationId xmlns:a16="http://schemas.microsoft.com/office/drawing/2014/main" id="{2632FCAE-9883-C384-0665-F27F0B589405}"/>
              </a:ext>
            </a:extLst>
          </p:cNvPr>
          <p:cNvSpPr>
            <a:spLocks noGrp="1"/>
          </p:cNvSpPr>
          <p:nvPr>
            <p:ph type="sldNum" sz="quarter" idx="5"/>
          </p:nvPr>
        </p:nvSpPr>
        <p:spPr/>
        <p:txBody>
          <a:bodyPr/>
          <a:lstStyle/>
          <a:p>
            <a:fld id="{FDCDADB0-9379-40C9-BB8C-824F03A8AEA1}" type="slidenum">
              <a:rPr lang="fr-CA" smtClean="0"/>
              <a:t>23</a:t>
            </a:fld>
            <a:endParaRPr lang="fr-CA"/>
          </a:p>
        </p:txBody>
      </p:sp>
    </p:spTree>
    <p:extLst>
      <p:ext uri="{BB962C8B-B14F-4D97-AF65-F5344CB8AC3E}">
        <p14:creationId xmlns:p14="http://schemas.microsoft.com/office/powerpoint/2010/main" val="261259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B8D24-4C87-9659-109D-1A397F39909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5E701EA-8078-3057-2243-3181962FCDE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3BAD70F-D037-0E1E-ED0D-DEEBAD8D45EC}"/>
              </a:ext>
            </a:extLst>
          </p:cNvPr>
          <p:cNvSpPr>
            <a:spLocks noGrp="1"/>
          </p:cNvSpPr>
          <p:nvPr>
            <p:ph type="body" idx="1"/>
          </p:nvPr>
        </p:nvSpPr>
        <p:spPr/>
        <p:txBody>
          <a:bodyPr/>
          <a:lstStyle/>
          <a:p>
            <a:pPr marL="0" indent="0">
              <a:buNone/>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a:t>[13]        Après l’expiration du délai accordé pour exécuter la décision et s’autorisant de la réserve de compétence, l’employeur a demandé à l’arbitre de l’entendre sur des difficultés d’application des ordonnances en ce qui a trait aux fonctionnalités considérées illégales et, pour les pallier, de les moduler. Le motif invoqué est l’impossibilité technique de retirer, désactiver, désabonner l’accès à distance en temps réel et l’accès aux enregistrements de vidéosurveillance conservés sur nuage. L’employeur propose en conséquence de les maintenir, avec une autorisation limitée au directeur de la sécurité de la société mère américaine, à titre d’administrateur, lequel pourrait s’engager dans une déclaration assermentée à ne pas activer l’accès en temps réel de sa propre volonté. De plus, il serait le seul à pouvoir demander un extrait supplémentaire d’un maximum de deux minutes en cas d’une alerte nécessitant une enquête comme le permet la décision selon son interprétation. La fonction photo en continu du chauffeur a été floutée sur la page de localisation, mais l’image des alertes le serait aussi, si bien que cela oblige la collecte d’un extrait sur le nuage pour obtenir une vidéo utile.</a:t>
            </a:r>
            <a:endParaRPr lang="fr-CA">
              <a:solidFill>
                <a:srgbClr val="1F2838"/>
              </a:solidFill>
              <a:latin typeface="Aptos" panose="020B0004020202020204" pitchFamily="34" charset="0"/>
            </a:endParaRPr>
          </a:p>
          <a:p>
            <a:pPr marL="0" indent="0">
              <a:buNone/>
            </a:pPr>
            <a:r>
              <a:rPr lang="fr-CA"/>
              <a:t>[21]       Le </a:t>
            </a:r>
            <a:r>
              <a:rPr lang="fr-CA" i="1"/>
              <a:t>Code canadien du travail </a:t>
            </a:r>
            <a:r>
              <a:rPr lang="fr-CA"/>
              <a:t>est la loi constitutive du Tribunal. Elle n’accorde pas le pouvoir, à l’arbitre, de réviser ses décisions finales. Le par. 58 (1) prévoit au contraire que les ordonnances et décisions rendues par l’arbitre sont définitives. Elles ne peuvent pas davantage être contestées ni révisées par voie judiciaire. La loi ne prévoit aucun droit d’appel, le seul recours possible est le contrôle judiciaire dans les limites établies par le par. 58 (2), sur lesquelles il n’est pas utile de s’étendre, puisqu’il n’a pas été exercé.</a:t>
            </a:r>
          </a:p>
          <a:p>
            <a:endParaRPr lang="fr-CA"/>
          </a:p>
        </p:txBody>
      </p:sp>
      <p:sp>
        <p:nvSpPr>
          <p:cNvPr id="4" name="Espace réservé du numéro de diapositive 3">
            <a:extLst>
              <a:ext uri="{FF2B5EF4-FFF2-40B4-BE49-F238E27FC236}">
                <a16:creationId xmlns:a16="http://schemas.microsoft.com/office/drawing/2014/main" id="{94E17A80-C67F-E572-EA09-C7394CDC4D32}"/>
              </a:ext>
            </a:extLst>
          </p:cNvPr>
          <p:cNvSpPr>
            <a:spLocks noGrp="1"/>
          </p:cNvSpPr>
          <p:nvPr>
            <p:ph type="sldNum" sz="quarter" idx="5"/>
          </p:nvPr>
        </p:nvSpPr>
        <p:spPr/>
        <p:txBody>
          <a:bodyPr/>
          <a:lstStyle/>
          <a:p>
            <a:fld id="{FDCDADB0-9379-40C9-BB8C-824F03A8AEA1}" type="slidenum">
              <a:rPr lang="fr-CA" smtClean="0"/>
              <a:t>24</a:t>
            </a:fld>
            <a:endParaRPr lang="fr-CA"/>
          </a:p>
        </p:txBody>
      </p:sp>
    </p:spTree>
    <p:extLst>
      <p:ext uri="{BB962C8B-B14F-4D97-AF65-F5344CB8AC3E}">
        <p14:creationId xmlns:p14="http://schemas.microsoft.com/office/powerpoint/2010/main" val="49264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D526C-0799-B24D-D9B6-AD8452FFEDF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2CA4D00-B055-6F01-A896-FE3A3DE636A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6119E1B-AB23-4727-F029-E22BD1C1F3F5}"/>
              </a:ext>
            </a:extLst>
          </p:cNvPr>
          <p:cNvSpPr>
            <a:spLocks noGrp="1"/>
          </p:cNvSpPr>
          <p:nvPr>
            <p:ph type="body" idx="1"/>
          </p:nvPr>
        </p:nvSpPr>
        <p:spPr/>
        <p:txBody>
          <a:bodyPr/>
          <a:lstStyle/>
          <a:p>
            <a:r>
              <a:rPr lang="fr-CA" sz="1200" b="0" i="0" kern="1200">
                <a:solidFill>
                  <a:schemeClr val="tx1"/>
                </a:solidFill>
                <a:effectLst/>
                <a:latin typeface="+mn-lt"/>
                <a:ea typeface="+mn-ea"/>
                <a:cs typeface="+mn-cs"/>
              </a:rPr>
              <a:t>[46]</a:t>
            </a:r>
            <a:r>
              <a:rPr lang="fr-CA" sz="1200" kern="1200">
                <a:solidFill>
                  <a:schemeClr val="tx1"/>
                </a:solidFill>
                <a:effectLst/>
                <a:latin typeface="+mn-lt"/>
                <a:ea typeface="+mn-ea"/>
                <a:cs typeface="+mn-cs"/>
              </a:rPr>
              <a:t>        </a:t>
            </a:r>
            <a:r>
              <a:rPr lang="fr-CA" sz="1200" b="0" i="0" kern="1200">
                <a:solidFill>
                  <a:schemeClr val="tx1"/>
                </a:solidFill>
                <a:effectLst/>
                <a:latin typeface="+mn-lt"/>
                <a:ea typeface="+mn-ea"/>
                <a:cs typeface="+mn-cs"/>
              </a:rPr>
              <a:t>Enfin, modifier les ordonnances rendues tel que le demande l’employeur exigerait de réviser les conclusions tirées sur le fond. Comme le souligne le syndicat, l’objet même de ces modifications est de permettre à l’employeur de continuer d’utiliser les fonctionnalités qui contreviennent à la </a:t>
            </a:r>
            <a:r>
              <a:rPr lang="fr-CA" sz="1200" b="0" i="0" u="none" strike="noStrike" kern="1200">
                <a:solidFill>
                  <a:schemeClr val="tx1"/>
                </a:solidFill>
                <a:effectLst/>
                <a:latin typeface="+mn-lt"/>
                <a:ea typeface="+mn-ea"/>
                <a:cs typeface="+mn-cs"/>
                <a:hlinkClick r:id="rId3"/>
              </a:rPr>
              <a:t>Charte</a:t>
            </a:r>
            <a:r>
              <a:rPr lang="fr-CA" sz="1200" b="0" i="0" kern="1200">
                <a:solidFill>
                  <a:schemeClr val="tx1"/>
                </a:solidFill>
                <a:effectLst/>
                <a:latin typeface="+mn-lt"/>
                <a:ea typeface="+mn-ea"/>
                <a:cs typeface="+mn-cs"/>
              </a:rPr>
              <a:t>, à l’encontre du redressement principal accordé de cesser de le faire. Ce n’est pas un accessoire équivalent, mais à l’opposé de la décision rendue. Il faudrait, pour autoriser ce maintien, refaire l’analyse afin de décider si dans sa forme révisée, la surveillance est justifiée. Ce serait réexaminer l’affaire au fond. L’arbitre franchirait alors la limite de la compétence tracée par la jurisprudence, de sorte que le syndicat peut validement opposer qu’il est </a:t>
            </a:r>
            <a:r>
              <a:rPr lang="fr-CA" sz="1200" b="0" i="1" kern="1200" err="1">
                <a:solidFill>
                  <a:schemeClr val="tx1"/>
                </a:solidFill>
                <a:effectLst/>
                <a:latin typeface="+mn-lt"/>
                <a:ea typeface="+mn-ea"/>
                <a:cs typeface="+mn-cs"/>
              </a:rPr>
              <a:t>functus</a:t>
            </a:r>
            <a:r>
              <a:rPr lang="fr-CA" sz="1200" b="0" i="1" kern="1200">
                <a:solidFill>
                  <a:schemeClr val="tx1"/>
                </a:solidFill>
                <a:effectLst/>
                <a:latin typeface="+mn-lt"/>
                <a:ea typeface="+mn-ea"/>
                <a:cs typeface="+mn-cs"/>
              </a:rPr>
              <a:t> </a:t>
            </a:r>
            <a:r>
              <a:rPr lang="fr-CA" sz="1200" b="0" i="1" kern="1200" err="1">
                <a:solidFill>
                  <a:schemeClr val="tx1"/>
                </a:solidFill>
                <a:effectLst/>
                <a:latin typeface="+mn-lt"/>
                <a:ea typeface="+mn-ea"/>
                <a:cs typeface="+mn-cs"/>
              </a:rPr>
              <a:t>officio</a:t>
            </a:r>
            <a:r>
              <a:rPr lang="fr-CA" sz="1200" b="0" i="1" kern="1200">
                <a:solidFill>
                  <a:schemeClr val="tx1"/>
                </a:solidFill>
                <a:effectLst/>
                <a:latin typeface="+mn-lt"/>
                <a:ea typeface="+mn-ea"/>
                <a:cs typeface="+mn-cs"/>
              </a:rPr>
              <a:t> </a:t>
            </a:r>
            <a:r>
              <a:rPr lang="fr-CA" sz="1200" b="0" i="0" kern="1200">
                <a:solidFill>
                  <a:schemeClr val="tx1"/>
                </a:solidFill>
                <a:effectLst/>
                <a:latin typeface="+mn-lt"/>
                <a:ea typeface="+mn-ea"/>
                <a:cs typeface="+mn-cs"/>
              </a:rPr>
              <a:t>et ne peut s’engager dans l’exercice proposé par l’employeur.</a:t>
            </a:r>
            <a:endParaRPr lang="fr-CA"/>
          </a:p>
        </p:txBody>
      </p:sp>
      <p:sp>
        <p:nvSpPr>
          <p:cNvPr id="4" name="Espace réservé du numéro de diapositive 3">
            <a:extLst>
              <a:ext uri="{FF2B5EF4-FFF2-40B4-BE49-F238E27FC236}">
                <a16:creationId xmlns:a16="http://schemas.microsoft.com/office/drawing/2014/main" id="{699518E2-404B-00AF-3984-F748576E213A}"/>
              </a:ext>
            </a:extLst>
          </p:cNvPr>
          <p:cNvSpPr>
            <a:spLocks noGrp="1"/>
          </p:cNvSpPr>
          <p:nvPr>
            <p:ph type="sldNum" sz="quarter" idx="5"/>
          </p:nvPr>
        </p:nvSpPr>
        <p:spPr/>
        <p:txBody>
          <a:bodyPr/>
          <a:lstStyle/>
          <a:p>
            <a:fld id="{FDCDADB0-9379-40C9-BB8C-824F03A8AEA1}" type="slidenum">
              <a:rPr lang="fr-CA" smtClean="0"/>
              <a:t>25</a:t>
            </a:fld>
            <a:endParaRPr lang="fr-CA"/>
          </a:p>
        </p:txBody>
      </p:sp>
    </p:spTree>
    <p:extLst>
      <p:ext uri="{BB962C8B-B14F-4D97-AF65-F5344CB8AC3E}">
        <p14:creationId xmlns:p14="http://schemas.microsoft.com/office/powerpoint/2010/main" val="1599551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CFD9-3A0A-AA63-2989-AFBD49637AF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0CDB549-4BCF-B902-AB36-5771AFAA344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CD35396-8B6B-1C9B-6D98-74D6FD07719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CBD86912-9B7F-3786-4A13-AA4DEED3F085}"/>
              </a:ext>
            </a:extLst>
          </p:cNvPr>
          <p:cNvSpPr>
            <a:spLocks noGrp="1"/>
          </p:cNvSpPr>
          <p:nvPr>
            <p:ph type="sldNum" sz="quarter" idx="5"/>
          </p:nvPr>
        </p:nvSpPr>
        <p:spPr/>
        <p:txBody>
          <a:bodyPr/>
          <a:lstStyle/>
          <a:p>
            <a:fld id="{FDCDADB0-9379-40C9-BB8C-824F03A8AEA1}" type="slidenum">
              <a:rPr lang="fr-CA" smtClean="0"/>
              <a:t>26</a:t>
            </a:fld>
            <a:endParaRPr lang="fr-CA"/>
          </a:p>
        </p:txBody>
      </p:sp>
    </p:spTree>
    <p:extLst>
      <p:ext uri="{BB962C8B-B14F-4D97-AF65-F5344CB8AC3E}">
        <p14:creationId xmlns:p14="http://schemas.microsoft.com/office/powerpoint/2010/main" val="114304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A773C-40F5-8803-9B33-FA9115393C0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BFECFA1-715D-E7DE-5E01-400A087257B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265AFB8-1344-F4F2-6EE9-1D89DFB1480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A537AD0-CDD1-C438-00C4-D340E8178A5C}"/>
              </a:ext>
            </a:extLst>
          </p:cNvPr>
          <p:cNvSpPr>
            <a:spLocks noGrp="1"/>
          </p:cNvSpPr>
          <p:nvPr>
            <p:ph type="sldNum" sz="quarter" idx="5"/>
          </p:nvPr>
        </p:nvSpPr>
        <p:spPr/>
        <p:txBody>
          <a:bodyPr/>
          <a:lstStyle/>
          <a:p>
            <a:fld id="{FDCDADB0-9379-40C9-BB8C-824F03A8AEA1}" type="slidenum">
              <a:rPr lang="fr-CA" smtClean="0"/>
              <a:t>27</a:t>
            </a:fld>
            <a:endParaRPr lang="fr-CA"/>
          </a:p>
        </p:txBody>
      </p:sp>
    </p:spTree>
    <p:extLst>
      <p:ext uri="{BB962C8B-B14F-4D97-AF65-F5344CB8AC3E}">
        <p14:creationId xmlns:p14="http://schemas.microsoft.com/office/powerpoint/2010/main" val="532626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9478A-C42E-B81B-C042-80743EDBBAF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733DFD8-C47F-ACD0-11BB-F1332DA6F80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4EA5A76-C314-97BC-57DA-FD8BA783952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1689270-C88C-ED4E-6111-FE254582C973}"/>
              </a:ext>
            </a:extLst>
          </p:cNvPr>
          <p:cNvSpPr>
            <a:spLocks noGrp="1"/>
          </p:cNvSpPr>
          <p:nvPr>
            <p:ph type="sldNum" sz="quarter" idx="5"/>
          </p:nvPr>
        </p:nvSpPr>
        <p:spPr/>
        <p:txBody>
          <a:bodyPr/>
          <a:lstStyle/>
          <a:p>
            <a:fld id="{FDCDADB0-9379-40C9-BB8C-824F03A8AEA1}" type="slidenum">
              <a:rPr lang="fr-CA" smtClean="0"/>
              <a:t>28</a:t>
            </a:fld>
            <a:endParaRPr lang="fr-CA"/>
          </a:p>
        </p:txBody>
      </p:sp>
    </p:spTree>
    <p:extLst>
      <p:ext uri="{BB962C8B-B14F-4D97-AF65-F5344CB8AC3E}">
        <p14:creationId xmlns:p14="http://schemas.microsoft.com/office/powerpoint/2010/main" val="1123081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68ADB-A3DE-1A8A-C4EA-09FBFCAE7A7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5D450CF-9CC2-DAA2-D26C-98DDA5F5DD6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53A1103-EA9E-0206-4823-212B572677E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0CF01E2-4AF4-8822-9EA4-01FAE99B424B}"/>
              </a:ext>
            </a:extLst>
          </p:cNvPr>
          <p:cNvSpPr>
            <a:spLocks noGrp="1"/>
          </p:cNvSpPr>
          <p:nvPr>
            <p:ph type="sldNum" sz="quarter" idx="5"/>
          </p:nvPr>
        </p:nvSpPr>
        <p:spPr/>
        <p:txBody>
          <a:bodyPr/>
          <a:lstStyle/>
          <a:p>
            <a:fld id="{FDCDADB0-9379-40C9-BB8C-824F03A8AEA1}" type="slidenum">
              <a:rPr lang="fr-CA" smtClean="0"/>
              <a:t>29</a:t>
            </a:fld>
            <a:endParaRPr lang="fr-CA"/>
          </a:p>
        </p:txBody>
      </p:sp>
    </p:spTree>
    <p:extLst>
      <p:ext uri="{BB962C8B-B14F-4D97-AF65-F5344CB8AC3E}">
        <p14:creationId xmlns:p14="http://schemas.microsoft.com/office/powerpoint/2010/main" val="1913166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85145-788B-09F3-945F-D4C6F5CD70F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BC3060D-523E-5BBC-89EB-AED849153CA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6FBBF0BD-08DC-B08A-83C7-1AFDCF5F0460}"/>
              </a:ext>
            </a:extLst>
          </p:cNvPr>
          <p:cNvSpPr>
            <a:spLocks noGrp="1"/>
          </p:cNvSpPr>
          <p:nvPr>
            <p:ph type="body" idx="1"/>
          </p:nvPr>
        </p:nvSpPr>
        <p:spPr/>
        <p:txBody>
          <a:bodyPr/>
          <a:lstStyle/>
          <a:p>
            <a:r>
              <a:rPr lang="fr-FR" sz="1200" b="0" i="0" u="none" strike="noStrike" kern="1200" baseline="0">
                <a:solidFill>
                  <a:schemeClr val="tx1"/>
                </a:solidFill>
                <a:latin typeface="+mn-lt"/>
                <a:ea typeface="+mn-ea"/>
                <a:cs typeface="+mn-cs"/>
              </a:rPr>
              <a:t>[51] Comme l’a plaidé l’Association, le fait qu’une personne salariée demande ou accepte de</a:t>
            </a:r>
          </a:p>
          <a:p>
            <a:r>
              <a:rPr lang="fr-FR" sz="1200" b="0" i="0" u="none" strike="noStrike" kern="1200" baseline="0">
                <a:solidFill>
                  <a:schemeClr val="tx1"/>
                </a:solidFill>
                <a:latin typeface="+mn-lt"/>
                <a:ea typeface="+mn-ea"/>
                <a:cs typeface="+mn-cs"/>
              </a:rPr>
              <a:t>faire du télétravail en raison de deux ou trois jours par semaine ne signifie pas pour autant qu’elle</a:t>
            </a:r>
          </a:p>
          <a:p>
            <a:r>
              <a:rPr lang="fr-FR" sz="1200" b="0" i="0" u="none" strike="noStrike" kern="1200" baseline="0">
                <a:solidFill>
                  <a:schemeClr val="tx1"/>
                </a:solidFill>
                <a:latin typeface="+mn-lt"/>
                <a:ea typeface="+mn-ea"/>
                <a:cs typeface="+mn-cs"/>
              </a:rPr>
              <a:t>donne son accord pour le faire tous les jours. Ce n’est pas, par exemple, parce qu’une personne</a:t>
            </a:r>
          </a:p>
          <a:p>
            <a:r>
              <a:rPr lang="fr-FR" sz="1200" b="0" i="0" u="none" strike="noStrike" kern="1200" baseline="0">
                <a:solidFill>
                  <a:schemeClr val="tx1"/>
                </a:solidFill>
                <a:latin typeface="+mn-lt"/>
                <a:ea typeface="+mn-ea"/>
                <a:cs typeface="+mn-cs"/>
              </a:rPr>
              <a:t>donne son accord pour recevoir de la visite chez elle une fois que la visite peut se présenter chez</a:t>
            </a:r>
          </a:p>
          <a:p>
            <a:r>
              <a:rPr lang="fr-FR" sz="1200" b="0" i="0" u="none" strike="noStrike" kern="1200" baseline="0">
                <a:solidFill>
                  <a:schemeClr val="tx1"/>
                </a:solidFill>
                <a:latin typeface="+mn-lt"/>
                <a:ea typeface="+mn-ea"/>
                <a:cs typeface="+mn-cs"/>
              </a:rPr>
              <a:t>elle tous les jours. Il en est de même lorsqu’elle se voit accorder le privilège de pouvoir effectuer</a:t>
            </a:r>
          </a:p>
          <a:p>
            <a:r>
              <a:rPr lang="en-CA" sz="1200" b="0" i="0" u="none" strike="noStrike" kern="1200" baseline="0" err="1">
                <a:solidFill>
                  <a:schemeClr val="tx1"/>
                </a:solidFill>
                <a:latin typeface="+mn-lt"/>
                <a:ea typeface="+mn-ea"/>
                <a:cs typeface="+mn-cs"/>
              </a:rPr>
              <a:t>ses</a:t>
            </a:r>
            <a:r>
              <a:rPr lang="en-CA" sz="1200" b="0" i="0" u="none" strike="noStrike" kern="1200" baseline="0">
                <a:solidFill>
                  <a:schemeClr val="tx1"/>
                </a:solidFill>
                <a:latin typeface="+mn-lt"/>
                <a:ea typeface="+mn-ea"/>
                <a:cs typeface="+mn-cs"/>
              </a:rPr>
              <a:t> </a:t>
            </a:r>
            <a:r>
              <a:rPr lang="en-CA" sz="1200" b="0" i="0" u="none" strike="noStrike" kern="1200" baseline="0" err="1">
                <a:solidFill>
                  <a:schemeClr val="tx1"/>
                </a:solidFill>
                <a:latin typeface="+mn-lt"/>
                <a:ea typeface="+mn-ea"/>
                <a:cs typeface="+mn-cs"/>
              </a:rPr>
              <a:t>tâches</a:t>
            </a:r>
            <a:r>
              <a:rPr lang="en-CA" sz="1200" b="0" i="0" u="none" strike="noStrike" kern="1200" baseline="0">
                <a:solidFill>
                  <a:schemeClr val="tx1"/>
                </a:solidFill>
                <a:latin typeface="+mn-lt"/>
                <a:ea typeface="+mn-ea"/>
                <a:cs typeface="+mn-cs"/>
              </a:rPr>
              <a:t> à distance.</a:t>
            </a:r>
          </a:p>
          <a:p>
            <a:endParaRPr lang="en-CA" sz="1200" b="0" i="0" u="none" strike="noStrike" kern="1200" baseline="0">
              <a:solidFill>
                <a:schemeClr val="tx1"/>
              </a:solidFill>
              <a:latin typeface="+mn-lt"/>
              <a:ea typeface="+mn-ea"/>
              <a:cs typeface="+mn-cs"/>
            </a:endParaRPr>
          </a:p>
          <a:p>
            <a:r>
              <a:rPr lang="fr-FR" sz="1200" b="0" i="0" u="none" strike="noStrike" kern="1200" baseline="0">
                <a:solidFill>
                  <a:schemeClr val="tx1"/>
                </a:solidFill>
                <a:latin typeface="+mn-lt"/>
                <a:ea typeface="+mn-ea"/>
                <a:cs typeface="+mn-cs"/>
              </a:rPr>
              <a:t>[52] L’Employeur n’a pas carte blanche pour s’introduire dans le domicile d’une personne</a:t>
            </a:r>
          </a:p>
          <a:p>
            <a:r>
              <a:rPr lang="fr-FR" sz="1200" b="0" i="0" u="none" strike="noStrike" kern="1200" baseline="0">
                <a:solidFill>
                  <a:schemeClr val="tx1"/>
                </a:solidFill>
                <a:latin typeface="+mn-lt"/>
                <a:ea typeface="+mn-ea"/>
                <a:cs typeface="+mn-cs"/>
              </a:rPr>
              <a:t>salariée comme bon lui semble sous prétexte qu’il a donné son accord pour qu’elle exerce une</a:t>
            </a:r>
          </a:p>
          <a:p>
            <a:r>
              <a:rPr lang="fr-FR" sz="1200" b="0" i="0" u="none" strike="noStrike" kern="1200" baseline="0">
                <a:solidFill>
                  <a:schemeClr val="tx1"/>
                </a:solidFill>
                <a:latin typeface="+mn-lt"/>
                <a:ea typeface="+mn-ea"/>
                <a:cs typeface="+mn-cs"/>
              </a:rPr>
              <a:t>partie de ses fonctions par télétravail, à certains jours. Le domicile étant un sanctuaire, la</a:t>
            </a:r>
          </a:p>
          <a:p>
            <a:r>
              <a:rPr lang="fr-FR" sz="1200" b="0" i="0" u="none" strike="noStrike" kern="1200" baseline="0">
                <a:solidFill>
                  <a:schemeClr val="tx1"/>
                </a:solidFill>
                <a:latin typeface="+mn-lt"/>
                <a:ea typeface="+mn-ea"/>
                <a:cs typeface="+mn-cs"/>
              </a:rPr>
              <a:t>renonciation doit être explicite. Quand ce n’est pas oui, c’est non.</a:t>
            </a:r>
            <a:endParaRPr lang="fr-CA"/>
          </a:p>
        </p:txBody>
      </p:sp>
      <p:sp>
        <p:nvSpPr>
          <p:cNvPr id="4" name="Espace réservé du numéro de diapositive 3">
            <a:extLst>
              <a:ext uri="{FF2B5EF4-FFF2-40B4-BE49-F238E27FC236}">
                <a16:creationId xmlns:a16="http://schemas.microsoft.com/office/drawing/2014/main" id="{79DD6D98-6CF7-9113-5BD9-F52C15622C52}"/>
              </a:ext>
            </a:extLst>
          </p:cNvPr>
          <p:cNvSpPr>
            <a:spLocks noGrp="1"/>
          </p:cNvSpPr>
          <p:nvPr>
            <p:ph type="sldNum" sz="quarter" idx="5"/>
          </p:nvPr>
        </p:nvSpPr>
        <p:spPr/>
        <p:txBody>
          <a:bodyPr/>
          <a:lstStyle/>
          <a:p>
            <a:fld id="{FDCDADB0-9379-40C9-BB8C-824F03A8AEA1}" type="slidenum">
              <a:rPr lang="fr-CA" smtClean="0"/>
              <a:t>30</a:t>
            </a:fld>
            <a:endParaRPr lang="fr-CA"/>
          </a:p>
        </p:txBody>
      </p:sp>
    </p:spTree>
    <p:extLst>
      <p:ext uri="{BB962C8B-B14F-4D97-AF65-F5344CB8AC3E}">
        <p14:creationId xmlns:p14="http://schemas.microsoft.com/office/powerpoint/2010/main" val="203565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FDD5-9DC5-644F-A8F4-F27E49CFDCF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93D9424-EDC4-2BD0-3FE6-0E20207871E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33DBC4A-E585-30BB-D072-312B5C7D2A3F}"/>
              </a:ext>
            </a:extLst>
          </p:cNvPr>
          <p:cNvSpPr>
            <a:spLocks noGrp="1"/>
          </p:cNvSpPr>
          <p:nvPr>
            <p:ph type="body" idx="1"/>
          </p:nvPr>
        </p:nvSpPr>
        <p:spPr/>
        <p:txBody>
          <a:bodyPr/>
          <a:lstStyle/>
          <a:p>
            <a:r>
              <a:rPr lang="fr-FR" sz="1200" b="0" i="0" u="none" strike="noStrike" kern="1200" baseline="0">
                <a:solidFill>
                  <a:schemeClr val="tx1"/>
                </a:solidFill>
                <a:latin typeface="+mn-lt"/>
                <a:ea typeface="+mn-ea"/>
                <a:cs typeface="+mn-cs"/>
              </a:rPr>
              <a:t>[51] Comme l’a plaidé l’Association, le fait qu’une personne salariée demande ou accepte de</a:t>
            </a:r>
          </a:p>
          <a:p>
            <a:r>
              <a:rPr lang="fr-FR" sz="1200" b="0" i="0" u="none" strike="noStrike" kern="1200" baseline="0">
                <a:solidFill>
                  <a:schemeClr val="tx1"/>
                </a:solidFill>
                <a:latin typeface="+mn-lt"/>
                <a:ea typeface="+mn-ea"/>
                <a:cs typeface="+mn-cs"/>
              </a:rPr>
              <a:t>faire du télétravail en raison de deux ou trois jours par semaine ne signifie pas pour autant qu’elle</a:t>
            </a:r>
          </a:p>
          <a:p>
            <a:r>
              <a:rPr lang="fr-FR" sz="1200" b="0" i="0" u="none" strike="noStrike" kern="1200" baseline="0">
                <a:solidFill>
                  <a:schemeClr val="tx1"/>
                </a:solidFill>
                <a:latin typeface="+mn-lt"/>
                <a:ea typeface="+mn-ea"/>
                <a:cs typeface="+mn-cs"/>
              </a:rPr>
              <a:t>donne son accord pour le faire tous les jours. Ce n’est pas, par exemple, parce qu’une personne</a:t>
            </a:r>
          </a:p>
          <a:p>
            <a:r>
              <a:rPr lang="fr-FR" sz="1200" b="0" i="0" u="none" strike="noStrike" kern="1200" baseline="0">
                <a:solidFill>
                  <a:schemeClr val="tx1"/>
                </a:solidFill>
                <a:latin typeface="+mn-lt"/>
                <a:ea typeface="+mn-ea"/>
                <a:cs typeface="+mn-cs"/>
              </a:rPr>
              <a:t>donne son accord pour recevoir de la visite chez elle une fois que la visite peut se présenter chez</a:t>
            </a:r>
          </a:p>
          <a:p>
            <a:r>
              <a:rPr lang="fr-FR" sz="1200" b="0" i="0" u="none" strike="noStrike" kern="1200" baseline="0">
                <a:solidFill>
                  <a:schemeClr val="tx1"/>
                </a:solidFill>
                <a:latin typeface="+mn-lt"/>
                <a:ea typeface="+mn-ea"/>
                <a:cs typeface="+mn-cs"/>
              </a:rPr>
              <a:t>elle tous les jours. Il en est de même lorsqu’elle se voit accorder le privilège de pouvoir effectuer</a:t>
            </a:r>
          </a:p>
          <a:p>
            <a:r>
              <a:rPr lang="en-CA" sz="1200" b="0" i="0" u="none" strike="noStrike" kern="1200" baseline="0" err="1">
                <a:solidFill>
                  <a:schemeClr val="tx1"/>
                </a:solidFill>
                <a:latin typeface="+mn-lt"/>
                <a:ea typeface="+mn-ea"/>
                <a:cs typeface="+mn-cs"/>
              </a:rPr>
              <a:t>ses</a:t>
            </a:r>
            <a:r>
              <a:rPr lang="en-CA" sz="1200" b="0" i="0" u="none" strike="noStrike" kern="1200" baseline="0">
                <a:solidFill>
                  <a:schemeClr val="tx1"/>
                </a:solidFill>
                <a:latin typeface="+mn-lt"/>
                <a:ea typeface="+mn-ea"/>
                <a:cs typeface="+mn-cs"/>
              </a:rPr>
              <a:t> </a:t>
            </a:r>
            <a:r>
              <a:rPr lang="en-CA" sz="1200" b="0" i="0" u="none" strike="noStrike" kern="1200" baseline="0" err="1">
                <a:solidFill>
                  <a:schemeClr val="tx1"/>
                </a:solidFill>
                <a:latin typeface="+mn-lt"/>
                <a:ea typeface="+mn-ea"/>
                <a:cs typeface="+mn-cs"/>
              </a:rPr>
              <a:t>tâches</a:t>
            </a:r>
            <a:r>
              <a:rPr lang="en-CA" sz="1200" b="0" i="0" u="none" strike="noStrike" kern="1200" baseline="0">
                <a:solidFill>
                  <a:schemeClr val="tx1"/>
                </a:solidFill>
                <a:latin typeface="+mn-lt"/>
                <a:ea typeface="+mn-ea"/>
                <a:cs typeface="+mn-cs"/>
              </a:rPr>
              <a:t> à distance.</a:t>
            </a:r>
          </a:p>
          <a:p>
            <a:endParaRPr lang="en-CA" sz="1200" b="0" i="0" u="none" strike="noStrike" kern="1200" baseline="0">
              <a:solidFill>
                <a:schemeClr val="tx1"/>
              </a:solidFill>
              <a:latin typeface="+mn-lt"/>
              <a:ea typeface="+mn-ea"/>
              <a:cs typeface="+mn-cs"/>
            </a:endParaRPr>
          </a:p>
          <a:p>
            <a:r>
              <a:rPr lang="fr-FR" sz="1200" b="0" i="0" u="none" strike="noStrike" kern="1200" baseline="0">
                <a:solidFill>
                  <a:schemeClr val="tx1"/>
                </a:solidFill>
                <a:latin typeface="+mn-lt"/>
                <a:ea typeface="+mn-ea"/>
                <a:cs typeface="+mn-cs"/>
              </a:rPr>
              <a:t>[52] L’Employeur n’a pas carte blanche pour s’introduire dans le domicile d’une personne</a:t>
            </a:r>
          </a:p>
          <a:p>
            <a:r>
              <a:rPr lang="fr-FR" sz="1200" b="0" i="0" u="none" strike="noStrike" kern="1200" baseline="0">
                <a:solidFill>
                  <a:schemeClr val="tx1"/>
                </a:solidFill>
                <a:latin typeface="+mn-lt"/>
                <a:ea typeface="+mn-ea"/>
                <a:cs typeface="+mn-cs"/>
              </a:rPr>
              <a:t>salariée comme bon lui semble sous prétexte qu’il a donné son accord pour qu’elle exerce une</a:t>
            </a:r>
          </a:p>
          <a:p>
            <a:r>
              <a:rPr lang="fr-FR" sz="1200" b="0" i="0" u="none" strike="noStrike" kern="1200" baseline="0">
                <a:solidFill>
                  <a:schemeClr val="tx1"/>
                </a:solidFill>
                <a:latin typeface="+mn-lt"/>
                <a:ea typeface="+mn-ea"/>
                <a:cs typeface="+mn-cs"/>
              </a:rPr>
              <a:t>partie de ses fonctions par télétravail, à certains jours. Le domicile étant un sanctuaire, la</a:t>
            </a:r>
          </a:p>
          <a:p>
            <a:r>
              <a:rPr lang="fr-FR" sz="1200" b="0" i="0" u="none" strike="noStrike" kern="1200" baseline="0">
                <a:solidFill>
                  <a:schemeClr val="tx1"/>
                </a:solidFill>
                <a:latin typeface="+mn-lt"/>
                <a:ea typeface="+mn-ea"/>
                <a:cs typeface="+mn-cs"/>
              </a:rPr>
              <a:t>renonciation doit être explicite. Quand ce n’est pas oui, c’est non.</a:t>
            </a:r>
            <a:endParaRPr lang="fr-CA"/>
          </a:p>
        </p:txBody>
      </p:sp>
      <p:sp>
        <p:nvSpPr>
          <p:cNvPr id="4" name="Espace réservé du numéro de diapositive 3">
            <a:extLst>
              <a:ext uri="{FF2B5EF4-FFF2-40B4-BE49-F238E27FC236}">
                <a16:creationId xmlns:a16="http://schemas.microsoft.com/office/drawing/2014/main" id="{A10E468E-BFDB-FB1E-89C2-988588D9C0CF}"/>
              </a:ext>
            </a:extLst>
          </p:cNvPr>
          <p:cNvSpPr>
            <a:spLocks noGrp="1"/>
          </p:cNvSpPr>
          <p:nvPr>
            <p:ph type="sldNum" sz="quarter" idx="5"/>
          </p:nvPr>
        </p:nvSpPr>
        <p:spPr/>
        <p:txBody>
          <a:bodyPr/>
          <a:lstStyle/>
          <a:p>
            <a:fld id="{FDCDADB0-9379-40C9-BB8C-824F03A8AEA1}" type="slidenum">
              <a:rPr lang="fr-CA" smtClean="0"/>
              <a:t>31</a:t>
            </a:fld>
            <a:endParaRPr lang="fr-CA"/>
          </a:p>
        </p:txBody>
      </p:sp>
    </p:spTree>
    <p:extLst>
      <p:ext uri="{BB962C8B-B14F-4D97-AF65-F5344CB8AC3E}">
        <p14:creationId xmlns:p14="http://schemas.microsoft.com/office/powerpoint/2010/main" val="31069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0A3C6-0804-07B6-AC81-4CD846EA64E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12F5347-27E1-7591-23BA-305BB22DE31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40A483C-6B64-2BA7-4F96-D955524AB2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Aptos" panose="020B0004020202020204" pitchFamily="34" charset="0"/>
              </a:rPr>
              <a:t>Application du te l’arrêt </a:t>
            </a:r>
            <a:r>
              <a:rPr lang="fr-CA" sz="1200" i="1" dirty="0" err="1">
                <a:latin typeface="Aptos" panose="020B0004020202020204" pitchFamily="34" charset="0"/>
              </a:rPr>
              <a:t>Maksteel</a:t>
            </a:r>
            <a:r>
              <a:rPr lang="fr-CA" sz="1200" dirty="0">
                <a:latin typeface="Aptos" panose="020B0004020202020204" pitchFamily="34" charset="0"/>
              </a:rPr>
              <a:t> de la Cour suprême:</a:t>
            </a:r>
          </a:p>
          <a:p>
            <a:endParaRPr lang="fr-CA" dirty="0"/>
          </a:p>
        </p:txBody>
      </p:sp>
      <p:sp>
        <p:nvSpPr>
          <p:cNvPr id="4" name="Espace réservé du numéro de diapositive 3">
            <a:extLst>
              <a:ext uri="{FF2B5EF4-FFF2-40B4-BE49-F238E27FC236}">
                <a16:creationId xmlns:a16="http://schemas.microsoft.com/office/drawing/2014/main" id="{F0718D35-F06A-BB7A-EFBA-E4FD4DB1CCBC}"/>
              </a:ext>
            </a:extLst>
          </p:cNvPr>
          <p:cNvSpPr>
            <a:spLocks noGrp="1"/>
          </p:cNvSpPr>
          <p:nvPr>
            <p:ph type="sldNum" sz="quarter" idx="5"/>
          </p:nvPr>
        </p:nvSpPr>
        <p:spPr/>
        <p:txBody>
          <a:bodyPr/>
          <a:lstStyle/>
          <a:p>
            <a:fld id="{FDCDADB0-9379-40C9-BB8C-824F03A8AEA1}" type="slidenum">
              <a:rPr lang="fr-CA" smtClean="0"/>
              <a:t>5</a:t>
            </a:fld>
            <a:endParaRPr lang="fr-CA"/>
          </a:p>
        </p:txBody>
      </p:sp>
    </p:spTree>
    <p:extLst>
      <p:ext uri="{BB962C8B-B14F-4D97-AF65-F5344CB8AC3E}">
        <p14:creationId xmlns:p14="http://schemas.microsoft.com/office/powerpoint/2010/main" val="83071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1E199-4983-B5A2-2DE6-C7E6941E8D0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B3B79C1-7318-2CB0-FA78-96516F8831A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23578C88-CE83-0410-D30C-692C577E7327}"/>
              </a:ext>
            </a:extLst>
          </p:cNvPr>
          <p:cNvSpPr>
            <a:spLocks noGrp="1"/>
          </p:cNvSpPr>
          <p:nvPr>
            <p:ph type="body" idx="1"/>
          </p:nvPr>
        </p:nvSpPr>
        <p:spPr/>
        <p:txBody>
          <a:bodyPr/>
          <a:lstStyle/>
          <a:p>
            <a:r>
              <a:rPr lang="fr-FR" sz="1200" b="0" i="0" u="none" strike="noStrike" kern="1200" baseline="0">
                <a:solidFill>
                  <a:schemeClr val="tx1"/>
                </a:solidFill>
                <a:latin typeface="+mn-lt"/>
                <a:ea typeface="+mn-ea"/>
                <a:cs typeface="+mn-cs"/>
              </a:rPr>
              <a:t>[83] La décision de l’Employeur de s’immiscer dans la vie privée des personnes salariées en</a:t>
            </a:r>
          </a:p>
          <a:p>
            <a:r>
              <a:rPr lang="fr-FR" sz="1200" b="0" i="0" u="none" strike="noStrike" kern="1200" baseline="0">
                <a:solidFill>
                  <a:schemeClr val="tx1"/>
                </a:solidFill>
                <a:latin typeface="+mn-lt"/>
                <a:ea typeface="+mn-ea"/>
                <a:cs typeface="+mn-cs"/>
              </a:rPr>
              <a:t>imposant le télétravail, franchissant ainsi le seuil de la porte du domicile sans y être invité</a:t>
            </a:r>
          </a:p>
          <a:p>
            <a:r>
              <a:rPr lang="fr-FR" sz="1200" b="0" i="0" u="none" strike="noStrike" kern="1200" baseline="0">
                <a:solidFill>
                  <a:schemeClr val="tx1"/>
                </a:solidFill>
                <a:latin typeface="+mn-lt"/>
                <a:ea typeface="+mn-ea"/>
                <a:cs typeface="+mn-cs"/>
              </a:rPr>
              <a:t>contrevient aux droits fondamentaux. Si le droit de gérance de l’Employeur lui permet d’autoriser le</a:t>
            </a:r>
          </a:p>
          <a:p>
            <a:r>
              <a:rPr lang="fr-FR" sz="1200" b="0" i="0" u="none" strike="noStrike" kern="1200" baseline="0">
                <a:solidFill>
                  <a:schemeClr val="tx1"/>
                </a:solidFill>
                <a:latin typeface="+mn-lt"/>
                <a:ea typeface="+mn-ea"/>
                <a:cs typeface="+mn-cs"/>
              </a:rPr>
              <a:t>télétravail, il ne lui permet pas de l’imposer. Ce faisant, malgré ses obligations découlant de la</a:t>
            </a:r>
          </a:p>
          <a:p>
            <a:r>
              <a:rPr lang="fr-FR" sz="1200" b="0" i="0" u="none" strike="noStrike" kern="1200" baseline="0">
                <a:solidFill>
                  <a:schemeClr val="tx1"/>
                </a:solidFill>
                <a:latin typeface="+mn-lt"/>
                <a:ea typeface="+mn-ea"/>
                <a:cs typeface="+mn-cs"/>
              </a:rPr>
              <a:t>convention collective, il a omis de fournir un lieu de travail compatible avec les attributions des</a:t>
            </a:r>
          </a:p>
          <a:p>
            <a:r>
              <a:rPr lang="fr-FR" sz="1200" b="0" i="0" u="none" strike="noStrike" kern="1200" baseline="0">
                <a:solidFill>
                  <a:schemeClr val="tx1"/>
                </a:solidFill>
                <a:latin typeface="+mn-lt"/>
                <a:ea typeface="+mn-ea"/>
                <a:cs typeface="+mn-cs"/>
              </a:rPr>
              <a:t>ingénieurs pendant la durée des travaux. Bien que les conditions de travail ont été modifiées</a:t>
            </a:r>
          </a:p>
          <a:p>
            <a:r>
              <a:rPr lang="fr-FR" sz="1200" b="0" i="0" u="none" strike="noStrike" kern="1200" baseline="0">
                <a:solidFill>
                  <a:schemeClr val="tx1"/>
                </a:solidFill>
                <a:latin typeface="+mn-lt"/>
                <a:ea typeface="+mn-ea"/>
                <a:cs typeface="+mn-cs"/>
              </a:rPr>
              <a:t>temporairement pendant la durée des travaux, ces modifications s’inscrivent dans le cadre des</a:t>
            </a:r>
          </a:p>
          <a:p>
            <a:r>
              <a:rPr lang="fr-FR" sz="1200" b="0" i="0" u="none" strike="noStrike" kern="1200" baseline="0">
                <a:solidFill>
                  <a:schemeClr val="tx1"/>
                </a:solidFill>
                <a:latin typeface="+mn-lt"/>
                <a:ea typeface="+mn-ea"/>
                <a:cs typeface="+mn-cs"/>
              </a:rPr>
              <a:t>activités normales de l’Employeur et ne sont pas visées par la prohibition prévue à l’article 59 du</a:t>
            </a:r>
          </a:p>
          <a:p>
            <a:r>
              <a:rPr lang="fr-FR" sz="1200" b="0" i="0" u="none" strike="noStrike" kern="1200" baseline="0">
                <a:solidFill>
                  <a:schemeClr val="tx1"/>
                </a:solidFill>
                <a:latin typeface="+mn-lt"/>
                <a:ea typeface="+mn-ea"/>
                <a:cs typeface="+mn-cs"/>
              </a:rPr>
              <a:t>Code du travail. Enfin, bien que la décision de l’Employeur est erronée, elle n’est pas abusive,</a:t>
            </a:r>
          </a:p>
          <a:p>
            <a:r>
              <a:rPr lang="en-CA" sz="1200" b="0" i="0" u="none" strike="noStrike" kern="1200" baseline="0" err="1">
                <a:solidFill>
                  <a:schemeClr val="tx1"/>
                </a:solidFill>
                <a:latin typeface="+mn-lt"/>
                <a:ea typeface="+mn-ea"/>
                <a:cs typeface="+mn-cs"/>
              </a:rPr>
              <a:t>arbitraire</a:t>
            </a:r>
            <a:r>
              <a:rPr lang="en-CA" sz="1200" b="0" i="0" u="none" strike="noStrike" kern="1200" baseline="0">
                <a:solidFill>
                  <a:schemeClr val="tx1"/>
                </a:solidFill>
                <a:latin typeface="+mn-lt"/>
                <a:ea typeface="+mn-ea"/>
                <a:cs typeface="+mn-cs"/>
              </a:rPr>
              <a:t> </a:t>
            </a:r>
            <a:r>
              <a:rPr lang="en-CA" sz="1200" b="0" i="0" u="none" strike="noStrike" kern="1200" baseline="0" err="1">
                <a:solidFill>
                  <a:schemeClr val="tx1"/>
                </a:solidFill>
                <a:latin typeface="+mn-lt"/>
                <a:ea typeface="+mn-ea"/>
                <a:cs typeface="+mn-cs"/>
              </a:rPr>
              <a:t>ou</a:t>
            </a:r>
            <a:r>
              <a:rPr lang="en-CA" sz="1200" b="0" i="0" u="none" strike="noStrike" kern="1200" baseline="0">
                <a:solidFill>
                  <a:schemeClr val="tx1"/>
                </a:solidFill>
                <a:latin typeface="+mn-lt"/>
                <a:ea typeface="+mn-ea"/>
                <a:cs typeface="+mn-cs"/>
              </a:rPr>
              <a:t> </a:t>
            </a:r>
            <a:r>
              <a:rPr lang="en-CA" sz="1200" b="0" i="0" u="none" strike="noStrike" kern="1200" baseline="0" err="1">
                <a:solidFill>
                  <a:schemeClr val="tx1"/>
                </a:solidFill>
                <a:latin typeface="+mn-lt"/>
                <a:ea typeface="+mn-ea"/>
                <a:cs typeface="+mn-cs"/>
              </a:rPr>
              <a:t>discriminatoire</a:t>
            </a:r>
            <a:r>
              <a:rPr lang="en-CA" sz="1200" b="0" i="0" u="none" strike="noStrike" kern="1200" baseline="0">
                <a:solidFill>
                  <a:schemeClr val="tx1"/>
                </a:solidFill>
                <a:latin typeface="+mn-lt"/>
                <a:ea typeface="+mn-ea"/>
                <a:cs typeface="+mn-cs"/>
              </a:rPr>
              <a:t>.</a:t>
            </a:r>
          </a:p>
          <a:p>
            <a:endParaRPr lang="en-CA" sz="1200" b="0" i="0" u="none" strike="noStrike" kern="1200" baseline="0">
              <a:solidFill>
                <a:schemeClr val="tx1"/>
              </a:solidFill>
              <a:latin typeface="+mn-lt"/>
              <a:ea typeface="+mn-ea"/>
              <a:cs typeface="+mn-cs"/>
            </a:endParaRPr>
          </a:p>
          <a:p>
            <a:r>
              <a:rPr lang="fr-FR" sz="1200" b="1" i="0" u="none" strike="noStrike" kern="1200" baseline="0">
                <a:solidFill>
                  <a:schemeClr val="tx1"/>
                </a:solidFill>
                <a:latin typeface="+mn-lt"/>
                <a:ea typeface="+mn-ea"/>
                <a:cs typeface="+mn-cs"/>
              </a:rPr>
              <a:t>POUR CES MOTIFS, </a:t>
            </a:r>
            <a:r>
              <a:rPr lang="fr-FR" sz="1200" b="0" i="0" u="none" strike="noStrike" kern="1200" baseline="0">
                <a:solidFill>
                  <a:schemeClr val="tx1"/>
                </a:solidFill>
                <a:latin typeface="+mn-lt"/>
                <a:ea typeface="+mn-ea"/>
                <a:cs typeface="+mn-cs"/>
              </a:rPr>
              <a:t>le Tribunal :</a:t>
            </a:r>
          </a:p>
          <a:p>
            <a:r>
              <a:rPr lang="fr-FR" sz="1200" b="1" i="0" u="none" strike="noStrike" kern="1200" baseline="0">
                <a:solidFill>
                  <a:schemeClr val="tx1"/>
                </a:solidFill>
                <a:latin typeface="+mn-lt"/>
                <a:ea typeface="+mn-ea"/>
                <a:cs typeface="+mn-cs"/>
              </a:rPr>
              <a:t>ACCUEILLE </a:t>
            </a:r>
            <a:r>
              <a:rPr lang="fr-FR" sz="1200" b="0" i="0" u="none" strike="noStrike" kern="1200" baseline="0">
                <a:solidFill>
                  <a:schemeClr val="tx1"/>
                </a:solidFill>
                <a:latin typeface="+mn-lt"/>
                <a:ea typeface="+mn-ea"/>
                <a:cs typeface="+mn-cs"/>
              </a:rPr>
              <a:t>partiellement les griefs 082630 et 082631 – Télétravail obligatoire;</a:t>
            </a:r>
          </a:p>
          <a:p>
            <a:r>
              <a:rPr lang="fr-FR" sz="1200" b="1" i="0" u="none" strike="noStrike" kern="1200" baseline="0">
                <a:solidFill>
                  <a:schemeClr val="tx1"/>
                </a:solidFill>
                <a:latin typeface="+mn-lt"/>
                <a:ea typeface="+mn-ea"/>
                <a:cs typeface="+mn-cs"/>
              </a:rPr>
              <a:t>DÉCLARE </a:t>
            </a:r>
            <a:r>
              <a:rPr lang="fr-FR" sz="1200" b="0" i="0" u="none" strike="noStrike" kern="1200" baseline="0">
                <a:solidFill>
                  <a:schemeClr val="tx1"/>
                </a:solidFill>
                <a:latin typeface="+mn-lt"/>
                <a:ea typeface="+mn-ea"/>
                <a:cs typeface="+mn-cs"/>
              </a:rPr>
              <a:t>que l’Employeur a porté atteinte illégalement à la vie privée des ingénieurs ;</a:t>
            </a:r>
          </a:p>
          <a:p>
            <a:r>
              <a:rPr lang="fr-FR" sz="1200" b="1" i="0" u="none" strike="noStrike" kern="1200" baseline="0">
                <a:solidFill>
                  <a:schemeClr val="tx1"/>
                </a:solidFill>
                <a:latin typeface="+mn-lt"/>
                <a:ea typeface="+mn-ea"/>
                <a:cs typeface="+mn-cs"/>
              </a:rPr>
              <a:t>DÉCLARE </a:t>
            </a:r>
            <a:r>
              <a:rPr lang="fr-FR" sz="1200" b="0" i="0" u="none" strike="noStrike" kern="1200" baseline="0">
                <a:solidFill>
                  <a:schemeClr val="tx1"/>
                </a:solidFill>
                <a:latin typeface="+mn-lt"/>
                <a:ea typeface="+mn-ea"/>
                <a:cs typeface="+mn-cs"/>
              </a:rPr>
              <a:t>que l’Employeur a contrevenu à l’article 3-3.05 de la convention collective en omettant</a:t>
            </a:r>
          </a:p>
          <a:p>
            <a:r>
              <a:rPr lang="fr-FR" sz="1200" b="0" i="0" u="none" strike="noStrike" kern="1200" baseline="0">
                <a:solidFill>
                  <a:schemeClr val="tx1"/>
                </a:solidFill>
                <a:latin typeface="+mn-lt"/>
                <a:ea typeface="+mn-ea"/>
                <a:cs typeface="+mn-cs"/>
              </a:rPr>
              <a:t>de fournir un lieu de travail compatible avec les attributions des ingénieurs pendant la durée des</a:t>
            </a:r>
          </a:p>
          <a:p>
            <a:r>
              <a:rPr lang="en-CA" sz="1200" b="0" i="0" u="none" strike="noStrike" kern="1200" baseline="0">
                <a:solidFill>
                  <a:schemeClr val="tx1"/>
                </a:solidFill>
                <a:latin typeface="+mn-lt"/>
                <a:ea typeface="+mn-ea"/>
                <a:cs typeface="+mn-cs"/>
              </a:rPr>
              <a:t>travaux de </a:t>
            </a:r>
            <a:r>
              <a:rPr lang="en-CA" sz="1200" b="0" i="0" u="none" strike="noStrike" kern="1200" baseline="0" err="1">
                <a:solidFill>
                  <a:schemeClr val="tx1"/>
                </a:solidFill>
                <a:latin typeface="+mn-lt"/>
                <a:ea typeface="+mn-ea"/>
                <a:cs typeface="+mn-cs"/>
              </a:rPr>
              <a:t>réaménagement</a:t>
            </a:r>
            <a:r>
              <a:rPr lang="en-CA" sz="1200" b="0" i="0" u="none" strike="noStrike" kern="1200" baseline="0">
                <a:solidFill>
                  <a:schemeClr val="tx1"/>
                </a:solidFill>
                <a:latin typeface="+mn-lt"/>
                <a:ea typeface="+mn-ea"/>
                <a:cs typeface="+mn-cs"/>
              </a:rPr>
              <a:t> ;</a:t>
            </a:r>
          </a:p>
          <a:p>
            <a:r>
              <a:rPr lang="fr-FR" sz="1200" b="1" i="0" u="none" strike="noStrike" kern="1200" baseline="0">
                <a:solidFill>
                  <a:schemeClr val="tx1"/>
                </a:solidFill>
                <a:latin typeface="+mn-lt"/>
                <a:ea typeface="+mn-ea"/>
                <a:cs typeface="+mn-cs"/>
              </a:rPr>
              <a:t>REJETTE </a:t>
            </a:r>
            <a:r>
              <a:rPr lang="fr-FR" sz="1200" b="0" i="0" u="none" strike="noStrike" kern="1200" baseline="0">
                <a:solidFill>
                  <a:schemeClr val="tx1"/>
                </a:solidFill>
                <a:latin typeface="+mn-lt"/>
                <a:ea typeface="+mn-ea"/>
                <a:cs typeface="+mn-cs"/>
              </a:rPr>
              <a:t>la prétention de l’Association qu’il y a eu une modification des conditions de travail au</a:t>
            </a:r>
          </a:p>
          <a:p>
            <a:r>
              <a:rPr lang="fr-FR" sz="1200" b="0" i="0" u="none" strike="noStrike" kern="1200" baseline="0">
                <a:solidFill>
                  <a:schemeClr val="tx1"/>
                </a:solidFill>
                <a:latin typeface="+mn-lt"/>
                <a:ea typeface="+mn-ea"/>
                <a:cs typeface="+mn-cs"/>
              </a:rPr>
              <a:t>sens de l’article 59 du Code du travail ;</a:t>
            </a:r>
          </a:p>
          <a:p>
            <a:r>
              <a:rPr lang="fr-FR" sz="1200" b="1" i="0" u="none" strike="noStrike" kern="1200" baseline="0">
                <a:solidFill>
                  <a:schemeClr val="tx1"/>
                </a:solidFill>
                <a:latin typeface="+mn-lt"/>
                <a:ea typeface="+mn-ea"/>
                <a:cs typeface="+mn-cs"/>
              </a:rPr>
              <a:t>REJETTE </a:t>
            </a:r>
            <a:r>
              <a:rPr lang="fr-FR" sz="1200" b="0" i="0" u="none" strike="noStrike" kern="1200" baseline="0">
                <a:solidFill>
                  <a:schemeClr val="tx1"/>
                </a:solidFill>
                <a:latin typeface="+mn-lt"/>
                <a:ea typeface="+mn-ea"/>
                <a:cs typeface="+mn-cs"/>
              </a:rPr>
              <a:t>prétention de l’Association que la décision de l’Employeur est abusive, déraisonnable,</a:t>
            </a:r>
          </a:p>
          <a:p>
            <a:r>
              <a:rPr lang="fr-FR" sz="1200" b="0" i="0" u="none" strike="noStrike" kern="1200" baseline="0">
                <a:solidFill>
                  <a:schemeClr val="tx1"/>
                </a:solidFill>
                <a:latin typeface="+mn-lt"/>
                <a:ea typeface="+mn-ea"/>
                <a:cs typeface="+mn-cs"/>
              </a:rPr>
              <a:t>arbitraire et contraire aux exigences de la bonne foi ;</a:t>
            </a:r>
          </a:p>
          <a:p>
            <a:r>
              <a:rPr lang="fr-FR" sz="1200" b="1" i="0" u="none" strike="noStrike" kern="1200" baseline="0">
                <a:solidFill>
                  <a:schemeClr val="tx1"/>
                </a:solidFill>
                <a:latin typeface="+mn-lt"/>
                <a:ea typeface="+mn-ea"/>
                <a:cs typeface="+mn-cs"/>
              </a:rPr>
              <a:t>ORDONNE </a:t>
            </a:r>
            <a:r>
              <a:rPr lang="fr-FR" sz="1200" b="0" i="0" u="none" strike="noStrike" kern="1200" baseline="0">
                <a:solidFill>
                  <a:schemeClr val="tx1"/>
                </a:solidFill>
                <a:latin typeface="+mn-lt"/>
                <a:ea typeface="+mn-ea"/>
                <a:cs typeface="+mn-cs"/>
              </a:rPr>
              <a:t>à l’Employeur de fournir aux ingénieurs un lieu de travail compatible avec leurs</a:t>
            </a:r>
          </a:p>
          <a:p>
            <a:r>
              <a:rPr lang="en-CA" sz="1200" b="0" i="0" u="none" strike="noStrike" kern="1200" baseline="0">
                <a:solidFill>
                  <a:schemeClr val="tx1"/>
                </a:solidFill>
                <a:latin typeface="+mn-lt"/>
                <a:ea typeface="+mn-ea"/>
                <a:cs typeface="+mn-cs"/>
              </a:rPr>
              <a:t>attributions ;</a:t>
            </a:r>
          </a:p>
          <a:p>
            <a:r>
              <a:rPr lang="fr-FR" sz="1200" b="1" i="0" u="none" strike="noStrike" kern="1200" baseline="0">
                <a:solidFill>
                  <a:schemeClr val="tx1"/>
                </a:solidFill>
                <a:latin typeface="+mn-lt"/>
                <a:ea typeface="+mn-ea"/>
                <a:cs typeface="+mn-cs"/>
              </a:rPr>
              <a:t>CONSERVE </a:t>
            </a:r>
            <a:r>
              <a:rPr lang="fr-FR" sz="1200" b="0" i="0" u="none" strike="noStrike" kern="1200" baseline="0">
                <a:solidFill>
                  <a:schemeClr val="tx1"/>
                </a:solidFill>
                <a:latin typeface="+mn-lt"/>
                <a:ea typeface="+mn-ea"/>
                <a:cs typeface="+mn-cs"/>
              </a:rPr>
              <a:t>sa compétence pour tout problème découlant de cette sentence ;</a:t>
            </a:r>
          </a:p>
          <a:p>
            <a:r>
              <a:rPr lang="fr-FR" sz="1200" b="1" i="0" u="none" strike="noStrike" kern="1200" baseline="0">
                <a:solidFill>
                  <a:schemeClr val="tx1"/>
                </a:solidFill>
                <a:latin typeface="+mn-lt"/>
                <a:ea typeface="+mn-ea"/>
                <a:cs typeface="+mn-cs"/>
              </a:rPr>
              <a:t>RÉSERVE </a:t>
            </a:r>
            <a:r>
              <a:rPr lang="fr-FR" sz="1200" b="0" i="0" u="none" strike="noStrike" kern="1200" baseline="0">
                <a:solidFill>
                  <a:schemeClr val="tx1"/>
                </a:solidFill>
                <a:latin typeface="+mn-lt"/>
                <a:ea typeface="+mn-ea"/>
                <a:cs typeface="+mn-cs"/>
              </a:rPr>
              <a:t>sa compétence pour établir le quantum s’il y a lieu.</a:t>
            </a:r>
            <a:endParaRPr lang="fr-CA"/>
          </a:p>
        </p:txBody>
      </p:sp>
      <p:sp>
        <p:nvSpPr>
          <p:cNvPr id="4" name="Espace réservé du numéro de diapositive 3">
            <a:extLst>
              <a:ext uri="{FF2B5EF4-FFF2-40B4-BE49-F238E27FC236}">
                <a16:creationId xmlns:a16="http://schemas.microsoft.com/office/drawing/2014/main" id="{3F599FC5-86BC-68C4-968A-305250FDEFB8}"/>
              </a:ext>
            </a:extLst>
          </p:cNvPr>
          <p:cNvSpPr>
            <a:spLocks noGrp="1"/>
          </p:cNvSpPr>
          <p:nvPr>
            <p:ph type="sldNum" sz="quarter" idx="5"/>
          </p:nvPr>
        </p:nvSpPr>
        <p:spPr/>
        <p:txBody>
          <a:bodyPr/>
          <a:lstStyle/>
          <a:p>
            <a:fld id="{FDCDADB0-9379-40C9-BB8C-824F03A8AEA1}" type="slidenum">
              <a:rPr lang="fr-CA" smtClean="0"/>
              <a:t>32</a:t>
            </a:fld>
            <a:endParaRPr lang="fr-CA"/>
          </a:p>
        </p:txBody>
      </p:sp>
    </p:spTree>
    <p:extLst>
      <p:ext uri="{BB962C8B-B14F-4D97-AF65-F5344CB8AC3E}">
        <p14:creationId xmlns:p14="http://schemas.microsoft.com/office/powerpoint/2010/main" val="308369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E824-7677-AABB-796F-414A8FE1678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E1195F8-370F-541E-C50A-CDBBDBBD764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DB073BC-E76E-9C6F-E021-47E090C0465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1D779DD-BD86-E791-D929-B4A337CE4BC5}"/>
              </a:ext>
            </a:extLst>
          </p:cNvPr>
          <p:cNvSpPr>
            <a:spLocks noGrp="1"/>
          </p:cNvSpPr>
          <p:nvPr>
            <p:ph type="sldNum" sz="quarter" idx="5"/>
          </p:nvPr>
        </p:nvSpPr>
        <p:spPr/>
        <p:txBody>
          <a:bodyPr/>
          <a:lstStyle/>
          <a:p>
            <a:fld id="{FDCDADB0-9379-40C9-BB8C-824F03A8AEA1}" type="slidenum">
              <a:rPr lang="fr-CA" smtClean="0"/>
              <a:t>33</a:t>
            </a:fld>
            <a:endParaRPr lang="fr-CA"/>
          </a:p>
        </p:txBody>
      </p:sp>
    </p:spTree>
    <p:extLst>
      <p:ext uri="{BB962C8B-B14F-4D97-AF65-F5344CB8AC3E}">
        <p14:creationId xmlns:p14="http://schemas.microsoft.com/office/powerpoint/2010/main" val="3430168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8D2E-E525-E65E-C1A5-186CA941E7D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64EBD46-4CE7-A57E-DC0B-9FFCCDC55EB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289E68E-B100-9686-E45F-B8F61AA1658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26830F4-C604-662F-3D21-6B933FE4F436}"/>
              </a:ext>
            </a:extLst>
          </p:cNvPr>
          <p:cNvSpPr>
            <a:spLocks noGrp="1"/>
          </p:cNvSpPr>
          <p:nvPr>
            <p:ph type="sldNum" sz="quarter" idx="5"/>
          </p:nvPr>
        </p:nvSpPr>
        <p:spPr/>
        <p:txBody>
          <a:bodyPr/>
          <a:lstStyle/>
          <a:p>
            <a:fld id="{FDCDADB0-9379-40C9-BB8C-824F03A8AEA1}" type="slidenum">
              <a:rPr lang="fr-CA" smtClean="0"/>
              <a:t>34</a:t>
            </a:fld>
            <a:endParaRPr lang="fr-CA"/>
          </a:p>
        </p:txBody>
      </p:sp>
    </p:spTree>
    <p:extLst>
      <p:ext uri="{BB962C8B-B14F-4D97-AF65-F5344CB8AC3E}">
        <p14:creationId xmlns:p14="http://schemas.microsoft.com/office/powerpoint/2010/main" val="723686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0FFD-D4EA-9C5F-336A-0B0F32D037A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F8935B4-37A6-9D33-74FC-F324C8C85CA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C09C0C8-E5DB-782D-2760-B4C491EB32D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C7C8DE9-72BA-E146-40B3-37E7F6360A18}"/>
              </a:ext>
            </a:extLst>
          </p:cNvPr>
          <p:cNvSpPr>
            <a:spLocks noGrp="1"/>
          </p:cNvSpPr>
          <p:nvPr>
            <p:ph type="sldNum" sz="quarter" idx="5"/>
          </p:nvPr>
        </p:nvSpPr>
        <p:spPr/>
        <p:txBody>
          <a:bodyPr/>
          <a:lstStyle/>
          <a:p>
            <a:fld id="{FDCDADB0-9379-40C9-BB8C-824F03A8AEA1}" type="slidenum">
              <a:rPr lang="fr-CA" smtClean="0"/>
              <a:t>35</a:t>
            </a:fld>
            <a:endParaRPr lang="fr-CA"/>
          </a:p>
        </p:txBody>
      </p:sp>
    </p:spTree>
    <p:extLst>
      <p:ext uri="{BB962C8B-B14F-4D97-AF65-F5344CB8AC3E}">
        <p14:creationId xmlns:p14="http://schemas.microsoft.com/office/powerpoint/2010/main" val="1696299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04459-E993-655D-F075-C6342786BF6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8E07BB0-3B29-CD05-804B-AE6B48B8A654}"/>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62285EAA-0F4E-9CE9-28CE-79E29E1B0DA1}"/>
              </a:ext>
            </a:extLst>
          </p:cNvPr>
          <p:cNvSpPr>
            <a:spLocks noGrp="1"/>
          </p:cNvSpPr>
          <p:nvPr>
            <p:ph type="body" idx="1"/>
          </p:nvPr>
        </p:nvSpPr>
        <p:spPr/>
        <p:txBody>
          <a:bodyPr/>
          <a:lstStyle/>
          <a:p>
            <a:r>
              <a:rPr lang="fr-FR" sz="1200" b="0" i="0" u="none" strike="noStrike" kern="1200" baseline="0">
                <a:solidFill>
                  <a:schemeClr val="tx1"/>
                </a:solidFill>
                <a:latin typeface="+mn-lt"/>
                <a:ea typeface="+mn-ea"/>
                <a:cs typeface="+mn-cs"/>
              </a:rPr>
              <a:t>[6] Les parties ont également convenu d’une procédure disciplinaire exceptionnelle lorsque les faits à l’origine de la mesure exigent une intervention immédiate. Selon le paragraphe 5-18.02 : </a:t>
            </a:r>
          </a:p>
          <a:p>
            <a:r>
              <a:rPr lang="fr-FR" sz="1200" b="0" i="0" u="none" strike="noStrike" kern="1200" baseline="0">
                <a:solidFill>
                  <a:schemeClr val="tx1"/>
                </a:solidFill>
                <a:latin typeface="+mn-lt"/>
                <a:ea typeface="+mn-ea"/>
                <a:cs typeface="+mn-cs"/>
              </a:rPr>
              <a:t>Toutefois, malgré la clause 5-18.01 et exceptionnellement, si une enseignante ou un enseignant cause au Collège, à ses membres, à son personnel ou aux étudiantes et étudiants un préjudice qui, par sa nature et gravité, nécessite une intervention immédiate : </a:t>
            </a:r>
          </a:p>
          <a:p>
            <a:r>
              <a:rPr lang="en-CA" sz="1200" b="0" i="0" u="none" strike="noStrike" kern="1200" baseline="0">
                <a:solidFill>
                  <a:schemeClr val="tx1"/>
                </a:solidFill>
                <a:latin typeface="+mn-lt"/>
                <a:ea typeface="+mn-ea"/>
                <a:cs typeface="+mn-cs"/>
              </a:rPr>
              <a:t>a) le Collège : </a:t>
            </a:r>
          </a:p>
          <a:p>
            <a:r>
              <a:rPr lang="fr-FR" sz="1200" b="0" i="0" u="none" strike="noStrike" kern="1200" baseline="0">
                <a:solidFill>
                  <a:schemeClr val="tx1"/>
                </a:solidFill>
                <a:latin typeface="+mn-lt"/>
                <a:ea typeface="+mn-ea"/>
                <a:cs typeface="+mn-cs"/>
              </a:rPr>
              <a:t>1. suspend temporairement l’enseignante ou l’enseignant de ses fonctions sans perte de salaire, en lui envoyant un avis écrit qui doit comprendre les motifs de sa suspension, et en envoyant une copie de cet avis en même temps au Syndicat; </a:t>
            </a:r>
          </a:p>
          <a:p>
            <a:r>
              <a:rPr lang="fr-FR" sz="1200" b="0" i="0" u="none" strike="noStrike" kern="1200" baseline="0">
                <a:solidFill>
                  <a:schemeClr val="tx1"/>
                </a:solidFill>
                <a:latin typeface="+mn-lt"/>
                <a:ea typeface="+mn-ea"/>
                <a:cs typeface="+mn-cs"/>
              </a:rPr>
              <a:t>2. dispose alors de quinze (15) jours ouvrables pour aviser par écrit l’enseignante ou l’enseignant de son intention de prendre action et pour convoquer le CRT, à défaut de quoi l’enseignante ou l’enseignant est réinstallé sans préjudice. Ce délai peut être prolongé par entente entre les parties; </a:t>
            </a:r>
          </a:p>
          <a:p>
            <a:r>
              <a:rPr lang="fr-FR" sz="1200" b="0" i="0" u="none" strike="noStrike" kern="1200" baseline="0">
                <a:solidFill>
                  <a:schemeClr val="tx1"/>
                </a:solidFill>
                <a:latin typeface="+mn-lt"/>
                <a:ea typeface="+mn-ea"/>
                <a:cs typeface="+mn-cs"/>
              </a:rPr>
              <a:t>b) le Collège et le Syndicat disposent alors de cinq (5) jours ouvrables suivant la date prévue de la rencontre du CRT pour étudier le cas. </a:t>
            </a:r>
          </a:p>
          <a:p>
            <a:r>
              <a:rPr lang="fr-FR" sz="1200" b="0" i="0" u="none" strike="noStrike" kern="1200" baseline="0">
                <a:solidFill>
                  <a:schemeClr val="tx1"/>
                </a:solidFill>
                <a:latin typeface="+mn-lt"/>
                <a:ea typeface="+mn-ea"/>
                <a:cs typeface="+mn-cs"/>
              </a:rPr>
              <a:t>Le Collège communique sa décision par écrit à l’enseignante ou l’enseignant et au Syndicat dans les trois (3) jours ouvrables qui suivent l’expiration du délai mentionné au paragraphe précédent, à défaut de quoi l’enseignante ou l’enseignant est réinstallé sans préjudice. </a:t>
            </a:r>
          </a:p>
          <a:p>
            <a:r>
              <a:rPr lang="fr-FR" sz="1200" b="0" i="0" u="none" strike="noStrike" kern="1200" baseline="0">
                <a:solidFill>
                  <a:schemeClr val="tx1"/>
                </a:solidFill>
                <a:latin typeface="+mn-lt"/>
                <a:ea typeface="+mn-ea"/>
                <a:cs typeface="+mn-cs"/>
              </a:rPr>
              <a:t>Sans préjudice de son droit de recours à la procédure de grief, l’enseignante ou l’enseignant peut se faire entendre lors de cette rencontre; </a:t>
            </a:r>
          </a:p>
          <a:p>
            <a:r>
              <a:rPr lang="en-CA" sz="1200" b="0" i="0" u="none" strike="noStrike" kern="1200" baseline="0">
                <a:solidFill>
                  <a:schemeClr val="tx1"/>
                </a:solidFill>
                <a:latin typeface="+mn-lt"/>
                <a:ea typeface="+mn-ea"/>
                <a:cs typeface="+mn-cs"/>
              </a:rPr>
              <a:t>[…]. </a:t>
            </a:r>
            <a:endParaRPr lang="fr-CA"/>
          </a:p>
        </p:txBody>
      </p:sp>
      <p:sp>
        <p:nvSpPr>
          <p:cNvPr id="4" name="Espace réservé du numéro de diapositive 3">
            <a:extLst>
              <a:ext uri="{FF2B5EF4-FFF2-40B4-BE49-F238E27FC236}">
                <a16:creationId xmlns:a16="http://schemas.microsoft.com/office/drawing/2014/main" id="{3CD50BA1-7AA3-890F-AAF0-0DABCBC8B962}"/>
              </a:ext>
            </a:extLst>
          </p:cNvPr>
          <p:cNvSpPr>
            <a:spLocks noGrp="1"/>
          </p:cNvSpPr>
          <p:nvPr>
            <p:ph type="sldNum" sz="quarter" idx="5"/>
          </p:nvPr>
        </p:nvSpPr>
        <p:spPr/>
        <p:txBody>
          <a:bodyPr/>
          <a:lstStyle/>
          <a:p>
            <a:fld id="{FDCDADB0-9379-40C9-BB8C-824F03A8AEA1}" type="slidenum">
              <a:rPr lang="fr-CA" smtClean="0"/>
              <a:t>36</a:t>
            </a:fld>
            <a:endParaRPr lang="fr-CA"/>
          </a:p>
        </p:txBody>
      </p:sp>
    </p:spTree>
    <p:extLst>
      <p:ext uri="{BB962C8B-B14F-4D97-AF65-F5344CB8AC3E}">
        <p14:creationId xmlns:p14="http://schemas.microsoft.com/office/powerpoint/2010/main" val="114449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B985D-2B2F-828E-3895-90838426028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92D9547-CF1E-4849-19D7-C8CDC24D85E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0A2BC34-9758-0856-C43F-BC17258F4582}"/>
              </a:ext>
            </a:extLst>
          </p:cNvPr>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[6] Les parties ont également convenu d’une procédure disciplinaire exceptionnelle lorsque les faits à l’origine de la mesure exigent une intervention immédiate. Selon le paragraphe 5-18.02 : </a:t>
            </a:r>
          </a:p>
          <a:p>
            <a:r>
              <a:rPr lang="fr-FR" sz="1200" b="0" i="0" u="none" strike="noStrike" kern="1200" baseline="0" dirty="0">
                <a:solidFill>
                  <a:schemeClr val="tx1"/>
                </a:solidFill>
                <a:latin typeface="+mn-lt"/>
                <a:ea typeface="+mn-ea"/>
                <a:cs typeface="+mn-cs"/>
              </a:rPr>
              <a:t>Toutefois, malgré la clause 5-18.01 et exceptionnellement, si une enseignante ou un enseignant cause au Collège, à ses membres, à son personnel ou aux étudiantes et étudiants un préjudice qui, par sa nature et gravité, nécessite une intervention immédiate : </a:t>
            </a:r>
          </a:p>
          <a:p>
            <a:r>
              <a:rPr lang="en-CA" sz="1200" b="0" i="0" u="none" strike="noStrike" kern="1200" baseline="0" dirty="0">
                <a:solidFill>
                  <a:schemeClr val="tx1"/>
                </a:solidFill>
                <a:latin typeface="+mn-lt"/>
                <a:ea typeface="+mn-ea"/>
                <a:cs typeface="+mn-cs"/>
              </a:rPr>
              <a:t>a) le Collège : </a:t>
            </a:r>
          </a:p>
          <a:p>
            <a:r>
              <a:rPr lang="fr-FR" sz="1200" b="0" i="0" u="none" strike="noStrike" kern="1200" baseline="0" dirty="0">
                <a:solidFill>
                  <a:schemeClr val="tx1"/>
                </a:solidFill>
                <a:latin typeface="+mn-lt"/>
                <a:ea typeface="+mn-ea"/>
                <a:cs typeface="+mn-cs"/>
              </a:rPr>
              <a:t>1. suspend temporairement l’enseignante ou l’enseignant de ses fonctions sans perte de salaire, en lui envoyant un avis écrit qui doit comprendre les motifs de sa suspension, et en envoyant une copie de cet avis en même temps au Syndicat; </a:t>
            </a:r>
          </a:p>
          <a:p>
            <a:r>
              <a:rPr lang="fr-FR" sz="1200" b="0" i="0" u="none" strike="noStrike" kern="1200" baseline="0" dirty="0">
                <a:solidFill>
                  <a:schemeClr val="tx1"/>
                </a:solidFill>
                <a:latin typeface="+mn-lt"/>
                <a:ea typeface="+mn-ea"/>
                <a:cs typeface="+mn-cs"/>
              </a:rPr>
              <a:t>2. dispose alors de quinze (15) jours ouvrables pour aviser par écrit l’enseignante ou l’enseignant de son intention de prendre action et pour convoquer le CRT, à défaut de quoi l’enseignante ou l’enseignant est réinstallé sans préjudice. Ce délai peut être prolongé par entente entre les parties; </a:t>
            </a:r>
          </a:p>
          <a:p>
            <a:r>
              <a:rPr lang="fr-FR" sz="1200" b="0" i="0" u="none" strike="noStrike" kern="1200" baseline="0" dirty="0">
                <a:solidFill>
                  <a:schemeClr val="tx1"/>
                </a:solidFill>
                <a:latin typeface="+mn-lt"/>
                <a:ea typeface="+mn-ea"/>
                <a:cs typeface="+mn-cs"/>
              </a:rPr>
              <a:t>b) le Collège et le Syndicat disposent alors de cinq (5) jours ouvrables suivant la date prévue de la rencontre du CRT pour étudier le cas. </a:t>
            </a:r>
          </a:p>
          <a:p>
            <a:r>
              <a:rPr lang="fr-FR" sz="1200" b="0" i="0" u="none" strike="noStrike" kern="1200" baseline="0" dirty="0">
                <a:solidFill>
                  <a:schemeClr val="tx1"/>
                </a:solidFill>
                <a:latin typeface="+mn-lt"/>
                <a:ea typeface="+mn-ea"/>
                <a:cs typeface="+mn-cs"/>
              </a:rPr>
              <a:t>Le Collège communique sa décision par écrit à l’enseignante ou l’enseignant et au Syndicat dans les trois (3) jours ouvrables qui suivent l’expiration du délai mentionné au paragraphe précédent, à défaut de quoi l’enseignante ou l’enseignant est réinstallé sans préjudice. </a:t>
            </a:r>
          </a:p>
          <a:p>
            <a:r>
              <a:rPr lang="fr-FR" sz="1200" b="0" i="0" u="none" strike="noStrike" kern="1200" baseline="0" dirty="0">
                <a:solidFill>
                  <a:schemeClr val="tx1"/>
                </a:solidFill>
                <a:latin typeface="+mn-lt"/>
                <a:ea typeface="+mn-ea"/>
                <a:cs typeface="+mn-cs"/>
              </a:rPr>
              <a:t>Sans préjudice de son droit de recours à la procédure de grief, l’enseignante ou l’enseignant peut se faire entendre lors de cette rencontre; </a:t>
            </a:r>
          </a:p>
          <a:p>
            <a:r>
              <a:rPr lang="en-CA" sz="1200" b="0" i="0" u="none" strike="noStrike" kern="1200" baseline="0" dirty="0">
                <a:solidFill>
                  <a:schemeClr val="tx1"/>
                </a:solidFill>
                <a:latin typeface="+mn-lt"/>
                <a:ea typeface="+mn-ea"/>
                <a:cs typeface="+mn-cs"/>
              </a:rPr>
              <a:t>[…]. </a:t>
            </a:r>
            <a:endParaRPr lang="fr-CA" dirty="0"/>
          </a:p>
        </p:txBody>
      </p:sp>
      <p:sp>
        <p:nvSpPr>
          <p:cNvPr id="4" name="Espace réservé du numéro de diapositive 3">
            <a:extLst>
              <a:ext uri="{FF2B5EF4-FFF2-40B4-BE49-F238E27FC236}">
                <a16:creationId xmlns:a16="http://schemas.microsoft.com/office/drawing/2014/main" id="{66F547C6-0C91-154B-FFA4-1B568AD98C43}"/>
              </a:ext>
            </a:extLst>
          </p:cNvPr>
          <p:cNvSpPr>
            <a:spLocks noGrp="1"/>
          </p:cNvSpPr>
          <p:nvPr>
            <p:ph type="sldNum" sz="quarter" idx="5"/>
          </p:nvPr>
        </p:nvSpPr>
        <p:spPr/>
        <p:txBody>
          <a:bodyPr/>
          <a:lstStyle/>
          <a:p>
            <a:fld id="{FDCDADB0-9379-40C9-BB8C-824F03A8AEA1}" type="slidenum">
              <a:rPr lang="fr-CA" smtClean="0"/>
              <a:t>37</a:t>
            </a:fld>
            <a:endParaRPr lang="fr-CA"/>
          </a:p>
        </p:txBody>
      </p:sp>
    </p:spTree>
    <p:extLst>
      <p:ext uri="{BB962C8B-B14F-4D97-AF65-F5344CB8AC3E}">
        <p14:creationId xmlns:p14="http://schemas.microsoft.com/office/powerpoint/2010/main" val="744098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C603-F0FC-92F3-D8FD-21FD17528B4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8491933-869E-74B4-FD95-46284D5D505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607EA5B-D901-7819-4FE4-99979D7B537A}"/>
              </a:ext>
            </a:extLst>
          </p:cNvPr>
          <p:cNvSpPr>
            <a:spLocks noGrp="1"/>
          </p:cNvSpPr>
          <p:nvPr>
            <p:ph type="body" idx="1"/>
          </p:nvPr>
        </p:nvSpPr>
        <p:spPr/>
        <p:txBody>
          <a:bodyPr/>
          <a:lstStyle/>
          <a:p>
            <a:r>
              <a:rPr lang="fr-FR" sz="1200" b="0" i="0" u="none" strike="noStrike" kern="1200" baseline="0">
                <a:solidFill>
                  <a:schemeClr val="tx1"/>
                </a:solidFill>
                <a:latin typeface="+mn-lt"/>
                <a:ea typeface="+mn-ea"/>
                <a:cs typeface="+mn-cs"/>
              </a:rPr>
              <a:t>[6] Les parties ont également convenu d’une procédure disciplinaire exceptionnelle lorsque les faits à l’origine de la mesure exigent une intervention immédiate. Selon le paragraphe 5-18.02 : </a:t>
            </a:r>
          </a:p>
          <a:p>
            <a:r>
              <a:rPr lang="fr-FR" sz="1200" b="0" i="0" u="none" strike="noStrike" kern="1200" baseline="0">
                <a:solidFill>
                  <a:schemeClr val="tx1"/>
                </a:solidFill>
                <a:latin typeface="+mn-lt"/>
                <a:ea typeface="+mn-ea"/>
                <a:cs typeface="+mn-cs"/>
              </a:rPr>
              <a:t>Toutefois, malgré la clause 5-18.01 et exceptionnellement, si une enseignante ou un enseignant cause au Collège, à ses membres, à son personnel ou aux étudiantes et étudiants un préjudice qui, par sa nature et gravité, nécessite une intervention immédiate : </a:t>
            </a:r>
          </a:p>
          <a:p>
            <a:r>
              <a:rPr lang="en-CA" sz="1200" b="0" i="0" u="none" strike="noStrike" kern="1200" baseline="0">
                <a:solidFill>
                  <a:schemeClr val="tx1"/>
                </a:solidFill>
                <a:latin typeface="+mn-lt"/>
                <a:ea typeface="+mn-ea"/>
                <a:cs typeface="+mn-cs"/>
              </a:rPr>
              <a:t>a) le Collège : </a:t>
            </a:r>
          </a:p>
          <a:p>
            <a:r>
              <a:rPr lang="fr-FR" sz="1200" b="0" i="0" u="none" strike="noStrike" kern="1200" baseline="0">
                <a:solidFill>
                  <a:schemeClr val="tx1"/>
                </a:solidFill>
                <a:latin typeface="+mn-lt"/>
                <a:ea typeface="+mn-ea"/>
                <a:cs typeface="+mn-cs"/>
              </a:rPr>
              <a:t>1. suspend temporairement l’enseignante ou l’enseignant de ses fonctions sans perte de salaire, en lui envoyant un avis écrit qui doit comprendre les motifs de sa suspension, et en envoyant une copie de cet avis en même temps au Syndicat; </a:t>
            </a:r>
          </a:p>
          <a:p>
            <a:r>
              <a:rPr lang="fr-FR" sz="1200" b="0" i="0" u="none" strike="noStrike" kern="1200" baseline="0">
                <a:solidFill>
                  <a:schemeClr val="tx1"/>
                </a:solidFill>
                <a:latin typeface="+mn-lt"/>
                <a:ea typeface="+mn-ea"/>
                <a:cs typeface="+mn-cs"/>
              </a:rPr>
              <a:t>2. dispose alors de quinze (15) jours ouvrables pour aviser par écrit l’enseignante ou l’enseignant de son intention de prendre action et pour convoquer le CRT, à défaut de quoi l’enseignante ou l’enseignant est réinstallé sans préjudice. Ce délai peut être prolongé par entente entre les parties; </a:t>
            </a:r>
          </a:p>
          <a:p>
            <a:r>
              <a:rPr lang="fr-FR" sz="1200" b="0" i="0" u="none" strike="noStrike" kern="1200" baseline="0">
                <a:solidFill>
                  <a:schemeClr val="tx1"/>
                </a:solidFill>
                <a:latin typeface="+mn-lt"/>
                <a:ea typeface="+mn-ea"/>
                <a:cs typeface="+mn-cs"/>
              </a:rPr>
              <a:t>b) le Collège et le Syndicat disposent alors de cinq (5) jours ouvrables suivant la date prévue de la rencontre du CRT pour étudier le cas. </a:t>
            </a:r>
          </a:p>
          <a:p>
            <a:r>
              <a:rPr lang="fr-FR" sz="1200" b="0" i="0" u="none" strike="noStrike" kern="1200" baseline="0">
                <a:solidFill>
                  <a:schemeClr val="tx1"/>
                </a:solidFill>
                <a:latin typeface="+mn-lt"/>
                <a:ea typeface="+mn-ea"/>
                <a:cs typeface="+mn-cs"/>
              </a:rPr>
              <a:t>Le Collège communique sa décision par écrit à l’enseignante ou l’enseignant et au Syndicat dans les trois (3) jours ouvrables qui suivent l’expiration du délai mentionné au paragraphe précédent, à défaut de quoi l’enseignante ou l’enseignant est réinstallé sans préjudice. </a:t>
            </a:r>
          </a:p>
          <a:p>
            <a:r>
              <a:rPr lang="fr-FR" sz="1200" b="0" i="0" u="none" strike="noStrike" kern="1200" baseline="0">
                <a:solidFill>
                  <a:schemeClr val="tx1"/>
                </a:solidFill>
                <a:latin typeface="+mn-lt"/>
                <a:ea typeface="+mn-ea"/>
                <a:cs typeface="+mn-cs"/>
              </a:rPr>
              <a:t>Sans préjudice de son droit de recours à la procédure de grief, l’enseignante ou l’enseignant peut se faire entendre lors de cette rencontre; </a:t>
            </a:r>
          </a:p>
          <a:p>
            <a:r>
              <a:rPr lang="en-CA" sz="1200" b="0" i="0" u="none" strike="noStrike" kern="1200" baseline="0">
                <a:solidFill>
                  <a:schemeClr val="tx1"/>
                </a:solidFill>
                <a:latin typeface="+mn-lt"/>
                <a:ea typeface="+mn-ea"/>
                <a:cs typeface="+mn-cs"/>
              </a:rPr>
              <a:t>[…]. </a:t>
            </a:r>
            <a:endParaRPr lang="fr-CA"/>
          </a:p>
        </p:txBody>
      </p:sp>
      <p:sp>
        <p:nvSpPr>
          <p:cNvPr id="4" name="Espace réservé du numéro de diapositive 3">
            <a:extLst>
              <a:ext uri="{FF2B5EF4-FFF2-40B4-BE49-F238E27FC236}">
                <a16:creationId xmlns:a16="http://schemas.microsoft.com/office/drawing/2014/main" id="{DAAFB827-DC6C-666A-315E-060746D534F8}"/>
              </a:ext>
            </a:extLst>
          </p:cNvPr>
          <p:cNvSpPr>
            <a:spLocks noGrp="1"/>
          </p:cNvSpPr>
          <p:nvPr>
            <p:ph type="sldNum" sz="quarter" idx="5"/>
          </p:nvPr>
        </p:nvSpPr>
        <p:spPr/>
        <p:txBody>
          <a:bodyPr/>
          <a:lstStyle/>
          <a:p>
            <a:fld id="{FDCDADB0-9379-40C9-BB8C-824F03A8AEA1}" type="slidenum">
              <a:rPr lang="fr-CA" smtClean="0"/>
              <a:t>38</a:t>
            </a:fld>
            <a:endParaRPr lang="fr-CA"/>
          </a:p>
        </p:txBody>
      </p:sp>
    </p:spTree>
    <p:extLst>
      <p:ext uri="{BB962C8B-B14F-4D97-AF65-F5344CB8AC3E}">
        <p14:creationId xmlns:p14="http://schemas.microsoft.com/office/powerpoint/2010/main" val="980203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9E76-6E7A-1722-A6DF-1DF03E7AF84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9AA6E83-A009-9084-8910-A679D35F514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ED4430C-BB08-397D-FAC8-34FA9EB6FEE7}"/>
              </a:ext>
            </a:extLst>
          </p:cNvPr>
          <p:cNvSpPr>
            <a:spLocks noGrp="1"/>
          </p:cNvSpPr>
          <p:nvPr>
            <p:ph type="body" idx="1"/>
          </p:nvPr>
        </p:nvSpPr>
        <p:spPr/>
        <p:txBody>
          <a:bodyPr/>
          <a:lstStyle/>
          <a:p>
            <a:r>
              <a:rPr lang="fr-FR" sz="1200" b="0" i="0" u="none" strike="noStrike" kern="1200" baseline="0">
                <a:solidFill>
                  <a:schemeClr val="tx1"/>
                </a:solidFill>
                <a:latin typeface="+mn-lt"/>
                <a:ea typeface="+mn-ea"/>
                <a:cs typeface="+mn-cs"/>
              </a:rPr>
              <a:t>[6] Les parties ont également convenu d’une procédure disciplinaire exceptionnelle lorsque les faits à l’origine de la mesure exigent une intervention immédiate. Selon le paragraphe 5-18.02 : </a:t>
            </a:r>
          </a:p>
          <a:p>
            <a:r>
              <a:rPr lang="fr-FR" sz="1200" b="0" i="0" u="none" strike="noStrike" kern="1200" baseline="0">
                <a:solidFill>
                  <a:schemeClr val="tx1"/>
                </a:solidFill>
                <a:latin typeface="+mn-lt"/>
                <a:ea typeface="+mn-ea"/>
                <a:cs typeface="+mn-cs"/>
              </a:rPr>
              <a:t>Toutefois, malgré la clause 5-18.01 et exceptionnellement, si une enseignante ou un enseignant cause au Collège, à ses membres, à son personnel ou aux étudiantes et étudiants un préjudice qui, par sa nature et gravité, nécessite une intervention immédiate : </a:t>
            </a:r>
          </a:p>
          <a:p>
            <a:r>
              <a:rPr lang="en-CA" sz="1200" b="0" i="0" u="none" strike="noStrike" kern="1200" baseline="0">
                <a:solidFill>
                  <a:schemeClr val="tx1"/>
                </a:solidFill>
                <a:latin typeface="+mn-lt"/>
                <a:ea typeface="+mn-ea"/>
                <a:cs typeface="+mn-cs"/>
              </a:rPr>
              <a:t>a) le Collège : </a:t>
            </a:r>
          </a:p>
          <a:p>
            <a:r>
              <a:rPr lang="fr-FR" sz="1200" b="0" i="0" u="none" strike="noStrike" kern="1200" baseline="0">
                <a:solidFill>
                  <a:schemeClr val="tx1"/>
                </a:solidFill>
                <a:latin typeface="+mn-lt"/>
                <a:ea typeface="+mn-ea"/>
                <a:cs typeface="+mn-cs"/>
              </a:rPr>
              <a:t>1. suspend temporairement l’enseignante ou l’enseignant de ses fonctions sans perte de salaire, en lui envoyant un avis écrit qui doit comprendre les motifs de sa suspension, et en envoyant une copie de cet avis en même temps au Syndicat; </a:t>
            </a:r>
          </a:p>
          <a:p>
            <a:r>
              <a:rPr lang="fr-FR" sz="1200" b="0" i="0" u="none" strike="noStrike" kern="1200" baseline="0">
                <a:solidFill>
                  <a:schemeClr val="tx1"/>
                </a:solidFill>
                <a:latin typeface="+mn-lt"/>
                <a:ea typeface="+mn-ea"/>
                <a:cs typeface="+mn-cs"/>
              </a:rPr>
              <a:t>2. dispose alors de quinze (15) jours ouvrables pour aviser par écrit l’enseignante ou l’enseignant de son intention de prendre action et pour convoquer le CRT, à défaut de quoi l’enseignante ou l’enseignant est réinstallé sans préjudice. Ce délai peut être prolongé par entente entre les parties; </a:t>
            </a:r>
          </a:p>
          <a:p>
            <a:r>
              <a:rPr lang="fr-FR" sz="1200" b="0" i="0" u="none" strike="noStrike" kern="1200" baseline="0">
                <a:solidFill>
                  <a:schemeClr val="tx1"/>
                </a:solidFill>
                <a:latin typeface="+mn-lt"/>
                <a:ea typeface="+mn-ea"/>
                <a:cs typeface="+mn-cs"/>
              </a:rPr>
              <a:t>b) le Collège et le Syndicat disposent alors de cinq (5) jours ouvrables suivant la date prévue de la rencontre du CRT pour étudier le cas. </a:t>
            </a:r>
          </a:p>
          <a:p>
            <a:r>
              <a:rPr lang="fr-FR" sz="1200" b="0" i="0" u="none" strike="noStrike" kern="1200" baseline="0">
                <a:solidFill>
                  <a:schemeClr val="tx1"/>
                </a:solidFill>
                <a:latin typeface="+mn-lt"/>
                <a:ea typeface="+mn-ea"/>
                <a:cs typeface="+mn-cs"/>
              </a:rPr>
              <a:t>Le Collège communique sa décision par écrit à l’enseignante ou l’enseignant et au Syndicat dans les trois (3) jours ouvrables qui suivent l’expiration du délai mentionné au paragraphe précédent, à défaut de quoi l’enseignante ou l’enseignant est réinstallé sans préjudice. </a:t>
            </a:r>
          </a:p>
          <a:p>
            <a:r>
              <a:rPr lang="fr-FR" sz="1200" b="0" i="0" u="none" strike="noStrike" kern="1200" baseline="0">
                <a:solidFill>
                  <a:schemeClr val="tx1"/>
                </a:solidFill>
                <a:latin typeface="+mn-lt"/>
                <a:ea typeface="+mn-ea"/>
                <a:cs typeface="+mn-cs"/>
              </a:rPr>
              <a:t>Sans préjudice de son droit de recours à la procédure de grief, l’enseignante ou l’enseignant peut se faire entendre lors de cette rencontre; </a:t>
            </a:r>
          </a:p>
          <a:p>
            <a:r>
              <a:rPr lang="en-CA" sz="1200" b="0" i="0" u="none" strike="noStrike" kern="1200" baseline="0">
                <a:solidFill>
                  <a:schemeClr val="tx1"/>
                </a:solidFill>
                <a:latin typeface="+mn-lt"/>
                <a:ea typeface="+mn-ea"/>
                <a:cs typeface="+mn-cs"/>
              </a:rPr>
              <a:t>[…]. </a:t>
            </a:r>
            <a:endParaRPr lang="fr-CA"/>
          </a:p>
        </p:txBody>
      </p:sp>
      <p:sp>
        <p:nvSpPr>
          <p:cNvPr id="4" name="Espace réservé du numéro de diapositive 3">
            <a:extLst>
              <a:ext uri="{FF2B5EF4-FFF2-40B4-BE49-F238E27FC236}">
                <a16:creationId xmlns:a16="http://schemas.microsoft.com/office/drawing/2014/main" id="{0C0FEBB3-E0C4-70AF-EB34-41242326B517}"/>
              </a:ext>
            </a:extLst>
          </p:cNvPr>
          <p:cNvSpPr>
            <a:spLocks noGrp="1"/>
          </p:cNvSpPr>
          <p:nvPr>
            <p:ph type="sldNum" sz="quarter" idx="5"/>
          </p:nvPr>
        </p:nvSpPr>
        <p:spPr/>
        <p:txBody>
          <a:bodyPr/>
          <a:lstStyle/>
          <a:p>
            <a:fld id="{FDCDADB0-9379-40C9-BB8C-824F03A8AEA1}" type="slidenum">
              <a:rPr lang="fr-CA" smtClean="0"/>
              <a:t>39</a:t>
            </a:fld>
            <a:endParaRPr lang="fr-CA"/>
          </a:p>
        </p:txBody>
      </p:sp>
    </p:spTree>
    <p:extLst>
      <p:ext uri="{BB962C8B-B14F-4D97-AF65-F5344CB8AC3E}">
        <p14:creationId xmlns:p14="http://schemas.microsoft.com/office/powerpoint/2010/main" val="4081135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0F796-CD62-B42A-8BAD-7CF75577D83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92EDF8E-23EA-0213-A447-E5217AA1F62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6B3AE4C-820B-E149-3F1E-58EC35D2BAC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54EFAAB-4F0D-01AF-A356-2C0D541A5004}"/>
              </a:ext>
            </a:extLst>
          </p:cNvPr>
          <p:cNvSpPr>
            <a:spLocks noGrp="1"/>
          </p:cNvSpPr>
          <p:nvPr>
            <p:ph type="sldNum" sz="quarter" idx="5"/>
          </p:nvPr>
        </p:nvSpPr>
        <p:spPr/>
        <p:txBody>
          <a:bodyPr/>
          <a:lstStyle/>
          <a:p>
            <a:fld id="{FDCDADB0-9379-40C9-BB8C-824F03A8AEA1}" type="slidenum">
              <a:rPr lang="fr-CA" smtClean="0"/>
              <a:t>40</a:t>
            </a:fld>
            <a:endParaRPr lang="fr-CA"/>
          </a:p>
        </p:txBody>
      </p:sp>
    </p:spTree>
    <p:extLst>
      <p:ext uri="{BB962C8B-B14F-4D97-AF65-F5344CB8AC3E}">
        <p14:creationId xmlns:p14="http://schemas.microsoft.com/office/powerpoint/2010/main" val="2861606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189E5-0EF1-39B4-B7B5-4D8B3CAD4E4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3995CA7-006D-8FF9-0EEA-D24E10B3204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F727BC4F-B729-A722-C4A3-3DAE4E431B3E}"/>
              </a:ext>
            </a:extLst>
          </p:cNvPr>
          <p:cNvSpPr>
            <a:spLocks noGrp="1"/>
          </p:cNvSpPr>
          <p:nvPr>
            <p:ph type="body" idx="1"/>
          </p:nvPr>
        </p:nvSpPr>
        <p:spPr/>
        <p:txBody>
          <a:bodyPr/>
          <a:lstStyle/>
          <a:p>
            <a:r>
              <a:rPr lang="fr-CA" sz="1200" b="0" i="0" kern="1200">
                <a:solidFill>
                  <a:schemeClr val="tx1"/>
                </a:solidFill>
                <a:effectLst/>
                <a:latin typeface="+mn-lt"/>
                <a:ea typeface="+mn-ea"/>
                <a:cs typeface="+mn-cs"/>
              </a:rPr>
              <a:t>[31]      La lettre d’</a:t>
            </a:r>
            <a:r>
              <a:rPr lang="fr-CA" sz="1200" b="0" i="0" kern="1200" err="1">
                <a:solidFill>
                  <a:schemeClr val="tx1"/>
                </a:solidFill>
                <a:effectLst/>
                <a:latin typeface="+mn-lt"/>
                <a:ea typeface="+mn-ea"/>
                <a:cs typeface="+mn-cs"/>
              </a:rPr>
              <a:t>Anika</a:t>
            </a:r>
            <a:r>
              <a:rPr lang="fr-CA" sz="1200" b="0" i="0" kern="1200">
                <a:solidFill>
                  <a:schemeClr val="tx1"/>
                </a:solidFill>
                <a:effectLst/>
                <a:latin typeface="+mn-lt"/>
                <a:ea typeface="+mn-ea"/>
                <a:cs typeface="+mn-cs"/>
              </a:rPr>
              <a:t> Séguin indiquait par ailleurs ce qui suit :</a:t>
            </a:r>
          </a:p>
          <a:p>
            <a:r>
              <a:rPr lang="fr-CA" sz="1200" b="0" i="0" kern="1200">
                <a:solidFill>
                  <a:schemeClr val="tx1"/>
                </a:solidFill>
                <a:effectLst/>
                <a:latin typeface="+mn-lt"/>
                <a:ea typeface="+mn-ea"/>
                <a:cs typeface="+mn-cs"/>
              </a:rPr>
              <a:t>La compagnie d’assurance SSQ vous demandera une copie de vos dossiers médicaux, en lien avec votre absence, depuis le début de la présente invalidité avant de déterminer votre admissibilité aux prestations d’assurance invalidité de longue durée. Je vous suggère donc d’en obtenir une copie et de nous la faire suivre avec vos formulaires complétés.</a:t>
            </a:r>
          </a:p>
          <a:p>
            <a:r>
              <a:rPr lang="fr-CA" sz="1200" b="0" i="0" kern="1200">
                <a:solidFill>
                  <a:schemeClr val="tx1"/>
                </a:solidFill>
                <a:effectLst/>
                <a:latin typeface="+mn-lt"/>
                <a:ea typeface="+mn-ea"/>
                <a:cs typeface="+mn-cs"/>
              </a:rPr>
              <a:t>Veuillez prendre note que même si vous bénéficiez de l’assurance invalidité longue durée, vous devez nous fournir un certificat médical justifiant votre absence de même qu’une copie de tout rapport médical supplémentaire demandé par l’assureur. (…)</a:t>
            </a:r>
          </a:p>
          <a:p>
            <a:r>
              <a:rPr lang="fr-CA" sz="1200" b="0" i="0" kern="1200">
                <a:solidFill>
                  <a:schemeClr val="tx1"/>
                </a:solidFill>
                <a:effectLst/>
                <a:latin typeface="+mn-lt"/>
                <a:ea typeface="+mn-ea"/>
                <a:cs typeface="+mn-cs"/>
              </a:rPr>
              <a:t>(Pièce S-16A)</a:t>
            </a:r>
          </a:p>
          <a:p>
            <a:endParaRPr lang="fr-CA"/>
          </a:p>
        </p:txBody>
      </p:sp>
      <p:sp>
        <p:nvSpPr>
          <p:cNvPr id="4" name="Espace réservé du numéro de diapositive 3">
            <a:extLst>
              <a:ext uri="{FF2B5EF4-FFF2-40B4-BE49-F238E27FC236}">
                <a16:creationId xmlns:a16="http://schemas.microsoft.com/office/drawing/2014/main" id="{9AC4A00E-53E1-F83E-A2BC-525DFF82CE9E}"/>
              </a:ext>
            </a:extLst>
          </p:cNvPr>
          <p:cNvSpPr>
            <a:spLocks noGrp="1"/>
          </p:cNvSpPr>
          <p:nvPr>
            <p:ph type="sldNum" sz="quarter" idx="5"/>
          </p:nvPr>
        </p:nvSpPr>
        <p:spPr/>
        <p:txBody>
          <a:bodyPr/>
          <a:lstStyle/>
          <a:p>
            <a:fld id="{FDCDADB0-9379-40C9-BB8C-824F03A8AEA1}" type="slidenum">
              <a:rPr lang="fr-CA" smtClean="0"/>
              <a:t>41</a:t>
            </a:fld>
            <a:endParaRPr lang="fr-CA"/>
          </a:p>
        </p:txBody>
      </p:sp>
    </p:spTree>
    <p:extLst>
      <p:ext uri="{BB962C8B-B14F-4D97-AF65-F5344CB8AC3E}">
        <p14:creationId xmlns:p14="http://schemas.microsoft.com/office/powerpoint/2010/main" val="264835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CEC7-9BED-7F34-F604-DD85689A94D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0189C38-91AC-AF4B-7146-83B211B83BB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B1574D3-52E7-8A3D-A7AB-D00D6D47F2A0}"/>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00554DA6-9E40-792C-8B54-413E2492D5FA}"/>
              </a:ext>
            </a:extLst>
          </p:cNvPr>
          <p:cNvSpPr>
            <a:spLocks noGrp="1"/>
          </p:cNvSpPr>
          <p:nvPr>
            <p:ph type="sldNum" sz="quarter" idx="5"/>
          </p:nvPr>
        </p:nvSpPr>
        <p:spPr/>
        <p:txBody>
          <a:bodyPr/>
          <a:lstStyle/>
          <a:p>
            <a:fld id="{FDCDADB0-9379-40C9-BB8C-824F03A8AEA1}" type="slidenum">
              <a:rPr lang="fr-CA" smtClean="0"/>
              <a:t>6</a:t>
            </a:fld>
            <a:endParaRPr lang="fr-CA"/>
          </a:p>
        </p:txBody>
      </p:sp>
    </p:spTree>
    <p:extLst>
      <p:ext uri="{BB962C8B-B14F-4D97-AF65-F5344CB8AC3E}">
        <p14:creationId xmlns:p14="http://schemas.microsoft.com/office/powerpoint/2010/main" val="3113345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E1DFA-6AD2-3603-FB6F-17CCB955AD8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DB5D2ED-4A9C-2EA7-6841-BD5330F491D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C3CA3E5-4DCD-B61E-6FBD-F3AF3F23CF22}"/>
              </a:ext>
            </a:extLst>
          </p:cNvPr>
          <p:cNvSpPr>
            <a:spLocks noGrp="1"/>
          </p:cNvSpPr>
          <p:nvPr>
            <p:ph type="body" idx="1"/>
          </p:nvPr>
        </p:nvSpPr>
        <p:spPr/>
        <p:txBody>
          <a:bodyPr/>
          <a:lstStyle/>
          <a:p>
            <a:r>
              <a:rPr lang="fr-CA" sz="1200" b="0" i="0" kern="1200">
                <a:solidFill>
                  <a:schemeClr val="tx1"/>
                </a:solidFill>
                <a:effectLst/>
                <a:latin typeface="+mn-lt"/>
                <a:ea typeface="+mn-ea"/>
                <a:cs typeface="+mn-cs"/>
              </a:rPr>
              <a:t>97]</a:t>
            </a:r>
            <a:r>
              <a:rPr lang="fr-CA" sz="1200" kern="1200">
                <a:solidFill>
                  <a:schemeClr val="tx1"/>
                </a:solidFill>
                <a:effectLst/>
                <a:latin typeface="+mn-lt"/>
                <a:ea typeface="+mn-ea"/>
                <a:cs typeface="+mn-cs"/>
              </a:rPr>
              <a:t>      </a:t>
            </a:r>
            <a:r>
              <a:rPr lang="fr-CA" sz="1200" b="0" i="0" kern="1200">
                <a:solidFill>
                  <a:schemeClr val="tx1"/>
                </a:solidFill>
                <a:effectLst/>
                <a:latin typeface="+mn-lt"/>
                <a:ea typeface="+mn-ea"/>
                <a:cs typeface="+mn-cs"/>
              </a:rPr>
              <a:t>Certains arguments soumis par la partie syndicale me semblent par ailleurs justifier des commentaires additionnels. De fait, elle a évoqué le fait qu’</a:t>
            </a:r>
            <a:r>
              <a:rPr lang="fr-CA" sz="1200" b="0" i="0" kern="1200" err="1">
                <a:solidFill>
                  <a:schemeClr val="tx1"/>
                </a:solidFill>
                <a:effectLst/>
                <a:latin typeface="+mn-lt"/>
                <a:ea typeface="+mn-ea"/>
                <a:cs typeface="+mn-cs"/>
              </a:rPr>
              <a:t>Anika</a:t>
            </a:r>
            <a:r>
              <a:rPr lang="fr-CA" sz="1200" b="0" i="0" kern="1200">
                <a:solidFill>
                  <a:schemeClr val="tx1"/>
                </a:solidFill>
                <a:effectLst/>
                <a:latin typeface="+mn-lt"/>
                <a:ea typeface="+mn-ea"/>
                <a:cs typeface="+mn-cs"/>
              </a:rPr>
              <a:t> Séguin ne soit pas une professionnelle de la santé afin de remettre en question la validité des demandes d’informations formulées par la partie patronale. Je n’accorde toutefois pas de mérite particulier à ce point de vue. De fait, rien dans les lois ou dans la convention collective n’oblige l’employeur à limiter à des spécialistes du milieu de la santé les intervenants qu’elle choisit dans le traitement de ce type de dossiers. Il doit seulement s’assurer de confier cette tâche à des personnes qui ont une formation et une expérience qui leur permet de s’acquitter adéquatement de ce type de démarches. </a:t>
            </a:r>
            <a:r>
              <a:rPr lang="fr-CA" sz="1200" b="0" i="0" kern="1200" err="1">
                <a:solidFill>
                  <a:schemeClr val="tx1"/>
                </a:solidFill>
                <a:effectLst/>
                <a:latin typeface="+mn-lt"/>
                <a:ea typeface="+mn-ea"/>
                <a:cs typeface="+mn-cs"/>
              </a:rPr>
              <a:t>Anika</a:t>
            </a:r>
            <a:r>
              <a:rPr lang="fr-CA" sz="1200" b="0" i="0" kern="1200">
                <a:solidFill>
                  <a:schemeClr val="tx1"/>
                </a:solidFill>
                <a:effectLst/>
                <a:latin typeface="+mn-lt"/>
                <a:ea typeface="+mn-ea"/>
                <a:cs typeface="+mn-cs"/>
              </a:rPr>
              <a:t> Séguin me paraît correspondre à ces exigences, puisqu’elle est titulaire d’un baccalauréat en ressources humaines et qu’elle œuvre dans ce domaine depuis plusieurs années à la Ville de Longueuil.</a:t>
            </a:r>
            <a:endParaRPr lang="fr-CA"/>
          </a:p>
        </p:txBody>
      </p:sp>
      <p:sp>
        <p:nvSpPr>
          <p:cNvPr id="4" name="Espace réservé du numéro de diapositive 3">
            <a:extLst>
              <a:ext uri="{FF2B5EF4-FFF2-40B4-BE49-F238E27FC236}">
                <a16:creationId xmlns:a16="http://schemas.microsoft.com/office/drawing/2014/main" id="{CE45E1E7-D60C-2817-66B6-41CA7BA34BA5}"/>
              </a:ext>
            </a:extLst>
          </p:cNvPr>
          <p:cNvSpPr>
            <a:spLocks noGrp="1"/>
          </p:cNvSpPr>
          <p:nvPr>
            <p:ph type="sldNum" sz="quarter" idx="5"/>
          </p:nvPr>
        </p:nvSpPr>
        <p:spPr/>
        <p:txBody>
          <a:bodyPr/>
          <a:lstStyle/>
          <a:p>
            <a:fld id="{FDCDADB0-9379-40C9-BB8C-824F03A8AEA1}" type="slidenum">
              <a:rPr lang="fr-CA" smtClean="0"/>
              <a:t>42</a:t>
            </a:fld>
            <a:endParaRPr lang="fr-CA"/>
          </a:p>
        </p:txBody>
      </p:sp>
    </p:spTree>
    <p:extLst>
      <p:ext uri="{BB962C8B-B14F-4D97-AF65-F5344CB8AC3E}">
        <p14:creationId xmlns:p14="http://schemas.microsoft.com/office/powerpoint/2010/main" val="2502787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8CD6C-D701-4109-D89C-E2D78A579B4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9E9AB59-8631-4BA3-23ED-0CD9CC04C1F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27E0264-A801-4DA8-B42A-646635044C0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3F26084-4BCF-D406-D0CC-A59A726E0493}"/>
              </a:ext>
            </a:extLst>
          </p:cNvPr>
          <p:cNvSpPr>
            <a:spLocks noGrp="1"/>
          </p:cNvSpPr>
          <p:nvPr>
            <p:ph type="sldNum" sz="quarter" idx="5"/>
          </p:nvPr>
        </p:nvSpPr>
        <p:spPr/>
        <p:txBody>
          <a:bodyPr/>
          <a:lstStyle/>
          <a:p>
            <a:fld id="{FDCDADB0-9379-40C9-BB8C-824F03A8AEA1}" type="slidenum">
              <a:rPr lang="fr-CA" smtClean="0"/>
              <a:t>43</a:t>
            </a:fld>
            <a:endParaRPr lang="fr-CA"/>
          </a:p>
        </p:txBody>
      </p:sp>
    </p:spTree>
    <p:extLst>
      <p:ext uri="{BB962C8B-B14F-4D97-AF65-F5344CB8AC3E}">
        <p14:creationId xmlns:p14="http://schemas.microsoft.com/office/powerpoint/2010/main" val="4049991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588A-19F4-12E0-87CF-5AB8A34C4F4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36DF9C2-4300-763F-91B3-3648E154281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2E418F21-1F3F-7419-86E5-747519B70CF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0ACF297-EDBB-DEC4-E630-38F8730AC9C1}"/>
              </a:ext>
            </a:extLst>
          </p:cNvPr>
          <p:cNvSpPr>
            <a:spLocks noGrp="1"/>
          </p:cNvSpPr>
          <p:nvPr>
            <p:ph type="sldNum" sz="quarter" idx="5"/>
          </p:nvPr>
        </p:nvSpPr>
        <p:spPr/>
        <p:txBody>
          <a:bodyPr/>
          <a:lstStyle/>
          <a:p>
            <a:fld id="{FDCDADB0-9379-40C9-BB8C-824F03A8AEA1}" type="slidenum">
              <a:rPr lang="fr-CA" smtClean="0"/>
              <a:t>44</a:t>
            </a:fld>
            <a:endParaRPr lang="fr-CA"/>
          </a:p>
        </p:txBody>
      </p:sp>
    </p:spTree>
    <p:extLst>
      <p:ext uri="{BB962C8B-B14F-4D97-AF65-F5344CB8AC3E}">
        <p14:creationId xmlns:p14="http://schemas.microsoft.com/office/powerpoint/2010/main" val="3646571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5074-7137-5E59-0045-1127169518F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75C80AC-CCF7-CEEC-E4D1-64C7EA9FDB2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1123E5C-BA5C-2F8D-EA7D-F31B7BC6109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8B1D929-DAC5-865E-D826-058A2193C44F}"/>
              </a:ext>
            </a:extLst>
          </p:cNvPr>
          <p:cNvSpPr>
            <a:spLocks noGrp="1"/>
          </p:cNvSpPr>
          <p:nvPr>
            <p:ph type="sldNum" sz="quarter" idx="5"/>
          </p:nvPr>
        </p:nvSpPr>
        <p:spPr/>
        <p:txBody>
          <a:bodyPr/>
          <a:lstStyle/>
          <a:p>
            <a:fld id="{FDCDADB0-9379-40C9-BB8C-824F03A8AEA1}" type="slidenum">
              <a:rPr lang="fr-CA" smtClean="0"/>
              <a:t>45</a:t>
            </a:fld>
            <a:endParaRPr lang="fr-CA"/>
          </a:p>
        </p:txBody>
      </p:sp>
    </p:spTree>
    <p:extLst>
      <p:ext uri="{BB962C8B-B14F-4D97-AF65-F5344CB8AC3E}">
        <p14:creationId xmlns:p14="http://schemas.microsoft.com/office/powerpoint/2010/main" val="2053196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894E6-D448-FF25-8A19-7FAC1240BB0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CA5F7FB-E49F-7F1F-2F70-E1CC46121FF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18B25A0-960F-9C4A-865C-41685BE80F36}"/>
              </a:ext>
            </a:extLst>
          </p:cNvPr>
          <p:cNvSpPr>
            <a:spLocks noGrp="1"/>
          </p:cNvSpPr>
          <p:nvPr>
            <p:ph type="body" idx="1"/>
          </p:nvPr>
        </p:nvSpPr>
        <p:spPr/>
        <p:txBody>
          <a:bodyPr/>
          <a:lstStyle/>
          <a:p>
            <a:r>
              <a:rPr lang="fr-CA" dirty="0"/>
              <a:t>Parry Sound, SFPQ</a:t>
            </a:r>
          </a:p>
        </p:txBody>
      </p:sp>
      <p:sp>
        <p:nvSpPr>
          <p:cNvPr id="4" name="Espace réservé du numéro de diapositive 3">
            <a:extLst>
              <a:ext uri="{FF2B5EF4-FFF2-40B4-BE49-F238E27FC236}">
                <a16:creationId xmlns:a16="http://schemas.microsoft.com/office/drawing/2014/main" id="{8BD209FF-D75E-07AD-49C1-492AF6511901}"/>
              </a:ext>
            </a:extLst>
          </p:cNvPr>
          <p:cNvSpPr>
            <a:spLocks noGrp="1"/>
          </p:cNvSpPr>
          <p:nvPr>
            <p:ph type="sldNum" sz="quarter" idx="5"/>
          </p:nvPr>
        </p:nvSpPr>
        <p:spPr/>
        <p:txBody>
          <a:bodyPr/>
          <a:lstStyle/>
          <a:p>
            <a:fld id="{FDCDADB0-9379-40C9-BB8C-824F03A8AEA1}" type="slidenum">
              <a:rPr lang="fr-CA" smtClean="0"/>
              <a:t>46</a:t>
            </a:fld>
            <a:endParaRPr lang="fr-CA"/>
          </a:p>
        </p:txBody>
      </p:sp>
    </p:spTree>
    <p:extLst>
      <p:ext uri="{BB962C8B-B14F-4D97-AF65-F5344CB8AC3E}">
        <p14:creationId xmlns:p14="http://schemas.microsoft.com/office/powerpoint/2010/main" val="1313543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7F103-EDE6-AED5-8C56-372A0D67408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F60E2C47-4EA9-A19C-660B-1A22DE1AEDF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9875257-4DF2-2049-2C78-45FD8C3C6EF8}"/>
              </a:ext>
            </a:extLst>
          </p:cNvPr>
          <p:cNvSpPr>
            <a:spLocks noGrp="1"/>
          </p:cNvSpPr>
          <p:nvPr>
            <p:ph type="body" idx="1"/>
          </p:nvPr>
        </p:nvSpPr>
        <p:spPr/>
        <p:txBody>
          <a:bodyPr/>
          <a:lstStyle/>
          <a:p>
            <a:r>
              <a:rPr lang="fr-CA" dirty="0"/>
              <a:t>Parry Sound, SFPQ</a:t>
            </a:r>
          </a:p>
        </p:txBody>
      </p:sp>
      <p:sp>
        <p:nvSpPr>
          <p:cNvPr id="4" name="Espace réservé du numéro de diapositive 3">
            <a:extLst>
              <a:ext uri="{FF2B5EF4-FFF2-40B4-BE49-F238E27FC236}">
                <a16:creationId xmlns:a16="http://schemas.microsoft.com/office/drawing/2014/main" id="{FE6CA66D-7AB2-6BE4-F7AD-9B572C87C4AD}"/>
              </a:ext>
            </a:extLst>
          </p:cNvPr>
          <p:cNvSpPr>
            <a:spLocks noGrp="1"/>
          </p:cNvSpPr>
          <p:nvPr>
            <p:ph type="sldNum" sz="quarter" idx="5"/>
          </p:nvPr>
        </p:nvSpPr>
        <p:spPr/>
        <p:txBody>
          <a:bodyPr/>
          <a:lstStyle/>
          <a:p>
            <a:fld id="{FDCDADB0-9379-40C9-BB8C-824F03A8AEA1}" type="slidenum">
              <a:rPr lang="fr-CA" smtClean="0"/>
              <a:t>47</a:t>
            </a:fld>
            <a:endParaRPr lang="fr-CA"/>
          </a:p>
        </p:txBody>
      </p:sp>
    </p:spTree>
    <p:extLst>
      <p:ext uri="{BB962C8B-B14F-4D97-AF65-F5344CB8AC3E}">
        <p14:creationId xmlns:p14="http://schemas.microsoft.com/office/powerpoint/2010/main" val="3988624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EB746-5C15-01B5-392C-033430040A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E5213EF-1153-2B2B-2175-3F788432571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417B891-AA44-53F2-45CF-69BAE3BCBE98}"/>
              </a:ext>
            </a:extLst>
          </p:cNvPr>
          <p:cNvSpPr>
            <a:spLocks noGrp="1"/>
          </p:cNvSpPr>
          <p:nvPr>
            <p:ph type="body" idx="1"/>
          </p:nvPr>
        </p:nvSpPr>
        <p:spPr/>
        <p:txBody>
          <a:bodyPr/>
          <a:lstStyle/>
          <a:p>
            <a:r>
              <a:rPr lang="fr-CA" dirty="0"/>
              <a:t>Parry Sound, SFPQ</a:t>
            </a:r>
          </a:p>
        </p:txBody>
      </p:sp>
      <p:sp>
        <p:nvSpPr>
          <p:cNvPr id="4" name="Espace réservé du numéro de diapositive 3">
            <a:extLst>
              <a:ext uri="{FF2B5EF4-FFF2-40B4-BE49-F238E27FC236}">
                <a16:creationId xmlns:a16="http://schemas.microsoft.com/office/drawing/2014/main" id="{3397B82F-3132-E5C3-D5CA-56B37EC45A12}"/>
              </a:ext>
            </a:extLst>
          </p:cNvPr>
          <p:cNvSpPr>
            <a:spLocks noGrp="1"/>
          </p:cNvSpPr>
          <p:nvPr>
            <p:ph type="sldNum" sz="quarter" idx="5"/>
          </p:nvPr>
        </p:nvSpPr>
        <p:spPr/>
        <p:txBody>
          <a:bodyPr/>
          <a:lstStyle/>
          <a:p>
            <a:fld id="{FDCDADB0-9379-40C9-BB8C-824F03A8AEA1}" type="slidenum">
              <a:rPr lang="fr-CA" smtClean="0"/>
              <a:t>48</a:t>
            </a:fld>
            <a:endParaRPr lang="fr-CA"/>
          </a:p>
        </p:txBody>
      </p:sp>
    </p:spTree>
    <p:extLst>
      <p:ext uri="{BB962C8B-B14F-4D97-AF65-F5344CB8AC3E}">
        <p14:creationId xmlns:p14="http://schemas.microsoft.com/office/powerpoint/2010/main" val="3526969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1C7BE-8EEF-BCCE-288A-CAFC65643A0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B77CFC0-3AB2-0158-5212-EEDE3E4D21D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4469613-C975-CBB0-F173-A6D6DDC18A13}"/>
              </a:ext>
            </a:extLst>
          </p:cNvPr>
          <p:cNvSpPr>
            <a:spLocks noGrp="1"/>
          </p:cNvSpPr>
          <p:nvPr>
            <p:ph type="body" idx="1"/>
          </p:nvPr>
        </p:nvSpPr>
        <p:spPr/>
        <p:txBody>
          <a:bodyPr/>
          <a:lstStyle/>
          <a:p>
            <a:r>
              <a:rPr lang="fr-CA" dirty="0"/>
              <a:t>Parry Sound, SFPQ</a:t>
            </a:r>
          </a:p>
        </p:txBody>
      </p:sp>
      <p:sp>
        <p:nvSpPr>
          <p:cNvPr id="4" name="Espace réservé du numéro de diapositive 3">
            <a:extLst>
              <a:ext uri="{FF2B5EF4-FFF2-40B4-BE49-F238E27FC236}">
                <a16:creationId xmlns:a16="http://schemas.microsoft.com/office/drawing/2014/main" id="{41F95940-6E5F-576B-D3CF-7FDB99057BC6}"/>
              </a:ext>
            </a:extLst>
          </p:cNvPr>
          <p:cNvSpPr>
            <a:spLocks noGrp="1"/>
          </p:cNvSpPr>
          <p:nvPr>
            <p:ph type="sldNum" sz="quarter" idx="5"/>
          </p:nvPr>
        </p:nvSpPr>
        <p:spPr/>
        <p:txBody>
          <a:bodyPr/>
          <a:lstStyle/>
          <a:p>
            <a:fld id="{FDCDADB0-9379-40C9-BB8C-824F03A8AEA1}" type="slidenum">
              <a:rPr lang="fr-CA" smtClean="0"/>
              <a:t>49</a:t>
            </a:fld>
            <a:endParaRPr lang="fr-CA"/>
          </a:p>
        </p:txBody>
      </p:sp>
    </p:spTree>
    <p:extLst>
      <p:ext uri="{BB962C8B-B14F-4D97-AF65-F5344CB8AC3E}">
        <p14:creationId xmlns:p14="http://schemas.microsoft.com/office/powerpoint/2010/main" val="1496859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A06A-57BC-DE75-047D-ECDFE63F60E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994BC83-7E14-6EAF-7CA1-2E3A845DC46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DA53D87-0CA6-834D-FCBF-A07492FC83BE}"/>
              </a:ext>
            </a:extLst>
          </p:cNvPr>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ACCUEILLE PARTIELLEMENT les griefs nos 770100 et 77010. </a:t>
            </a:r>
          </a:p>
          <a:p>
            <a:r>
              <a:rPr lang="fr-FR" sz="1200" b="0" i="0" u="none" strike="noStrike" kern="1200" baseline="0" dirty="0">
                <a:solidFill>
                  <a:schemeClr val="tx1"/>
                </a:solidFill>
                <a:latin typeface="+mn-lt"/>
                <a:ea typeface="+mn-ea"/>
                <a:cs typeface="+mn-cs"/>
              </a:rPr>
              <a:t>DÉCLARE que l’Employeur a contrevenu à ses obligations conventionnelles et légales relatives à la protection du droit à la vie privée et à celle des renseignements personnels des salariés à l’occasion du bris de confidentialité survenu le 18 septembre 2020; </a:t>
            </a:r>
          </a:p>
          <a:p>
            <a:r>
              <a:rPr lang="fr-FR" sz="1200" b="0" i="0" u="none" strike="noStrike" kern="1200" baseline="0" dirty="0">
                <a:solidFill>
                  <a:schemeClr val="tx1"/>
                </a:solidFill>
                <a:latin typeface="+mn-lt"/>
                <a:ea typeface="+mn-ea"/>
                <a:cs typeface="+mn-cs"/>
              </a:rPr>
              <a:t>CONSTATE vu la survenance cette fuite, que l’Employeur avait fait défaut de prendre les mesures propres à la prévenir, notamment en ne veillant pas à bannir et sanctionner l’utilisation du courriel dans les communications professionnelles au sein de ses services; </a:t>
            </a:r>
          </a:p>
          <a:p>
            <a:r>
              <a:rPr lang="fr-FR" sz="1200" b="0" i="0" u="none" strike="noStrike" kern="1200" baseline="0" dirty="0">
                <a:solidFill>
                  <a:schemeClr val="tx1"/>
                </a:solidFill>
                <a:latin typeface="+mn-lt"/>
                <a:ea typeface="+mn-ea"/>
                <a:cs typeface="+mn-cs"/>
              </a:rPr>
              <a:t>REJETTE les griefs pour le reste; </a:t>
            </a:r>
          </a:p>
          <a:p>
            <a:r>
              <a:rPr lang="fr-FR" sz="1200" b="0" i="0" u="none" strike="noStrike" kern="1200" baseline="0" dirty="0">
                <a:solidFill>
                  <a:schemeClr val="tx1"/>
                </a:solidFill>
                <a:latin typeface="+mn-lt"/>
                <a:ea typeface="+mn-ea"/>
                <a:cs typeface="+mn-cs"/>
              </a:rPr>
              <a:t>PARTAGE au terme de la clause 11.38 de la convention collective, les frais d’arbitrage à hauteur de 75 % pour le Syndicat et 25 % pour l’Employeur. </a:t>
            </a:r>
            <a:endParaRPr lang="fr-CA" dirty="0"/>
          </a:p>
        </p:txBody>
      </p:sp>
      <p:sp>
        <p:nvSpPr>
          <p:cNvPr id="4" name="Espace réservé du numéro de diapositive 3">
            <a:extLst>
              <a:ext uri="{FF2B5EF4-FFF2-40B4-BE49-F238E27FC236}">
                <a16:creationId xmlns:a16="http://schemas.microsoft.com/office/drawing/2014/main" id="{80FA92BB-87B8-861C-D653-D9CBD8B681D4}"/>
              </a:ext>
            </a:extLst>
          </p:cNvPr>
          <p:cNvSpPr>
            <a:spLocks noGrp="1"/>
          </p:cNvSpPr>
          <p:nvPr>
            <p:ph type="sldNum" sz="quarter" idx="5"/>
          </p:nvPr>
        </p:nvSpPr>
        <p:spPr/>
        <p:txBody>
          <a:bodyPr/>
          <a:lstStyle/>
          <a:p>
            <a:fld id="{FDCDADB0-9379-40C9-BB8C-824F03A8AEA1}" type="slidenum">
              <a:rPr lang="fr-CA" smtClean="0"/>
              <a:t>50</a:t>
            </a:fld>
            <a:endParaRPr lang="fr-CA"/>
          </a:p>
        </p:txBody>
      </p:sp>
    </p:spTree>
    <p:extLst>
      <p:ext uri="{BB962C8B-B14F-4D97-AF65-F5344CB8AC3E}">
        <p14:creationId xmlns:p14="http://schemas.microsoft.com/office/powerpoint/2010/main" val="1451739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9116F-040A-AA3F-4415-46982D5CAB0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DD8AFAE-A800-E11B-B41F-4A15836F7C54}"/>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990344A-698E-D350-8FB5-D2DBA9E9D49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D138620-AE10-934A-2359-30EE92132092}"/>
              </a:ext>
            </a:extLst>
          </p:cNvPr>
          <p:cNvSpPr>
            <a:spLocks noGrp="1"/>
          </p:cNvSpPr>
          <p:nvPr>
            <p:ph type="sldNum" sz="quarter" idx="5"/>
          </p:nvPr>
        </p:nvSpPr>
        <p:spPr/>
        <p:txBody>
          <a:bodyPr/>
          <a:lstStyle/>
          <a:p>
            <a:fld id="{FDCDADB0-9379-40C9-BB8C-824F03A8AEA1}" type="slidenum">
              <a:rPr lang="fr-CA" smtClean="0"/>
              <a:t>52</a:t>
            </a:fld>
            <a:endParaRPr lang="fr-CA"/>
          </a:p>
        </p:txBody>
      </p:sp>
    </p:spTree>
    <p:extLst>
      <p:ext uri="{BB962C8B-B14F-4D97-AF65-F5344CB8AC3E}">
        <p14:creationId xmlns:p14="http://schemas.microsoft.com/office/powerpoint/2010/main" val="86040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1F562-2967-8A3B-3AF6-5ED139CCE84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DDFD62B-E1CB-C6C3-1BEC-8491D5E050D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E8B93BA-28D0-DF25-C205-837739047CD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E493785-4403-2810-6831-E08554529766}"/>
              </a:ext>
            </a:extLst>
          </p:cNvPr>
          <p:cNvSpPr>
            <a:spLocks noGrp="1"/>
          </p:cNvSpPr>
          <p:nvPr>
            <p:ph type="sldNum" sz="quarter" idx="5"/>
          </p:nvPr>
        </p:nvSpPr>
        <p:spPr/>
        <p:txBody>
          <a:bodyPr/>
          <a:lstStyle/>
          <a:p>
            <a:fld id="{FDCDADB0-9379-40C9-BB8C-824F03A8AEA1}" type="slidenum">
              <a:rPr lang="fr-CA" smtClean="0"/>
              <a:t>7</a:t>
            </a:fld>
            <a:endParaRPr lang="fr-CA"/>
          </a:p>
        </p:txBody>
      </p:sp>
    </p:spTree>
    <p:extLst>
      <p:ext uri="{BB962C8B-B14F-4D97-AF65-F5344CB8AC3E}">
        <p14:creationId xmlns:p14="http://schemas.microsoft.com/office/powerpoint/2010/main" val="3095478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9DF2E-C49C-4225-63F7-757657CB350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311FBA1-1050-F4A5-8453-627FF4403C2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59934EA-5FC0-4D26-1FF4-01688DF2578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562F2CC-4E56-9623-8D8B-F75BC83FC6B9}"/>
              </a:ext>
            </a:extLst>
          </p:cNvPr>
          <p:cNvSpPr>
            <a:spLocks noGrp="1"/>
          </p:cNvSpPr>
          <p:nvPr>
            <p:ph type="sldNum" sz="quarter" idx="5"/>
          </p:nvPr>
        </p:nvSpPr>
        <p:spPr/>
        <p:txBody>
          <a:bodyPr/>
          <a:lstStyle/>
          <a:p>
            <a:fld id="{FDCDADB0-9379-40C9-BB8C-824F03A8AEA1}" type="slidenum">
              <a:rPr lang="fr-CA" smtClean="0"/>
              <a:t>53</a:t>
            </a:fld>
            <a:endParaRPr lang="fr-CA"/>
          </a:p>
        </p:txBody>
      </p:sp>
    </p:spTree>
    <p:extLst>
      <p:ext uri="{BB962C8B-B14F-4D97-AF65-F5344CB8AC3E}">
        <p14:creationId xmlns:p14="http://schemas.microsoft.com/office/powerpoint/2010/main" val="1350988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88A85-E840-2646-4052-24850576EEC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F385C6B-FA5D-F598-AD38-6766D3DA255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685A99B-9F79-72B5-3D66-05F2B5F4D75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8C930AC-F7E0-DB37-A9D2-17D68E74A69F}"/>
              </a:ext>
            </a:extLst>
          </p:cNvPr>
          <p:cNvSpPr>
            <a:spLocks noGrp="1"/>
          </p:cNvSpPr>
          <p:nvPr>
            <p:ph type="sldNum" sz="quarter" idx="5"/>
          </p:nvPr>
        </p:nvSpPr>
        <p:spPr/>
        <p:txBody>
          <a:bodyPr/>
          <a:lstStyle/>
          <a:p>
            <a:fld id="{FDCDADB0-9379-40C9-BB8C-824F03A8AEA1}" type="slidenum">
              <a:rPr lang="fr-CA" smtClean="0"/>
              <a:t>54</a:t>
            </a:fld>
            <a:endParaRPr lang="fr-CA"/>
          </a:p>
        </p:txBody>
      </p:sp>
    </p:spTree>
    <p:extLst>
      <p:ext uri="{BB962C8B-B14F-4D97-AF65-F5344CB8AC3E}">
        <p14:creationId xmlns:p14="http://schemas.microsoft.com/office/powerpoint/2010/main" val="1030893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059DB-7311-2BD2-D24B-EAA5BE6C607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FE9D9F5-7473-E3D3-6194-19D626C68649}"/>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BFFA187F-A3C7-897B-0766-214074A1738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4EDB908-8147-D808-BD34-7CF0FD5E0F90}"/>
              </a:ext>
            </a:extLst>
          </p:cNvPr>
          <p:cNvSpPr>
            <a:spLocks noGrp="1"/>
          </p:cNvSpPr>
          <p:nvPr>
            <p:ph type="sldNum" sz="quarter" idx="5"/>
          </p:nvPr>
        </p:nvSpPr>
        <p:spPr/>
        <p:txBody>
          <a:bodyPr/>
          <a:lstStyle/>
          <a:p>
            <a:fld id="{FDCDADB0-9379-40C9-BB8C-824F03A8AEA1}" type="slidenum">
              <a:rPr lang="fr-CA" smtClean="0"/>
              <a:t>55</a:t>
            </a:fld>
            <a:endParaRPr lang="fr-CA"/>
          </a:p>
        </p:txBody>
      </p:sp>
    </p:spTree>
    <p:extLst>
      <p:ext uri="{BB962C8B-B14F-4D97-AF65-F5344CB8AC3E}">
        <p14:creationId xmlns:p14="http://schemas.microsoft.com/office/powerpoint/2010/main" val="2044288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5A9FE-2E16-9930-A555-E48B4E5D54E3}"/>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07FC247-ACF8-529A-2603-8A48DBB0DEC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A292C45-110A-8D77-9645-C4602EE6707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C86593EF-BC63-2D2E-E7BE-4FC35BC52537}"/>
              </a:ext>
            </a:extLst>
          </p:cNvPr>
          <p:cNvSpPr>
            <a:spLocks noGrp="1"/>
          </p:cNvSpPr>
          <p:nvPr>
            <p:ph type="sldNum" sz="quarter" idx="5"/>
          </p:nvPr>
        </p:nvSpPr>
        <p:spPr/>
        <p:txBody>
          <a:bodyPr/>
          <a:lstStyle/>
          <a:p>
            <a:fld id="{FDCDADB0-9379-40C9-BB8C-824F03A8AEA1}" type="slidenum">
              <a:rPr lang="fr-CA" smtClean="0"/>
              <a:t>56</a:t>
            </a:fld>
            <a:endParaRPr lang="fr-CA"/>
          </a:p>
        </p:txBody>
      </p:sp>
    </p:spTree>
    <p:extLst>
      <p:ext uri="{BB962C8B-B14F-4D97-AF65-F5344CB8AC3E}">
        <p14:creationId xmlns:p14="http://schemas.microsoft.com/office/powerpoint/2010/main" val="2403740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9FDE6-8B8F-7516-7610-8278F9ED998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25EEB52-CDC1-D1F9-ED2F-0400292B900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FC87C33-68F9-0E4D-8B19-459C225EFDE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CE71B940-9CF8-0B07-AC5A-0135EB0E4097}"/>
              </a:ext>
            </a:extLst>
          </p:cNvPr>
          <p:cNvSpPr>
            <a:spLocks noGrp="1"/>
          </p:cNvSpPr>
          <p:nvPr>
            <p:ph type="sldNum" sz="quarter" idx="5"/>
          </p:nvPr>
        </p:nvSpPr>
        <p:spPr/>
        <p:txBody>
          <a:bodyPr/>
          <a:lstStyle/>
          <a:p>
            <a:fld id="{FDCDADB0-9379-40C9-BB8C-824F03A8AEA1}" type="slidenum">
              <a:rPr lang="fr-CA" smtClean="0"/>
              <a:t>57</a:t>
            </a:fld>
            <a:endParaRPr lang="fr-CA"/>
          </a:p>
        </p:txBody>
      </p:sp>
    </p:spTree>
    <p:extLst>
      <p:ext uri="{BB962C8B-B14F-4D97-AF65-F5344CB8AC3E}">
        <p14:creationId xmlns:p14="http://schemas.microsoft.com/office/powerpoint/2010/main" val="371391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57598-63CA-5B1A-D0A5-FCC8E2BC2D4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B66E2B9-3C2F-ABD1-2C8A-DA82A461A8B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EDD9C0E-010F-2A6C-3ED1-953C1C94AEFA}"/>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26211CA9-C5B9-79A6-C518-827F1A4C9509}"/>
              </a:ext>
            </a:extLst>
          </p:cNvPr>
          <p:cNvSpPr>
            <a:spLocks noGrp="1"/>
          </p:cNvSpPr>
          <p:nvPr>
            <p:ph type="sldNum" sz="quarter" idx="5"/>
          </p:nvPr>
        </p:nvSpPr>
        <p:spPr/>
        <p:txBody>
          <a:bodyPr/>
          <a:lstStyle/>
          <a:p>
            <a:fld id="{FDCDADB0-9379-40C9-BB8C-824F03A8AEA1}" type="slidenum">
              <a:rPr lang="fr-CA" smtClean="0"/>
              <a:t>58</a:t>
            </a:fld>
            <a:endParaRPr lang="fr-CA"/>
          </a:p>
        </p:txBody>
      </p:sp>
    </p:spTree>
    <p:extLst>
      <p:ext uri="{BB962C8B-B14F-4D97-AF65-F5344CB8AC3E}">
        <p14:creationId xmlns:p14="http://schemas.microsoft.com/office/powerpoint/2010/main" val="3207984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E68C0-140B-6D79-6634-AF5F5124CC7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8CFE9D7-8519-16BC-BF59-D250A377BC1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CFA3F41-5D37-065F-A202-3193C01E3B9C}"/>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F31B796C-3BA7-AE0D-F3DF-F24C3362046B}"/>
              </a:ext>
            </a:extLst>
          </p:cNvPr>
          <p:cNvSpPr>
            <a:spLocks noGrp="1"/>
          </p:cNvSpPr>
          <p:nvPr>
            <p:ph type="sldNum" sz="quarter" idx="5"/>
          </p:nvPr>
        </p:nvSpPr>
        <p:spPr/>
        <p:txBody>
          <a:bodyPr/>
          <a:lstStyle/>
          <a:p>
            <a:fld id="{FDCDADB0-9379-40C9-BB8C-824F03A8AEA1}" type="slidenum">
              <a:rPr lang="fr-CA" smtClean="0"/>
              <a:t>59</a:t>
            </a:fld>
            <a:endParaRPr lang="fr-CA"/>
          </a:p>
        </p:txBody>
      </p:sp>
    </p:spTree>
    <p:extLst>
      <p:ext uri="{BB962C8B-B14F-4D97-AF65-F5344CB8AC3E}">
        <p14:creationId xmlns:p14="http://schemas.microsoft.com/office/powerpoint/2010/main" val="3712994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6D65-2880-8756-BB6C-E47CFBD254B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002857F-D4DE-6A35-7E51-6789D6025D5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6C77B0D7-841C-1A76-E21A-D22E4F4D15A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0AF4B07-58C2-B3B7-3B78-8A6A9075117F}"/>
              </a:ext>
            </a:extLst>
          </p:cNvPr>
          <p:cNvSpPr>
            <a:spLocks noGrp="1"/>
          </p:cNvSpPr>
          <p:nvPr>
            <p:ph type="sldNum" sz="quarter" idx="5"/>
          </p:nvPr>
        </p:nvSpPr>
        <p:spPr/>
        <p:txBody>
          <a:bodyPr/>
          <a:lstStyle/>
          <a:p>
            <a:fld id="{FDCDADB0-9379-40C9-BB8C-824F03A8AEA1}" type="slidenum">
              <a:rPr lang="fr-CA" smtClean="0"/>
              <a:t>60</a:t>
            </a:fld>
            <a:endParaRPr lang="fr-CA"/>
          </a:p>
        </p:txBody>
      </p:sp>
    </p:spTree>
    <p:extLst>
      <p:ext uri="{BB962C8B-B14F-4D97-AF65-F5344CB8AC3E}">
        <p14:creationId xmlns:p14="http://schemas.microsoft.com/office/powerpoint/2010/main" val="2708583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6FB7B-6F68-82FD-3875-424B02891C9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0067DDA-2115-1966-D0C2-7AF31DD98C3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D5B871E-251A-7180-403E-E60361EC45F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9AEC919-616C-ACA3-B59B-A8795EAA5DFE}"/>
              </a:ext>
            </a:extLst>
          </p:cNvPr>
          <p:cNvSpPr>
            <a:spLocks noGrp="1"/>
          </p:cNvSpPr>
          <p:nvPr>
            <p:ph type="sldNum" sz="quarter" idx="5"/>
          </p:nvPr>
        </p:nvSpPr>
        <p:spPr/>
        <p:txBody>
          <a:bodyPr/>
          <a:lstStyle/>
          <a:p>
            <a:fld id="{FDCDADB0-9379-40C9-BB8C-824F03A8AEA1}" type="slidenum">
              <a:rPr lang="fr-CA" smtClean="0"/>
              <a:t>61</a:t>
            </a:fld>
            <a:endParaRPr lang="fr-CA"/>
          </a:p>
        </p:txBody>
      </p:sp>
    </p:spTree>
    <p:extLst>
      <p:ext uri="{BB962C8B-B14F-4D97-AF65-F5344CB8AC3E}">
        <p14:creationId xmlns:p14="http://schemas.microsoft.com/office/powerpoint/2010/main" val="2898887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6BE1D-F223-EDD3-DDFC-738F5B8FC5E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536AA3B-C08C-086F-398B-5B9BA4A1707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3E2292B-4F96-0EC5-CB74-0B474280E86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F051C0B-ECBF-2270-5492-8BF6DD722A10}"/>
              </a:ext>
            </a:extLst>
          </p:cNvPr>
          <p:cNvSpPr>
            <a:spLocks noGrp="1"/>
          </p:cNvSpPr>
          <p:nvPr>
            <p:ph type="sldNum" sz="quarter" idx="5"/>
          </p:nvPr>
        </p:nvSpPr>
        <p:spPr/>
        <p:txBody>
          <a:bodyPr/>
          <a:lstStyle/>
          <a:p>
            <a:fld id="{FDCDADB0-9379-40C9-BB8C-824F03A8AEA1}" type="slidenum">
              <a:rPr lang="fr-CA" smtClean="0"/>
              <a:t>62</a:t>
            </a:fld>
            <a:endParaRPr lang="fr-CA"/>
          </a:p>
        </p:txBody>
      </p:sp>
    </p:spTree>
    <p:extLst>
      <p:ext uri="{BB962C8B-B14F-4D97-AF65-F5344CB8AC3E}">
        <p14:creationId xmlns:p14="http://schemas.microsoft.com/office/powerpoint/2010/main" val="122761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D262F-1B72-8C07-39B7-D60636ED0C4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F8EF58FD-5D52-FF22-9C30-C6766F26BEE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2D98B03-D1F7-B9E0-6C1C-D87AF39BDC6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658CA09-3895-7AFF-56AF-90DBD614AAFB}"/>
              </a:ext>
            </a:extLst>
          </p:cNvPr>
          <p:cNvSpPr>
            <a:spLocks noGrp="1"/>
          </p:cNvSpPr>
          <p:nvPr>
            <p:ph type="sldNum" sz="quarter" idx="5"/>
          </p:nvPr>
        </p:nvSpPr>
        <p:spPr/>
        <p:txBody>
          <a:bodyPr/>
          <a:lstStyle/>
          <a:p>
            <a:fld id="{FDCDADB0-9379-40C9-BB8C-824F03A8AEA1}" type="slidenum">
              <a:rPr lang="fr-CA" smtClean="0"/>
              <a:t>8</a:t>
            </a:fld>
            <a:endParaRPr lang="fr-CA"/>
          </a:p>
        </p:txBody>
      </p:sp>
    </p:spTree>
    <p:extLst>
      <p:ext uri="{BB962C8B-B14F-4D97-AF65-F5344CB8AC3E}">
        <p14:creationId xmlns:p14="http://schemas.microsoft.com/office/powerpoint/2010/main" val="4049714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BE14-EC00-DCD3-8B3F-03A0833D0E6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A4BBE97-B172-F844-AC65-FFF10E78759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1179C1EC-F31A-8577-C1A6-05508F37931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E92A395-4867-35B4-5107-9DDBFE3E9B65}"/>
              </a:ext>
            </a:extLst>
          </p:cNvPr>
          <p:cNvSpPr>
            <a:spLocks noGrp="1"/>
          </p:cNvSpPr>
          <p:nvPr>
            <p:ph type="sldNum" sz="quarter" idx="5"/>
          </p:nvPr>
        </p:nvSpPr>
        <p:spPr/>
        <p:txBody>
          <a:bodyPr/>
          <a:lstStyle/>
          <a:p>
            <a:fld id="{FDCDADB0-9379-40C9-BB8C-824F03A8AEA1}" type="slidenum">
              <a:rPr lang="fr-CA" smtClean="0"/>
              <a:t>63</a:t>
            </a:fld>
            <a:endParaRPr lang="fr-CA"/>
          </a:p>
        </p:txBody>
      </p:sp>
    </p:spTree>
    <p:extLst>
      <p:ext uri="{BB962C8B-B14F-4D97-AF65-F5344CB8AC3E}">
        <p14:creationId xmlns:p14="http://schemas.microsoft.com/office/powerpoint/2010/main" val="34481736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803F-9EF1-B07D-C889-35827D75D08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ACA01C5-4E63-1D91-2390-BAAEB62AE14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FA3B7E72-2407-CAA4-57A6-B9E630ADB88D}"/>
              </a:ext>
            </a:extLst>
          </p:cNvPr>
          <p:cNvSpPr>
            <a:spLocks noGrp="1"/>
          </p:cNvSpPr>
          <p:nvPr>
            <p:ph type="body" idx="1"/>
          </p:nvPr>
        </p:nvSpPr>
        <p:spPr/>
        <p:txBody>
          <a:bodyPr/>
          <a:lstStyle/>
          <a:p>
            <a:r>
              <a:rPr lang="fr-CA"/>
              <a:t>Accorde donc la demande d’ordonnance là-dessus.</a:t>
            </a:r>
          </a:p>
        </p:txBody>
      </p:sp>
      <p:sp>
        <p:nvSpPr>
          <p:cNvPr id="4" name="Espace réservé du numéro de diapositive 3">
            <a:extLst>
              <a:ext uri="{FF2B5EF4-FFF2-40B4-BE49-F238E27FC236}">
                <a16:creationId xmlns:a16="http://schemas.microsoft.com/office/drawing/2014/main" id="{180AA283-1913-9B8A-03FE-13E08C029ED9}"/>
              </a:ext>
            </a:extLst>
          </p:cNvPr>
          <p:cNvSpPr>
            <a:spLocks noGrp="1"/>
          </p:cNvSpPr>
          <p:nvPr>
            <p:ph type="sldNum" sz="quarter" idx="5"/>
          </p:nvPr>
        </p:nvSpPr>
        <p:spPr/>
        <p:txBody>
          <a:bodyPr/>
          <a:lstStyle/>
          <a:p>
            <a:fld id="{FDCDADB0-9379-40C9-BB8C-824F03A8AEA1}" type="slidenum">
              <a:rPr lang="fr-CA" smtClean="0"/>
              <a:t>64</a:t>
            </a:fld>
            <a:endParaRPr lang="fr-CA"/>
          </a:p>
        </p:txBody>
      </p:sp>
    </p:spTree>
    <p:extLst>
      <p:ext uri="{BB962C8B-B14F-4D97-AF65-F5344CB8AC3E}">
        <p14:creationId xmlns:p14="http://schemas.microsoft.com/office/powerpoint/2010/main" val="446505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8C4FD-816A-43B1-7BDA-30EA5569091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E6CAFFE-67F8-0576-AE74-458335F5D45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317BEB3-442B-A340-D49C-35261A91FC5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470B7C8-C887-FF1D-11CD-4606A5756231}"/>
              </a:ext>
            </a:extLst>
          </p:cNvPr>
          <p:cNvSpPr>
            <a:spLocks noGrp="1"/>
          </p:cNvSpPr>
          <p:nvPr>
            <p:ph type="sldNum" sz="quarter" idx="5"/>
          </p:nvPr>
        </p:nvSpPr>
        <p:spPr/>
        <p:txBody>
          <a:bodyPr/>
          <a:lstStyle/>
          <a:p>
            <a:fld id="{FDCDADB0-9379-40C9-BB8C-824F03A8AEA1}" type="slidenum">
              <a:rPr lang="fr-CA" smtClean="0"/>
              <a:t>65</a:t>
            </a:fld>
            <a:endParaRPr lang="fr-CA"/>
          </a:p>
        </p:txBody>
      </p:sp>
    </p:spTree>
    <p:extLst>
      <p:ext uri="{BB962C8B-B14F-4D97-AF65-F5344CB8AC3E}">
        <p14:creationId xmlns:p14="http://schemas.microsoft.com/office/powerpoint/2010/main" val="900891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726FB-3463-A3F9-F39C-99B1AB0DEFD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966BF9D-2ECB-2003-993B-CB07A8AE9DF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FA81FEDC-9BEE-52AE-8B15-5FE348A2C705}"/>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FE1E8F93-1A9E-4C68-D34A-32110757E488}"/>
              </a:ext>
            </a:extLst>
          </p:cNvPr>
          <p:cNvSpPr>
            <a:spLocks noGrp="1"/>
          </p:cNvSpPr>
          <p:nvPr>
            <p:ph type="sldNum" sz="quarter" idx="5"/>
          </p:nvPr>
        </p:nvSpPr>
        <p:spPr/>
        <p:txBody>
          <a:bodyPr/>
          <a:lstStyle/>
          <a:p>
            <a:fld id="{FDCDADB0-9379-40C9-BB8C-824F03A8AEA1}" type="slidenum">
              <a:rPr lang="fr-CA" smtClean="0"/>
              <a:t>66</a:t>
            </a:fld>
            <a:endParaRPr lang="fr-CA"/>
          </a:p>
        </p:txBody>
      </p:sp>
    </p:spTree>
    <p:extLst>
      <p:ext uri="{BB962C8B-B14F-4D97-AF65-F5344CB8AC3E}">
        <p14:creationId xmlns:p14="http://schemas.microsoft.com/office/powerpoint/2010/main" val="23007520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9A35-6977-71F6-21A2-6CF911B4DFC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0792BF1-3A77-4047-60E1-97E57C55BD4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3382ACF-36E7-73D4-C340-C8DE4FBCD04E}"/>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91188592-E818-FE45-46AD-6D80C327C6A3}"/>
              </a:ext>
            </a:extLst>
          </p:cNvPr>
          <p:cNvSpPr>
            <a:spLocks noGrp="1"/>
          </p:cNvSpPr>
          <p:nvPr>
            <p:ph type="sldNum" sz="quarter" idx="5"/>
          </p:nvPr>
        </p:nvSpPr>
        <p:spPr/>
        <p:txBody>
          <a:bodyPr/>
          <a:lstStyle/>
          <a:p>
            <a:fld id="{FDCDADB0-9379-40C9-BB8C-824F03A8AEA1}" type="slidenum">
              <a:rPr lang="fr-CA" smtClean="0"/>
              <a:t>67</a:t>
            </a:fld>
            <a:endParaRPr lang="fr-CA"/>
          </a:p>
        </p:txBody>
      </p:sp>
    </p:spTree>
    <p:extLst>
      <p:ext uri="{BB962C8B-B14F-4D97-AF65-F5344CB8AC3E}">
        <p14:creationId xmlns:p14="http://schemas.microsoft.com/office/powerpoint/2010/main" val="492265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9A52-4875-C83C-94E3-31D639EA073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9BCE4AB-3367-7725-6D26-DE57478C733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A215BD90-E214-85E0-1BA7-3C7452AE8F3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095F933-904B-4B78-4F30-B2B457E88025}"/>
              </a:ext>
            </a:extLst>
          </p:cNvPr>
          <p:cNvSpPr>
            <a:spLocks noGrp="1"/>
          </p:cNvSpPr>
          <p:nvPr>
            <p:ph type="sldNum" sz="quarter" idx="5"/>
          </p:nvPr>
        </p:nvSpPr>
        <p:spPr/>
        <p:txBody>
          <a:bodyPr/>
          <a:lstStyle/>
          <a:p>
            <a:fld id="{FDCDADB0-9379-40C9-BB8C-824F03A8AEA1}" type="slidenum">
              <a:rPr lang="fr-CA" smtClean="0"/>
              <a:t>68</a:t>
            </a:fld>
            <a:endParaRPr lang="fr-CA"/>
          </a:p>
        </p:txBody>
      </p:sp>
    </p:spTree>
    <p:extLst>
      <p:ext uri="{BB962C8B-B14F-4D97-AF65-F5344CB8AC3E}">
        <p14:creationId xmlns:p14="http://schemas.microsoft.com/office/powerpoint/2010/main" val="40282495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6187-FCE6-131B-77C8-579B12B70F6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B0627F2-AC4D-30D4-E50F-A34B12A29FF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F55B186-22C7-8BC9-80A3-E525644A1A1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0A2D108-0ABE-30DE-E027-974B0284C37E}"/>
              </a:ext>
            </a:extLst>
          </p:cNvPr>
          <p:cNvSpPr>
            <a:spLocks noGrp="1"/>
          </p:cNvSpPr>
          <p:nvPr>
            <p:ph type="sldNum" sz="quarter" idx="5"/>
          </p:nvPr>
        </p:nvSpPr>
        <p:spPr/>
        <p:txBody>
          <a:bodyPr/>
          <a:lstStyle/>
          <a:p>
            <a:fld id="{FDCDADB0-9379-40C9-BB8C-824F03A8AEA1}" type="slidenum">
              <a:rPr lang="fr-CA" smtClean="0"/>
              <a:t>69</a:t>
            </a:fld>
            <a:endParaRPr lang="fr-CA"/>
          </a:p>
        </p:txBody>
      </p:sp>
    </p:spTree>
    <p:extLst>
      <p:ext uri="{BB962C8B-B14F-4D97-AF65-F5344CB8AC3E}">
        <p14:creationId xmlns:p14="http://schemas.microsoft.com/office/powerpoint/2010/main" val="40687285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3110-4D08-25B0-7C30-6E331ADBCDD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E25BD9D-A267-3363-C8B2-9D671BFD6C9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EB0414E-D944-38BF-02BE-D7A36E2C3B5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BC9B1C9-EE0F-4636-73BB-3FE1BA10E447}"/>
              </a:ext>
            </a:extLst>
          </p:cNvPr>
          <p:cNvSpPr>
            <a:spLocks noGrp="1"/>
          </p:cNvSpPr>
          <p:nvPr>
            <p:ph type="sldNum" sz="quarter" idx="5"/>
          </p:nvPr>
        </p:nvSpPr>
        <p:spPr/>
        <p:txBody>
          <a:bodyPr/>
          <a:lstStyle/>
          <a:p>
            <a:fld id="{FDCDADB0-9379-40C9-BB8C-824F03A8AEA1}" type="slidenum">
              <a:rPr lang="fr-CA" smtClean="0"/>
              <a:t>70</a:t>
            </a:fld>
            <a:endParaRPr lang="fr-CA"/>
          </a:p>
        </p:txBody>
      </p:sp>
    </p:spTree>
    <p:extLst>
      <p:ext uri="{BB962C8B-B14F-4D97-AF65-F5344CB8AC3E}">
        <p14:creationId xmlns:p14="http://schemas.microsoft.com/office/powerpoint/2010/main" val="24902478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1384B-2475-6C27-B616-C52647424FA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44FBC48-C6C2-29A3-57E2-39BBCC501C8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94381A4-C23B-3298-9003-F5E022E7EC4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6A79D49-EFBE-5B95-8C85-CA5D05019C4C}"/>
              </a:ext>
            </a:extLst>
          </p:cNvPr>
          <p:cNvSpPr>
            <a:spLocks noGrp="1"/>
          </p:cNvSpPr>
          <p:nvPr>
            <p:ph type="sldNum" sz="quarter" idx="5"/>
          </p:nvPr>
        </p:nvSpPr>
        <p:spPr/>
        <p:txBody>
          <a:bodyPr/>
          <a:lstStyle/>
          <a:p>
            <a:fld id="{FDCDADB0-9379-40C9-BB8C-824F03A8AEA1}" type="slidenum">
              <a:rPr lang="fr-CA" smtClean="0"/>
              <a:t>71</a:t>
            </a:fld>
            <a:endParaRPr lang="fr-CA"/>
          </a:p>
        </p:txBody>
      </p:sp>
    </p:spTree>
    <p:extLst>
      <p:ext uri="{BB962C8B-B14F-4D97-AF65-F5344CB8AC3E}">
        <p14:creationId xmlns:p14="http://schemas.microsoft.com/office/powerpoint/2010/main" val="30404384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54A72-209B-B833-3567-B807C88F1FA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8AA2828-75CA-99FB-CCE0-34E45D38C19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1F68B03-5ECF-C1BA-6951-1FC2FCAAA31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4051933-3830-95A9-499F-82FEC6E51C6C}"/>
              </a:ext>
            </a:extLst>
          </p:cNvPr>
          <p:cNvSpPr>
            <a:spLocks noGrp="1"/>
          </p:cNvSpPr>
          <p:nvPr>
            <p:ph type="sldNum" sz="quarter" idx="5"/>
          </p:nvPr>
        </p:nvSpPr>
        <p:spPr/>
        <p:txBody>
          <a:bodyPr/>
          <a:lstStyle/>
          <a:p>
            <a:fld id="{FDCDADB0-9379-40C9-BB8C-824F03A8AEA1}" type="slidenum">
              <a:rPr lang="fr-CA" smtClean="0"/>
              <a:t>72</a:t>
            </a:fld>
            <a:endParaRPr lang="fr-CA"/>
          </a:p>
        </p:txBody>
      </p:sp>
    </p:spTree>
    <p:extLst>
      <p:ext uri="{BB962C8B-B14F-4D97-AF65-F5344CB8AC3E}">
        <p14:creationId xmlns:p14="http://schemas.microsoft.com/office/powerpoint/2010/main" val="16700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CA1E-6955-B1F3-E653-BCB4B2AE5D2E}"/>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D489794-2777-234A-3B3B-E0A8F93E892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D73C58A-4D4D-E516-487A-5B1567FD745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E5E38CF-FF4F-41F5-A87C-260E27EC0D0D}"/>
              </a:ext>
            </a:extLst>
          </p:cNvPr>
          <p:cNvSpPr>
            <a:spLocks noGrp="1"/>
          </p:cNvSpPr>
          <p:nvPr>
            <p:ph type="sldNum" sz="quarter" idx="5"/>
          </p:nvPr>
        </p:nvSpPr>
        <p:spPr/>
        <p:txBody>
          <a:bodyPr/>
          <a:lstStyle/>
          <a:p>
            <a:fld id="{FDCDADB0-9379-40C9-BB8C-824F03A8AEA1}" type="slidenum">
              <a:rPr lang="fr-CA" smtClean="0"/>
              <a:t>9</a:t>
            </a:fld>
            <a:endParaRPr lang="fr-CA"/>
          </a:p>
        </p:txBody>
      </p:sp>
    </p:spTree>
    <p:extLst>
      <p:ext uri="{BB962C8B-B14F-4D97-AF65-F5344CB8AC3E}">
        <p14:creationId xmlns:p14="http://schemas.microsoft.com/office/powerpoint/2010/main" val="22504364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F08F4-42ED-9705-B1DA-0255D7B2A81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BAEC875-BA7F-9F6B-9182-F900E5F1995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09762EB-895A-BF85-6A9D-5C7E574E44C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4C4FB17-5180-E39E-D9E9-0FF6DB408714}"/>
              </a:ext>
            </a:extLst>
          </p:cNvPr>
          <p:cNvSpPr>
            <a:spLocks noGrp="1"/>
          </p:cNvSpPr>
          <p:nvPr>
            <p:ph type="sldNum" sz="quarter" idx="5"/>
          </p:nvPr>
        </p:nvSpPr>
        <p:spPr/>
        <p:txBody>
          <a:bodyPr/>
          <a:lstStyle/>
          <a:p>
            <a:fld id="{FDCDADB0-9379-40C9-BB8C-824F03A8AEA1}" type="slidenum">
              <a:rPr lang="fr-CA" smtClean="0"/>
              <a:t>73</a:t>
            </a:fld>
            <a:endParaRPr lang="fr-CA"/>
          </a:p>
        </p:txBody>
      </p:sp>
    </p:spTree>
    <p:extLst>
      <p:ext uri="{BB962C8B-B14F-4D97-AF65-F5344CB8AC3E}">
        <p14:creationId xmlns:p14="http://schemas.microsoft.com/office/powerpoint/2010/main" val="39876241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DC68-3BBB-5652-6144-A2D981CD9EF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D5380CD-C3E6-0261-FAED-5112FEBBF52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ED699B5-F7E5-0B16-A8A5-33959E43ADD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939B3C8-7EA3-B410-946F-E4426E31ECA5}"/>
              </a:ext>
            </a:extLst>
          </p:cNvPr>
          <p:cNvSpPr>
            <a:spLocks noGrp="1"/>
          </p:cNvSpPr>
          <p:nvPr>
            <p:ph type="sldNum" sz="quarter" idx="5"/>
          </p:nvPr>
        </p:nvSpPr>
        <p:spPr/>
        <p:txBody>
          <a:bodyPr/>
          <a:lstStyle/>
          <a:p>
            <a:fld id="{FDCDADB0-9379-40C9-BB8C-824F03A8AEA1}" type="slidenum">
              <a:rPr lang="fr-CA" smtClean="0"/>
              <a:t>74</a:t>
            </a:fld>
            <a:endParaRPr lang="fr-CA"/>
          </a:p>
        </p:txBody>
      </p:sp>
    </p:spTree>
    <p:extLst>
      <p:ext uri="{BB962C8B-B14F-4D97-AF65-F5344CB8AC3E}">
        <p14:creationId xmlns:p14="http://schemas.microsoft.com/office/powerpoint/2010/main" val="228802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C7CB1-9CE8-551C-446C-9EF1B205E33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85D5F7B-2FCE-2EBB-BB9C-588154CD62C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548AAB3-79A0-3AF4-FF1B-3097D4FACDE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FF06CE0-D510-0C80-1EF1-8F12EEBF7159}"/>
              </a:ext>
            </a:extLst>
          </p:cNvPr>
          <p:cNvSpPr>
            <a:spLocks noGrp="1"/>
          </p:cNvSpPr>
          <p:nvPr>
            <p:ph type="sldNum" sz="quarter" idx="5"/>
          </p:nvPr>
        </p:nvSpPr>
        <p:spPr/>
        <p:txBody>
          <a:bodyPr/>
          <a:lstStyle/>
          <a:p>
            <a:fld id="{FDCDADB0-9379-40C9-BB8C-824F03A8AEA1}" type="slidenum">
              <a:rPr lang="fr-CA" smtClean="0"/>
              <a:t>75</a:t>
            </a:fld>
            <a:endParaRPr lang="fr-CA"/>
          </a:p>
        </p:txBody>
      </p:sp>
    </p:spTree>
    <p:extLst>
      <p:ext uri="{BB962C8B-B14F-4D97-AF65-F5344CB8AC3E}">
        <p14:creationId xmlns:p14="http://schemas.microsoft.com/office/powerpoint/2010/main" val="4122659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F7E9E-AD37-E265-490C-78188FBA1F1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8C43C4E-9B7C-C751-24C4-0D20AD6873F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2219F45B-14EF-1CAC-C8AE-03796519858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C5D84C7-304C-FF52-C9D8-107E4F638098}"/>
              </a:ext>
            </a:extLst>
          </p:cNvPr>
          <p:cNvSpPr>
            <a:spLocks noGrp="1"/>
          </p:cNvSpPr>
          <p:nvPr>
            <p:ph type="sldNum" sz="quarter" idx="5"/>
          </p:nvPr>
        </p:nvSpPr>
        <p:spPr/>
        <p:txBody>
          <a:bodyPr/>
          <a:lstStyle/>
          <a:p>
            <a:fld id="{FDCDADB0-9379-40C9-BB8C-824F03A8AEA1}" type="slidenum">
              <a:rPr lang="fr-CA" smtClean="0"/>
              <a:t>76</a:t>
            </a:fld>
            <a:endParaRPr lang="fr-CA"/>
          </a:p>
        </p:txBody>
      </p:sp>
    </p:spTree>
    <p:extLst>
      <p:ext uri="{BB962C8B-B14F-4D97-AF65-F5344CB8AC3E}">
        <p14:creationId xmlns:p14="http://schemas.microsoft.com/office/powerpoint/2010/main" val="30727602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13A8-7F0C-DFF7-04D1-2A59BF970FE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D290B42-6994-7B57-DAE7-0DAEEE3B74C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027A834-B8DE-3C1A-F769-BCDA816B97D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57CBFEC-1053-5364-90DE-63EADFE91F10}"/>
              </a:ext>
            </a:extLst>
          </p:cNvPr>
          <p:cNvSpPr>
            <a:spLocks noGrp="1"/>
          </p:cNvSpPr>
          <p:nvPr>
            <p:ph type="sldNum" sz="quarter" idx="5"/>
          </p:nvPr>
        </p:nvSpPr>
        <p:spPr/>
        <p:txBody>
          <a:bodyPr/>
          <a:lstStyle/>
          <a:p>
            <a:fld id="{FDCDADB0-9379-40C9-BB8C-824F03A8AEA1}" type="slidenum">
              <a:rPr lang="fr-CA" smtClean="0"/>
              <a:t>77</a:t>
            </a:fld>
            <a:endParaRPr lang="fr-CA"/>
          </a:p>
        </p:txBody>
      </p:sp>
    </p:spTree>
    <p:extLst>
      <p:ext uri="{BB962C8B-B14F-4D97-AF65-F5344CB8AC3E}">
        <p14:creationId xmlns:p14="http://schemas.microsoft.com/office/powerpoint/2010/main" val="12077304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ED89D-07B3-50D5-3E9A-929F27977C5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E846206-B149-7136-4C39-FAFB74E4BF2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1CC6CBE2-78F9-60AF-0F4D-BFCDA50480C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D4E15B51-41B1-7A63-AD6B-E17AC9A685BF}"/>
              </a:ext>
            </a:extLst>
          </p:cNvPr>
          <p:cNvSpPr>
            <a:spLocks noGrp="1"/>
          </p:cNvSpPr>
          <p:nvPr>
            <p:ph type="sldNum" sz="quarter" idx="5"/>
          </p:nvPr>
        </p:nvSpPr>
        <p:spPr/>
        <p:txBody>
          <a:bodyPr/>
          <a:lstStyle/>
          <a:p>
            <a:fld id="{FDCDADB0-9379-40C9-BB8C-824F03A8AEA1}" type="slidenum">
              <a:rPr lang="fr-CA" smtClean="0"/>
              <a:t>78</a:t>
            </a:fld>
            <a:endParaRPr lang="fr-CA"/>
          </a:p>
        </p:txBody>
      </p:sp>
    </p:spTree>
    <p:extLst>
      <p:ext uri="{BB962C8B-B14F-4D97-AF65-F5344CB8AC3E}">
        <p14:creationId xmlns:p14="http://schemas.microsoft.com/office/powerpoint/2010/main" val="7889165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87D09-01F2-247E-72F9-DAD8BD3C7A1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915F23C-15EB-2E27-BE6D-1B0AF1C4DE9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A222521E-FDBD-EA0B-2344-CEBE220535D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23C9A54-29C3-43AB-C139-21157C78D177}"/>
              </a:ext>
            </a:extLst>
          </p:cNvPr>
          <p:cNvSpPr>
            <a:spLocks noGrp="1"/>
          </p:cNvSpPr>
          <p:nvPr>
            <p:ph type="sldNum" sz="quarter" idx="5"/>
          </p:nvPr>
        </p:nvSpPr>
        <p:spPr/>
        <p:txBody>
          <a:bodyPr/>
          <a:lstStyle/>
          <a:p>
            <a:fld id="{FDCDADB0-9379-40C9-BB8C-824F03A8AEA1}" type="slidenum">
              <a:rPr lang="fr-CA" smtClean="0"/>
              <a:t>79</a:t>
            </a:fld>
            <a:endParaRPr lang="fr-CA"/>
          </a:p>
        </p:txBody>
      </p:sp>
    </p:spTree>
    <p:extLst>
      <p:ext uri="{BB962C8B-B14F-4D97-AF65-F5344CB8AC3E}">
        <p14:creationId xmlns:p14="http://schemas.microsoft.com/office/powerpoint/2010/main" val="13732276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E8503-2224-305B-3366-582C8C34657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D8534F3-F043-40E9-0BF8-F61774C1B21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5296897-C497-9759-FAAA-EE50E779BFC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E556150-5AE0-08ED-6840-0EB06FB05F55}"/>
              </a:ext>
            </a:extLst>
          </p:cNvPr>
          <p:cNvSpPr>
            <a:spLocks noGrp="1"/>
          </p:cNvSpPr>
          <p:nvPr>
            <p:ph type="sldNum" sz="quarter" idx="5"/>
          </p:nvPr>
        </p:nvSpPr>
        <p:spPr/>
        <p:txBody>
          <a:bodyPr/>
          <a:lstStyle/>
          <a:p>
            <a:fld id="{FDCDADB0-9379-40C9-BB8C-824F03A8AEA1}" type="slidenum">
              <a:rPr lang="fr-CA" smtClean="0"/>
              <a:t>80</a:t>
            </a:fld>
            <a:endParaRPr lang="fr-CA"/>
          </a:p>
        </p:txBody>
      </p:sp>
    </p:spTree>
    <p:extLst>
      <p:ext uri="{BB962C8B-B14F-4D97-AF65-F5344CB8AC3E}">
        <p14:creationId xmlns:p14="http://schemas.microsoft.com/office/powerpoint/2010/main" val="31203893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449E9-8E5A-F6B9-F757-81947857F3B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6D8321F-6D3A-252E-928B-D15D9454961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A0048C74-E039-9BE5-43EA-EA02F156C0F8}"/>
              </a:ext>
            </a:extLst>
          </p:cNvPr>
          <p:cNvSpPr>
            <a:spLocks noGrp="1"/>
          </p:cNvSpPr>
          <p:nvPr>
            <p:ph type="body" idx="1"/>
          </p:nvPr>
        </p:nvSpPr>
        <p:spPr/>
        <p:txBody>
          <a:bodyPr/>
          <a:lstStyle/>
          <a:p>
            <a:r>
              <a:rPr lang="fr-CA" dirty="0"/>
              <a:t>Faire le lien avec le test de </a:t>
            </a:r>
            <a:r>
              <a:rPr lang="fr-CA" dirty="0" err="1"/>
              <a:t>fair</a:t>
            </a:r>
            <a:r>
              <a:rPr lang="fr-CA" dirty="0"/>
              <a:t> </a:t>
            </a:r>
            <a:r>
              <a:rPr lang="fr-CA" dirty="0" err="1"/>
              <a:t>play</a:t>
            </a:r>
            <a:r>
              <a:rPr lang="fr-CA" dirty="0"/>
              <a:t>.</a:t>
            </a:r>
          </a:p>
          <a:p>
            <a:endParaRPr lang="fr-CA" dirty="0"/>
          </a:p>
        </p:txBody>
      </p:sp>
      <p:sp>
        <p:nvSpPr>
          <p:cNvPr id="4" name="Espace réservé du numéro de diapositive 3">
            <a:extLst>
              <a:ext uri="{FF2B5EF4-FFF2-40B4-BE49-F238E27FC236}">
                <a16:creationId xmlns:a16="http://schemas.microsoft.com/office/drawing/2014/main" id="{9D43795A-B421-0788-058A-395D3F9BA2B8}"/>
              </a:ext>
            </a:extLst>
          </p:cNvPr>
          <p:cNvSpPr>
            <a:spLocks noGrp="1"/>
          </p:cNvSpPr>
          <p:nvPr>
            <p:ph type="sldNum" sz="quarter" idx="5"/>
          </p:nvPr>
        </p:nvSpPr>
        <p:spPr/>
        <p:txBody>
          <a:bodyPr/>
          <a:lstStyle/>
          <a:p>
            <a:fld id="{FDCDADB0-9379-40C9-BB8C-824F03A8AEA1}" type="slidenum">
              <a:rPr lang="fr-CA" smtClean="0"/>
              <a:t>81</a:t>
            </a:fld>
            <a:endParaRPr lang="fr-CA"/>
          </a:p>
        </p:txBody>
      </p:sp>
    </p:spTree>
    <p:extLst>
      <p:ext uri="{BB962C8B-B14F-4D97-AF65-F5344CB8AC3E}">
        <p14:creationId xmlns:p14="http://schemas.microsoft.com/office/powerpoint/2010/main" val="22558756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BEBC8-9CF5-B6CC-CD24-2E662F85F0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F2973011-EC30-A511-967F-CCC3D4DAE9B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5F73CFE-5353-73E2-EB5D-34C310B2BEB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F83F90C-6E13-980D-1095-41034FCB4A38}"/>
              </a:ext>
            </a:extLst>
          </p:cNvPr>
          <p:cNvSpPr>
            <a:spLocks noGrp="1"/>
          </p:cNvSpPr>
          <p:nvPr>
            <p:ph type="sldNum" sz="quarter" idx="5"/>
          </p:nvPr>
        </p:nvSpPr>
        <p:spPr/>
        <p:txBody>
          <a:bodyPr/>
          <a:lstStyle/>
          <a:p>
            <a:fld id="{FDCDADB0-9379-40C9-BB8C-824F03A8AEA1}" type="slidenum">
              <a:rPr lang="fr-CA" smtClean="0"/>
              <a:t>82</a:t>
            </a:fld>
            <a:endParaRPr lang="fr-CA"/>
          </a:p>
        </p:txBody>
      </p:sp>
    </p:spTree>
    <p:extLst>
      <p:ext uri="{BB962C8B-B14F-4D97-AF65-F5344CB8AC3E}">
        <p14:creationId xmlns:p14="http://schemas.microsoft.com/office/powerpoint/2010/main" val="174990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BAC38-4971-46DC-515C-C838A7303B8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C2CE203-AE6C-A1F5-E33D-69BD50D45C7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FD5631A-56A9-BD7D-21DA-CE16ED7D2EE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D090847-DF28-EE27-2DF9-45B87984C198}"/>
              </a:ext>
            </a:extLst>
          </p:cNvPr>
          <p:cNvSpPr>
            <a:spLocks noGrp="1"/>
          </p:cNvSpPr>
          <p:nvPr>
            <p:ph type="sldNum" sz="quarter" idx="5"/>
          </p:nvPr>
        </p:nvSpPr>
        <p:spPr/>
        <p:txBody>
          <a:bodyPr/>
          <a:lstStyle/>
          <a:p>
            <a:fld id="{FDCDADB0-9379-40C9-BB8C-824F03A8AEA1}" type="slidenum">
              <a:rPr lang="fr-CA" smtClean="0"/>
              <a:t>10</a:t>
            </a:fld>
            <a:endParaRPr lang="fr-CA"/>
          </a:p>
        </p:txBody>
      </p:sp>
    </p:spTree>
    <p:extLst>
      <p:ext uri="{BB962C8B-B14F-4D97-AF65-F5344CB8AC3E}">
        <p14:creationId xmlns:p14="http://schemas.microsoft.com/office/powerpoint/2010/main" val="11666324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4680-5F3E-CA9C-248B-8B0066C0305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D5DF016-2227-C458-3D4B-5B38733BF372}"/>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BC4DF5A-A538-CC6A-50D4-2C4D7878C8C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1D6A726-CC40-6579-2F29-4E373EA49E38}"/>
              </a:ext>
            </a:extLst>
          </p:cNvPr>
          <p:cNvSpPr>
            <a:spLocks noGrp="1"/>
          </p:cNvSpPr>
          <p:nvPr>
            <p:ph type="sldNum" sz="quarter" idx="5"/>
          </p:nvPr>
        </p:nvSpPr>
        <p:spPr/>
        <p:txBody>
          <a:bodyPr/>
          <a:lstStyle/>
          <a:p>
            <a:fld id="{FDCDADB0-9379-40C9-BB8C-824F03A8AEA1}" type="slidenum">
              <a:rPr lang="fr-CA" smtClean="0"/>
              <a:t>83</a:t>
            </a:fld>
            <a:endParaRPr lang="fr-CA"/>
          </a:p>
        </p:txBody>
      </p:sp>
    </p:spTree>
    <p:extLst>
      <p:ext uri="{BB962C8B-B14F-4D97-AF65-F5344CB8AC3E}">
        <p14:creationId xmlns:p14="http://schemas.microsoft.com/office/powerpoint/2010/main" val="21928751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67B5-F963-0060-EDE3-B24A7BF89B4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B393515-E7C7-CB4F-0E83-CB0A5A77E5F7}"/>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51342B2-FF97-DD9F-3C55-8E01D447957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68C2BF6-696A-8C83-4568-2EA8D63E9D1A}"/>
              </a:ext>
            </a:extLst>
          </p:cNvPr>
          <p:cNvSpPr>
            <a:spLocks noGrp="1"/>
          </p:cNvSpPr>
          <p:nvPr>
            <p:ph type="sldNum" sz="quarter" idx="5"/>
          </p:nvPr>
        </p:nvSpPr>
        <p:spPr/>
        <p:txBody>
          <a:bodyPr/>
          <a:lstStyle/>
          <a:p>
            <a:fld id="{FDCDADB0-9379-40C9-BB8C-824F03A8AEA1}" type="slidenum">
              <a:rPr lang="fr-CA" smtClean="0"/>
              <a:t>84</a:t>
            </a:fld>
            <a:endParaRPr lang="fr-CA"/>
          </a:p>
        </p:txBody>
      </p:sp>
    </p:spTree>
    <p:extLst>
      <p:ext uri="{BB962C8B-B14F-4D97-AF65-F5344CB8AC3E}">
        <p14:creationId xmlns:p14="http://schemas.microsoft.com/office/powerpoint/2010/main" val="6771240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77E64-ADBC-A96E-BF14-3DB712ABC12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0D73AC2-4E5D-2C10-DAEB-34345A9A2FD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E980A1F-3AB0-8690-DC42-B70475B8EB6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45E052E-4F6D-C5D4-E8B0-F7570EE9F5A8}"/>
              </a:ext>
            </a:extLst>
          </p:cNvPr>
          <p:cNvSpPr>
            <a:spLocks noGrp="1"/>
          </p:cNvSpPr>
          <p:nvPr>
            <p:ph type="sldNum" sz="quarter" idx="5"/>
          </p:nvPr>
        </p:nvSpPr>
        <p:spPr/>
        <p:txBody>
          <a:bodyPr/>
          <a:lstStyle/>
          <a:p>
            <a:fld id="{FDCDADB0-9379-40C9-BB8C-824F03A8AEA1}" type="slidenum">
              <a:rPr lang="fr-CA" smtClean="0"/>
              <a:t>85</a:t>
            </a:fld>
            <a:endParaRPr lang="fr-CA"/>
          </a:p>
        </p:txBody>
      </p:sp>
    </p:spTree>
    <p:extLst>
      <p:ext uri="{BB962C8B-B14F-4D97-AF65-F5344CB8AC3E}">
        <p14:creationId xmlns:p14="http://schemas.microsoft.com/office/powerpoint/2010/main" val="17960400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D5A35-B05B-6AFB-0A0F-9999370F565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EB089C5-E8B9-C80E-E4ED-0649C7DC879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8612C46-B97C-E377-9B16-B44DC54AA29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5D3E9F4-0712-7168-4B2B-46464207C5EF}"/>
              </a:ext>
            </a:extLst>
          </p:cNvPr>
          <p:cNvSpPr>
            <a:spLocks noGrp="1"/>
          </p:cNvSpPr>
          <p:nvPr>
            <p:ph type="sldNum" sz="quarter" idx="5"/>
          </p:nvPr>
        </p:nvSpPr>
        <p:spPr/>
        <p:txBody>
          <a:bodyPr/>
          <a:lstStyle/>
          <a:p>
            <a:fld id="{FDCDADB0-9379-40C9-BB8C-824F03A8AEA1}" type="slidenum">
              <a:rPr lang="fr-CA" smtClean="0"/>
              <a:t>86</a:t>
            </a:fld>
            <a:endParaRPr lang="fr-CA"/>
          </a:p>
        </p:txBody>
      </p:sp>
    </p:spTree>
    <p:extLst>
      <p:ext uri="{BB962C8B-B14F-4D97-AF65-F5344CB8AC3E}">
        <p14:creationId xmlns:p14="http://schemas.microsoft.com/office/powerpoint/2010/main" val="32116013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E8E0-2E64-27D1-A3E8-7F7D6D21F91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40D7157-8CB1-79D1-5108-9B87D882DBB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8D12EAD-5645-604E-ECCC-9C4DF50F513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8985CE8-A36B-8560-8274-8E79CBB37180}"/>
              </a:ext>
            </a:extLst>
          </p:cNvPr>
          <p:cNvSpPr>
            <a:spLocks noGrp="1"/>
          </p:cNvSpPr>
          <p:nvPr>
            <p:ph type="sldNum" sz="quarter" idx="5"/>
          </p:nvPr>
        </p:nvSpPr>
        <p:spPr/>
        <p:txBody>
          <a:bodyPr/>
          <a:lstStyle/>
          <a:p>
            <a:fld id="{FDCDADB0-9379-40C9-BB8C-824F03A8AEA1}" type="slidenum">
              <a:rPr lang="fr-CA" smtClean="0"/>
              <a:t>87</a:t>
            </a:fld>
            <a:endParaRPr lang="fr-CA"/>
          </a:p>
        </p:txBody>
      </p:sp>
    </p:spTree>
    <p:extLst>
      <p:ext uri="{BB962C8B-B14F-4D97-AF65-F5344CB8AC3E}">
        <p14:creationId xmlns:p14="http://schemas.microsoft.com/office/powerpoint/2010/main" val="2796238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31AE-11F5-0D18-9C0D-DF95B0F3168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BD0F0E8-5E98-32AF-0B17-F7209403BCE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22DC8C9-E9F4-256B-4699-A061DE63696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1CF26E9-90D8-CCAE-1F80-10983F0769E3}"/>
              </a:ext>
            </a:extLst>
          </p:cNvPr>
          <p:cNvSpPr>
            <a:spLocks noGrp="1"/>
          </p:cNvSpPr>
          <p:nvPr>
            <p:ph type="sldNum" sz="quarter" idx="5"/>
          </p:nvPr>
        </p:nvSpPr>
        <p:spPr/>
        <p:txBody>
          <a:bodyPr/>
          <a:lstStyle/>
          <a:p>
            <a:fld id="{FDCDADB0-9379-40C9-BB8C-824F03A8AEA1}" type="slidenum">
              <a:rPr lang="fr-CA" smtClean="0"/>
              <a:t>88</a:t>
            </a:fld>
            <a:endParaRPr lang="fr-CA"/>
          </a:p>
        </p:txBody>
      </p:sp>
    </p:spTree>
    <p:extLst>
      <p:ext uri="{BB962C8B-B14F-4D97-AF65-F5344CB8AC3E}">
        <p14:creationId xmlns:p14="http://schemas.microsoft.com/office/powerpoint/2010/main" val="28517342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5D55E-ECFD-A4DA-7916-7F728B559D9E}"/>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1E93798-B9A0-B923-B43D-1F6B8980465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C1DE90E-F397-18B5-6359-AD6D8AE86069}"/>
              </a:ext>
            </a:extLst>
          </p:cNvPr>
          <p:cNvSpPr>
            <a:spLocks noGrp="1"/>
          </p:cNvSpPr>
          <p:nvPr>
            <p:ph type="body" idx="1"/>
          </p:nvPr>
        </p:nvSpPr>
        <p:spPr/>
        <p:txBody>
          <a:bodyPr/>
          <a:lstStyle/>
          <a:p>
            <a:r>
              <a:rPr lang="fr-CA" dirty="0"/>
              <a:t>Au final,</a:t>
            </a:r>
          </a:p>
        </p:txBody>
      </p:sp>
      <p:sp>
        <p:nvSpPr>
          <p:cNvPr id="4" name="Espace réservé du numéro de diapositive 3">
            <a:extLst>
              <a:ext uri="{FF2B5EF4-FFF2-40B4-BE49-F238E27FC236}">
                <a16:creationId xmlns:a16="http://schemas.microsoft.com/office/drawing/2014/main" id="{5D88AF2B-4A8E-EE65-BF47-D8A04886D845}"/>
              </a:ext>
            </a:extLst>
          </p:cNvPr>
          <p:cNvSpPr>
            <a:spLocks noGrp="1"/>
          </p:cNvSpPr>
          <p:nvPr>
            <p:ph type="sldNum" sz="quarter" idx="5"/>
          </p:nvPr>
        </p:nvSpPr>
        <p:spPr/>
        <p:txBody>
          <a:bodyPr/>
          <a:lstStyle/>
          <a:p>
            <a:fld id="{FDCDADB0-9379-40C9-BB8C-824F03A8AEA1}" type="slidenum">
              <a:rPr lang="fr-CA" smtClean="0"/>
              <a:t>89</a:t>
            </a:fld>
            <a:endParaRPr lang="fr-CA"/>
          </a:p>
        </p:txBody>
      </p:sp>
    </p:spTree>
    <p:extLst>
      <p:ext uri="{BB962C8B-B14F-4D97-AF65-F5344CB8AC3E}">
        <p14:creationId xmlns:p14="http://schemas.microsoft.com/office/powerpoint/2010/main" val="35452098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51BE-2A6A-213A-C91C-89C37F93334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FE595EA-FEEC-270E-543F-F5DCC8CC597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D10F0A2-434E-6229-C763-645FC1349791}"/>
              </a:ext>
            </a:extLst>
          </p:cNvPr>
          <p:cNvSpPr>
            <a:spLocks noGrp="1"/>
          </p:cNvSpPr>
          <p:nvPr>
            <p:ph type="body" idx="1"/>
          </p:nvPr>
        </p:nvSpPr>
        <p:spPr/>
        <p:txBody>
          <a:bodyPr/>
          <a:lstStyle/>
          <a:p>
            <a:r>
              <a:rPr lang="fr-CA" dirty="0"/>
              <a:t>Au final,</a:t>
            </a:r>
          </a:p>
        </p:txBody>
      </p:sp>
      <p:sp>
        <p:nvSpPr>
          <p:cNvPr id="4" name="Espace réservé du numéro de diapositive 3">
            <a:extLst>
              <a:ext uri="{FF2B5EF4-FFF2-40B4-BE49-F238E27FC236}">
                <a16:creationId xmlns:a16="http://schemas.microsoft.com/office/drawing/2014/main" id="{11D0DBC7-248C-BF18-4C46-BF482C45C2DF}"/>
              </a:ext>
            </a:extLst>
          </p:cNvPr>
          <p:cNvSpPr>
            <a:spLocks noGrp="1"/>
          </p:cNvSpPr>
          <p:nvPr>
            <p:ph type="sldNum" sz="quarter" idx="5"/>
          </p:nvPr>
        </p:nvSpPr>
        <p:spPr/>
        <p:txBody>
          <a:bodyPr/>
          <a:lstStyle/>
          <a:p>
            <a:fld id="{FDCDADB0-9379-40C9-BB8C-824F03A8AEA1}" type="slidenum">
              <a:rPr lang="fr-CA" smtClean="0"/>
              <a:t>90</a:t>
            </a:fld>
            <a:endParaRPr lang="fr-CA"/>
          </a:p>
        </p:txBody>
      </p:sp>
    </p:spTree>
    <p:extLst>
      <p:ext uri="{BB962C8B-B14F-4D97-AF65-F5344CB8AC3E}">
        <p14:creationId xmlns:p14="http://schemas.microsoft.com/office/powerpoint/2010/main" val="669396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CE565-2C51-5A0C-1623-1649F80FF05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77A15EE-30D8-37BD-BD6B-EEF4ED5F8D8C}"/>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663D44E5-BF38-6C48-E2E4-2F1A923B7D8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85FC167-36F7-DEBD-3435-EBE91800B0C1}"/>
              </a:ext>
            </a:extLst>
          </p:cNvPr>
          <p:cNvSpPr>
            <a:spLocks noGrp="1"/>
          </p:cNvSpPr>
          <p:nvPr>
            <p:ph type="sldNum" sz="quarter" idx="5"/>
          </p:nvPr>
        </p:nvSpPr>
        <p:spPr/>
        <p:txBody>
          <a:bodyPr/>
          <a:lstStyle/>
          <a:p>
            <a:fld id="{FDCDADB0-9379-40C9-BB8C-824F03A8AEA1}" type="slidenum">
              <a:rPr lang="fr-CA" smtClean="0"/>
              <a:t>91</a:t>
            </a:fld>
            <a:endParaRPr lang="fr-CA"/>
          </a:p>
        </p:txBody>
      </p:sp>
    </p:spTree>
    <p:extLst>
      <p:ext uri="{BB962C8B-B14F-4D97-AF65-F5344CB8AC3E}">
        <p14:creationId xmlns:p14="http://schemas.microsoft.com/office/powerpoint/2010/main" val="18859999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ADBF3-E52F-2988-4FBF-3F014A2C3DB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48075B7-4A42-5728-A865-FDB623BF7A3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12EBA95-45B4-77E5-77E7-25AA59977B0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A585684-9047-67D3-57BB-CE1CA223AEBE}"/>
              </a:ext>
            </a:extLst>
          </p:cNvPr>
          <p:cNvSpPr>
            <a:spLocks noGrp="1"/>
          </p:cNvSpPr>
          <p:nvPr>
            <p:ph type="sldNum" sz="quarter" idx="5"/>
          </p:nvPr>
        </p:nvSpPr>
        <p:spPr/>
        <p:txBody>
          <a:bodyPr/>
          <a:lstStyle/>
          <a:p>
            <a:fld id="{FDCDADB0-9379-40C9-BB8C-824F03A8AEA1}" type="slidenum">
              <a:rPr lang="fr-CA" smtClean="0"/>
              <a:t>92</a:t>
            </a:fld>
            <a:endParaRPr lang="fr-CA"/>
          </a:p>
        </p:txBody>
      </p:sp>
    </p:spTree>
    <p:extLst>
      <p:ext uri="{BB962C8B-B14F-4D97-AF65-F5344CB8AC3E}">
        <p14:creationId xmlns:p14="http://schemas.microsoft.com/office/powerpoint/2010/main" val="306239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1ADA0-C2C5-72E7-B820-E01AA7734B8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88C4944-C784-2F6A-D62A-328F9C675F5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06D3786-BD17-A0A6-49A6-E3CB637A46B3}"/>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70C79400-E163-AA03-77FA-324639EBD899}"/>
              </a:ext>
            </a:extLst>
          </p:cNvPr>
          <p:cNvSpPr>
            <a:spLocks noGrp="1"/>
          </p:cNvSpPr>
          <p:nvPr>
            <p:ph type="sldNum" sz="quarter" idx="5"/>
          </p:nvPr>
        </p:nvSpPr>
        <p:spPr/>
        <p:txBody>
          <a:bodyPr/>
          <a:lstStyle/>
          <a:p>
            <a:fld id="{FDCDADB0-9379-40C9-BB8C-824F03A8AEA1}" type="slidenum">
              <a:rPr lang="fr-CA" smtClean="0"/>
              <a:t>11</a:t>
            </a:fld>
            <a:endParaRPr lang="fr-CA"/>
          </a:p>
        </p:txBody>
      </p:sp>
    </p:spTree>
    <p:extLst>
      <p:ext uri="{BB962C8B-B14F-4D97-AF65-F5344CB8AC3E}">
        <p14:creationId xmlns:p14="http://schemas.microsoft.com/office/powerpoint/2010/main" val="24826910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1828F-5D78-3B67-F260-B47D0FDFE18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86A8D75-ADF5-D02C-89D4-E9682B5AFD1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7CB29C23-ED3D-EEDA-9170-8DF3B61EA90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DC96699-953C-E3E2-D2A0-108A4D1F1C24}"/>
              </a:ext>
            </a:extLst>
          </p:cNvPr>
          <p:cNvSpPr>
            <a:spLocks noGrp="1"/>
          </p:cNvSpPr>
          <p:nvPr>
            <p:ph type="sldNum" sz="quarter" idx="5"/>
          </p:nvPr>
        </p:nvSpPr>
        <p:spPr/>
        <p:txBody>
          <a:bodyPr/>
          <a:lstStyle/>
          <a:p>
            <a:fld id="{FDCDADB0-9379-40C9-BB8C-824F03A8AEA1}" type="slidenum">
              <a:rPr lang="fr-CA" smtClean="0"/>
              <a:t>93</a:t>
            </a:fld>
            <a:endParaRPr lang="fr-CA"/>
          </a:p>
        </p:txBody>
      </p:sp>
    </p:spTree>
    <p:extLst>
      <p:ext uri="{BB962C8B-B14F-4D97-AF65-F5344CB8AC3E}">
        <p14:creationId xmlns:p14="http://schemas.microsoft.com/office/powerpoint/2010/main" val="26883708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B14F2-6942-37D4-A3E5-C13E360B593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10A488A-7D4F-42DE-778E-927FAAE4FDE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F829C6D-F7A1-D1A5-4265-A3C7DA2905D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21101F0-35E5-5AE3-9AF6-CB4FD32AF585}"/>
              </a:ext>
            </a:extLst>
          </p:cNvPr>
          <p:cNvSpPr>
            <a:spLocks noGrp="1"/>
          </p:cNvSpPr>
          <p:nvPr>
            <p:ph type="sldNum" sz="quarter" idx="5"/>
          </p:nvPr>
        </p:nvSpPr>
        <p:spPr/>
        <p:txBody>
          <a:bodyPr/>
          <a:lstStyle/>
          <a:p>
            <a:fld id="{FDCDADB0-9379-40C9-BB8C-824F03A8AEA1}" type="slidenum">
              <a:rPr lang="fr-CA" smtClean="0"/>
              <a:t>94</a:t>
            </a:fld>
            <a:endParaRPr lang="fr-CA"/>
          </a:p>
        </p:txBody>
      </p:sp>
    </p:spTree>
    <p:extLst>
      <p:ext uri="{BB962C8B-B14F-4D97-AF65-F5344CB8AC3E}">
        <p14:creationId xmlns:p14="http://schemas.microsoft.com/office/powerpoint/2010/main" val="30649363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CCE5-F4AC-A283-D007-4C913913159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D354CE9B-8114-C82F-A750-054B279298C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A3C691B7-90C9-F9FA-2B1E-7CD4D4C451F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190703E-5B1B-AEA7-54ED-A562F8E03196}"/>
              </a:ext>
            </a:extLst>
          </p:cNvPr>
          <p:cNvSpPr>
            <a:spLocks noGrp="1"/>
          </p:cNvSpPr>
          <p:nvPr>
            <p:ph type="sldNum" sz="quarter" idx="5"/>
          </p:nvPr>
        </p:nvSpPr>
        <p:spPr/>
        <p:txBody>
          <a:bodyPr/>
          <a:lstStyle/>
          <a:p>
            <a:fld id="{FDCDADB0-9379-40C9-BB8C-824F03A8AEA1}" type="slidenum">
              <a:rPr lang="fr-CA" smtClean="0"/>
              <a:t>95</a:t>
            </a:fld>
            <a:endParaRPr lang="fr-CA"/>
          </a:p>
        </p:txBody>
      </p:sp>
    </p:spTree>
    <p:extLst>
      <p:ext uri="{BB962C8B-B14F-4D97-AF65-F5344CB8AC3E}">
        <p14:creationId xmlns:p14="http://schemas.microsoft.com/office/powerpoint/2010/main" val="3175397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D63F8-80DF-A9F8-378D-2810C2B733D3}"/>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4B7CE5A-1333-F636-FB84-0A9CC90B057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80C06CB-B57D-A60B-4CC1-93384235ED2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4C3AE27-7490-A6A6-E4A3-C47E966D0018}"/>
              </a:ext>
            </a:extLst>
          </p:cNvPr>
          <p:cNvSpPr>
            <a:spLocks noGrp="1"/>
          </p:cNvSpPr>
          <p:nvPr>
            <p:ph type="sldNum" sz="quarter" idx="5"/>
          </p:nvPr>
        </p:nvSpPr>
        <p:spPr/>
        <p:txBody>
          <a:bodyPr/>
          <a:lstStyle/>
          <a:p>
            <a:fld id="{FDCDADB0-9379-40C9-BB8C-824F03A8AEA1}" type="slidenum">
              <a:rPr lang="fr-CA" smtClean="0"/>
              <a:t>96</a:t>
            </a:fld>
            <a:endParaRPr lang="fr-CA"/>
          </a:p>
        </p:txBody>
      </p:sp>
    </p:spTree>
    <p:extLst>
      <p:ext uri="{BB962C8B-B14F-4D97-AF65-F5344CB8AC3E}">
        <p14:creationId xmlns:p14="http://schemas.microsoft.com/office/powerpoint/2010/main" val="10364507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EB71-7EA7-01E0-8931-9A5D4953F50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413965D-1EFA-C39D-5F3F-D61A5B91FA9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62D2C62-5A06-18A7-0ABC-E5C466F3C28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A8612DF-BB70-EED5-94CD-DBCDEFA6BDDB}"/>
              </a:ext>
            </a:extLst>
          </p:cNvPr>
          <p:cNvSpPr>
            <a:spLocks noGrp="1"/>
          </p:cNvSpPr>
          <p:nvPr>
            <p:ph type="sldNum" sz="quarter" idx="5"/>
          </p:nvPr>
        </p:nvSpPr>
        <p:spPr/>
        <p:txBody>
          <a:bodyPr/>
          <a:lstStyle/>
          <a:p>
            <a:fld id="{FDCDADB0-9379-40C9-BB8C-824F03A8AEA1}" type="slidenum">
              <a:rPr lang="fr-CA" smtClean="0"/>
              <a:t>97</a:t>
            </a:fld>
            <a:endParaRPr lang="fr-CA"/>
          </a:p>
        </p:txBody>
      </p:sp>
    </p:spTree>
    <p:extLst>
      <p:ext uri="{BB962C8B-B14F-4D97-AF65-F5344CB8AC3E}">
        <p14:creationId xmlns:p14="http://schemas.microsoft.com/office/powerpoint/2010/main" val="4029595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8A870-ABA7-612A-304F-C29BA611A9F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5EC4875-427F-1301-903D-E8306BD7A5A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CEC8852F-B04A-0112-467E-594318DB06E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C5691725-54EB-D963-B050-E66E07BB2FB2}"/>
              </a:ext>
            </a:extLst>
          </p:cNvPr>
          <p:cNvSpPr>
            <a:spLocks noGrp="1"/>
          </p:cNvSpPr>
          <p:nvPr>
            <p:ph type="sldNum" sz="quarter" idx="5"/>
          </p:nvPr>
        </p:nvSpPr>
        <p:spPr/>
        <p:txBody>
          <a:bodyPr/>
          <a:lstStyle/>
          <a:p>
            <a:fld id="{FDCDADB0-9379-40C9-BB8C-824F03A8AEA1}" type="slidenum">
              <a:rPr lang="fr-CA" smtClean="0"/>
              <a:t>98</a:t>
            </a:fld>
            <a:endParaRPr lang="fr-CA"/>
          </a:p>
        </p:txBody>
      </p:sp>
    </p:spTree>
    <p:extLst>
      <p:ext uri="{BB962C8B-B14F-4D97-AF65-F5344CB8AC3E}">
        <p14:creationId xmlns:p14="http://schemas.microsoft.com/office/powerpoint/2010/main" val="28618602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A252-5F57-4E26-515C-1ABFBC3CBD8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AA828BF-B5E4-D0F4-4027-19492E32EF31}"/>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AFD8E1A-8EA9-457F-AA6C-7AB6D5EFD34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F98A0D6-D60F-4D17-790D-6FEBC286CDCD}"/>
              </a:ext>
            </a:extLst>
          </p:cNvPr>
          <p:cNvSpPr>
            <a:spLocks noGrp="1"/>
          </p:cNvSpPr>
          <p:nvPr>
            <p:ph type="sldNum" sz="quarter" idx="5"/>
          </p:nvPr>
        </p:nvSpPr>
        <p:spPr/>
        <p:txBody>
          <a:bodyPr/>
          <a:lstStyle/>
          <a:p>
            <a:fld id="{FDCDADB0-9379-40C9-BB8C-824F03A8AEA1}" type="slidenum">
              <a:rPr lang="fr-CA" smtClean="0"/>
              <a:t>99</a:t>
            </a:fld>
            <a:endParaRPr lang="fr-CA"/>
          </a:p>
        </p:txBody>
      </p:sp>
    </p:spTree>
    <p:extLst>
      <p:ext uri="{BB962C8B-B14F-4D97-AF65-F5344CB8AC3E}">
        <p14:creationId xmlns:p14="http://schemas.microsoft.com/office/powerpoint/2010/main" val="16118579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418F-B8A0-0BD4-5A5E-BE5682DEF3F9}"/>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11A9D9D-83FA-3E6F-982A-93D67D43C18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0F43438F-9E97-5E21-0201-7D31D816F14C}"/>
              </a:ext>
            </a:extLst>
          </p:cNvPr>
          <p:cNvSpPr>
            <a:spLocks noGrp="1"/>
          </p:cNvSpPr>
          <p:nvPr>
            <p:ph type="body" idx="1"/>
          </p:nvPr>
        </p:nvSpPr>
        <p:spPr/>
        <p:txBody>
          <a:bodyPr/>
          <a:lstStyle/>
          <a:p>
            <a:r>
              <a:rPr lang="fr-CA" sz="1200" b="0" i="0" kern="1200">
                <a:solidFill>
                  <a:schemeClr val="tx1"/>
                </a:solidFill>
                <a:effectLst/>
                <a:latin typeface="+mn-lt"/>
                <a:ea typeface="+mn-ea"/>
                <a:cs typeface="+mn-cs"/>
              </a:rPr>
              <a:t>[74]</a:t>
            </a:r>
            <a:r>
              <a:rPr lang="fr-CA" sz="1200" kern="1200">
                <a:solidFill>
                  <a:schemeClr val="tx1"/>
                </a:solidFill>
                <a:effectLst/>
                <a:latin typeface="+mn-lt"/>
                <a:ea typeface="+mn-ea"/>
                <a:cs typeface="+mn-cs"/>
              </a:rPr>
              <a:t>        </a:t>
            </a:r>
            <a:r>
              <a:rPr lang="fr-CA" sz="1200" b="0" i="0" kern="1200">
                <a:solidFill>
                  <a:schemeClr val="tx1"/>
                </a:solidFill>
                <a:effectLst/>
                <a:latin typeface="+mn-lt"/>
                <a:ea typeface="+mn-ea"/>
                <a:cs typeface="+mn-cs"/>
              </a:rPr>
              <a:t>Dans ces circonstances, contrairement à ce que plaide l’employeur, pendant qu’il est à l’emploi du CIUSSS, absolument aucun élément de preuve n’appuie la prétention patronale selon laquelle le plaignant a renoncé implicitement à son emploi.</a:t>
            </a:r>
            <a:endParaRPr lang="fr-CA"/>
          </a:p>
        </p:txBody>
      </p:sp>
      <p:sp>
        <p:nvSpPr>
          <p:cNvPr id="4" name="Espace réservé du numéro de diapositive 3">
            <a:extLst>
              <a:ext uri="{FF2B5EF4-FFF2-40B4-BE49-F238E27FC236}">
                <a16:creationId xmlns:a16="http://schemas.microsoft.com/office/drawing/2014/main" id="{81A9D4F6-056B-EF09-CEF4-E69CE8A90FDC}"/>
              </a:ext>
            </a:extLst>
          </p:cNvPr>
          <p:cNvSpPr>
            <a:spLocks noGrp="1"/>
          </p:cNvSpPr>
          <p:nvPr>
            <p:ph type="sldNum" sz="quarter" idx="5"/>
          </p:nvPr>
        </p:nvSpPr>
        <p:spPr/>
        <p:txBody>
          <a:bodyPr/>
          <a:lstStyle/>
          <a:p>
            <a:fld id="{FDCDADB0-9379-40C9-BB8C-824F03A8AEA1}" type="slidenum">
              <a:rPr lang="fr-CA" smtClean="0"/>
              <a:t>100</a:t>
            </a:fld>
            <a:endParaRPr lang="fr-CA"/>
          </a:p>
        </p:txBody>
      </p:sp>
    </p:spTree>
    <p:extLst>
      <p:ext uri="{BB962C8B-B14F-4D97-AF65-F5344CB8AC3E}">
        <p14:creationId xmlns:p14="http://schemas.microsoft.com/office/powerpoint/2010/main" val="41204873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5B21-EBF3-EA45-FC79-9668E2E4553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E715D8A-A580-E6E6-61A0-F31DD46514C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9A21B4E0-CA01-5462-653A-966C9D63976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6990F71-D12B-72EC-23C2-9ED69A63F71C}"/>
              </a:ext>
            </a:extLst>
          </p:cNvPr>
          <p:cNvSpPr>
            <a:spLocks noGrp="1"/>
          </p:cNvSpPr>
          <p:nvPr>
            <p:ph type="sldNum" sz="quarter" idx="5"/>
          </p:nvPr>
        </p:nvSpPr>
        <p:spPr/>
        <p:txBody>
          <a:bodyPr/>
          <a:lstStyle/>
          <a:p>
            <a:fld id="{FDCDADB0-9379-40C9-BB8C-824F03A8AEA1}" type="slidenum">
              <a:rPr lang="fr-CA" smtClean="0"/>
              <a:t>101</a:t>
            </a:fld>
            <a:endParaRPr lang="fr-CA"/>
          </a:p>
        </p:txBody>
      </p:sp>
    </p:spTree>
    <p:extLst>
      <p:ext uri="{BB962C8B-B14F-4D97-AF65-F5344CB8AC3E}">
        <p14:creationId xmlns:p14="http://schemas.microsoft.com/office/powerpoint/2010/main" val="14535154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ADE29-E927-AE54-269D-AA9610C8DA5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B4D5195-F0AC-4ABA-5324-8022B0743B2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E4A5A8B3-DC73-3FCB-B885-7778F3888D4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21ECE3D-BA15-DFBE-0EDE-C1B90F736F72}"/>
              </a:ext>
            </a:extLst>
          </p:cNvPr>
          <p:cNvSpPr>
            <a:spLocks noGrp="1"/>
          </p:cNvSpPr>
          <p:nvPr>
            <p:ph type="sldNum" sz="quarter" idx="5"/>
          </p:nvPr>
        </p:nvSpPr>
        <p:spPr/>
        <p:txBody>
          <a:bodyPr/>
          <a:lstStyle/>
          <a:p>
            <a:fld id="{FDCDADB0-9379-40C9-BB8C-824F03A8AEA1}" type="slidenum">
              <a:rPr lang="fr-CA" smtClean="0"/>
              <a:t>102</a:t>
            </a:fld>
            <a:endParaRPr lang="fr-CA"/>
          </a:p>
        </p:txBody>
      </p:sp>
    </p:spTree>
    <p:extLst>
      <p:ext uri="{BB962C8B-B14F-4D97-AF65-F5344CB8AC3E}">
        <p14:creationId xmlns:p14="http://schemas.microsoft.com/office/powerpoint/2010/main" val="351754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nlii.ca/t/k8qb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canlii.ca/t/kj18s"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canlii.ca/t/kj0h1"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canlii.ca/t/kj0h1"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canlii.ca/t/kj0h1"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canlii.ca/t/kj0h1"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canlii.ca/t/kj0h1"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canlii.ca/t/kj0h1"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canlii.ca/t/kj0h1"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canlii.ca/t/khp8z"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hyperlink" Target="https://www.canlii.org/fr/qc/legis/lois/rlrq-c-c-26/derniere/rlrq-c-c-26.html"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canlii.ca/t/khp8z"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nlii.ca/t/k8qb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canlii.ca/t/khp8z"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3.xml.rels><?xml version="1.0" encoding="UTF-8" standalone="yes"?>
<Relationships xmlns="http://schemas.openxmlformats.org/package/2006/relationships"><Relationship Id="rId3" Type="http://schemas.openxmlformats.org/officeDocument/2006/relationships/hyperlink" Target="https://canlii.ca/t/kc137"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canlii.ca/t/kc137"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canlii.ca/t/kc137"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canlii.ca/t/kc137"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canlii.ca/t/kfnkl"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canlii.ca/t/kfnkl"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canlii.ca/t/kfrpd"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nlii.ca/t/k8qb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canlii.ca/t/kfrpd"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canlii.ca/t/kfrpd"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canlii.ca/t/kfrpd"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canlii.ca/t/kfrpd"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canlii.ca/t/kc506"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canlii.ca/t/kc506"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canlii.ca/t/kc506"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canlii.ca/t/kc506"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canlii.ca/t/kc506"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canlii.ca/t/kc506"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nlii.ca/t/k8qb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canlii.ca/t/kh5s6"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s://canlii.ca/t/kh5s6"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canlii.ca/t/kh5s6"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4.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nlii.ca/t/k8qb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canlii.ca/t/kdsl0"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canlii.ca/t/kf8hb"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canlii.ca/t/kf8hb"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s://canlii.ca/t/kf8hb"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hyperlink" Target="https://www.canlii.org/fr/qc/legis/lois/rlrq-c-c-27/derniere/rlrq-c-c-27.html#art12_smoot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anlii.ca/t/kfkk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canlii.ca/t/kh5s7"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canlii.ca/t/kh5s7"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canlii.ca/t/khjrd"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s://canlii.ca/t/khjrd" TargetMode="External"/><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canlii.ca/t/kfkk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nlii.ca/t/kfkk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anlii.org/fr/ca/casa/doc/2025/2025canlii96672/2025canlii96672.html#_ftn3" TargetMode="External"/><Relationship Id="rId5" Type="http://schemas.openxmlformats.org/officeDocument/2006/relationships/hyperlink" Target="https://www.canlii.org/fr/qc/legis/lois/rlrq-c-c-12/derniere/rlrq-c-c-12.html" TargetMode="External"/><Relationship Id="rId4" Type="http://schemas.openxmlformats.org/officeDocument/2006/relationships/hyperlink" Target="https://www.canlii.org/fr/qc/legis/lois/rlrq-c-c-12/derniere/rlrq-c-c-12.html#art9.1_smooth"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anlii.ca/t/kfkk1" TargetMode="External"/><Relationship Id="rId7" Type="http://schemas.openxmlformats.org/officeDocument/2006/relationships/hyperlink" Target="https://www.canlii.org/fr/qc/legis/lois/rlrq-c-c-12/derniere/rlrq-c-c-12.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anlii.org/fr/qc/legis/lois/rlrq-c-c-12/derniere/rlrq-c-c-12.html#art46_smooth" TargetMode="External"/><Relationship Id="rId5" Type="http://schemas.openxmlformats.org/officeDocument/2006/relationships/hyperlink" Target="https://www.canlii.org/fr/qc/legis/lois/rlrq-c-c-12/derniere/rlrq-c-c-12.html#art5_smooth" TargetMode="External"/><Relationship Id="rId4" Type="http://schemas.openxmlformats.org/officeDocument/2006/relationships/hyperlink" Target="https://www.canlii.org/fr/qc/legis/lois/rlrq-c-c-12/derniere/rlrq-c-c-12.html#art4_smooth"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anlii.ca/t/kfkk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anlii.ca/t/kfkk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nlii.ca/t/kfkk1" TargetMode="External"/><Relationship Id="rId7" Type="http://schemas.openxmlformats.org/officeDocument/2006/relationships/hyperlink" Target="https://www.canlii.org/fr/qc/legis/lois/rlrq-c-c-12/derniere/rlrq-c-c-12.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canlii.org/fr/qc/legis/lois/rlrq-c-c-12/derniere/rlrq-c-c-12.html#art46_smooth" TargetMode="External"/><Relationship Id="rId5" Type="http://schemas.openxmlformats.org/officeDocument/2006/relationships/hyperlink" Target="https://www.canlii.org/fr/qc/legis/lois/rlrq-c-c-12/derniere/rlrq-c-c-12.html#art5_smooth" TargetMode="External"/><Relationship Id="rId4" Type="http://schemas.openxmlformats.org/officeDocument/2006/relationships/hyperlink" Target="https://www.canlii.org/fr/qc/legis/lois/rlrq-c-c-12/derniere/rlrq-c-c-12.html#art4_smoot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anlii.ca/t/kfkk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nlii.ca/t/kfkk1" TargetMode="External"/><Relationship Id="rId7" Type="http://schemas.openxmlformats.org/officeDocument/2006/relationships/hyperlink" Target="https://www.canlii.org/fr/qc/legis/lois/rlrq-c-c-12/derniere/rlrq-c-c-1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anlii.org/fr/qc/legis/lois/rlrq-c-c-12/derniere/rlrq-c-c-12.html#art46_smooth" TargetMode="External"/><Relationship Id="rId5" Type="http://schemas.openxmlformats.org/officeDocument/2006/relationships/hyperlink" Target="https://www.canlii.org/fr/qc/legis/lois/rlrq-c-c-12/derniere/rlrq-c-c-12.html#art5_smooth" TargetMode="External"/><Relationship Id="rId4" Type="http://schemas.openxmlformats.org/officeDocument/2006/relationships/hyperlink" Target="https://www.canlii.org/fr/qc/legis/lois/rlrq-c-c-12/derniere/rlrq-c-c-12.html#art4_smooth"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anlii.ca/t/kk41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nlii.ca/t/kk41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anlii.org/fr/qc/legis/lois/rlrq-c-c-12/derniere/rlrq-c-c-12.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anlii.ca/t/kgkdj"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nlii.ca/t/kgkdj"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anlii.ca/t/kgkdj"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nlii.ca/t/kgkdj"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nlii.ca/t/kgkdj"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anlii.ca/t/kgkdj"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nlii.ca/t/kgkdj"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anlii.ca/t/kjbv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anlii.ca/t/kjbv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anlii.ca/t/kc3n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anlii.ca/t/kc3n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anlii.ca/t/kc3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anlii.ca/t/kc3n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anlii.ca/t/kc3n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anlii.ca/t/kfck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anlii.ca/t/kjd6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anlii.ca/t/kjd6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anlii.ca/t/kjd6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anlii.ca/t/kjd6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anlii.ca/t/khvw5"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nlii.ca/t/khvw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anlii.ca/t/khvw5"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anlii.ca/t/khvw5"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anlii.ca/t/khvw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anlii.ca/t/khvw5"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nlii.ca/t/kfck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anlii.ca/t/khvw5"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hyperlink" Target="https://canlii.ca/t/kbc1k"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anlii.ca/t/kbc1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anlii.ca/t/kbc1k"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anlii.ca/t/kbc1k"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canlii.ca/t/kbc1k"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www.canlii.org/fr/qc/qcsat/doc/2025/2025canlii27403/2025canlii27403.html#_ftn46" TargetMode="External"/><Relationship Id="rId3" Type="http://schemas.openxmlformats.org/officeDocument/2006/relationships/hyperlink" Target="https://canlii.ca/t/kbc1k" TargetMode="External"/><Relationship Id="rId7" Type="http://schemas.openxmlformats.org/officeDocument/2006/relationships/hyperlink" Target="https://www.canlii.org/fr/qc/legis/lois/rlrq-c-a-3.001/derniere/rlrq-c-a-3.001.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canlii.org/fr/qc/legis/lois/rlrq-c-a-3.001/derniere/rlrq-c-a-3.001.html#art26_smooth" TargetMode="External"/><Relationship Id="rId5" Type="http://schemas.openxmlformats.org/officeDocument/2006/relationships/hyperlink" Target="https://www.canlii.org/fr/qc/legis/lois/rlrq-c-n-1.1/derniere/rlrq-c-n-1.1.html" TargetMode="External"/><Relationship Id="rId4" Type="http://schemas.openxmlformats.org/officeDocument/2006/relationships/hyperlink" Target="https://www.canlii.org/fr/qc/legis/lois/rlrq-c-n-1.1/derniere/rlrq-c-n-1.1.html#art123.16_smooth"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canlii.ca/t/kbc1k"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canlii.org/fr/qc/qcsat/doc/2025/2025canlii27403/2025canlii27403.html#_ftn5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nlii.ca/t/kfck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canlii.ca/t/kh469"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canlii.ca/t/kh469"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anlii.ca/t/kh469"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canlii.ca/t/kh469"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canlii.ca/t/kh469"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canlii.ca/t/kfkk2"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anlii.ca/t/kfkk2"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anlii.ca/t/kfkk2"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canlii.ca/t/kgdq7"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canlii.ca/t/kgdq7"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nlii.ca/t/kfck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canlii.ca/t/kgdq7"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canlii.ca/t/kgn2m"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2025%20CanLII%20130823"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nlii.ca/t/k8qb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2025%20CanLII%20130823"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2025%20CanLII%20130823"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2025%20CanLII%20130823"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canlii.ca/t/khrlh"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canlii.ca/t/khrlh"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canlii.ca/t/khrlh"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canlii.ca/t/khrlh"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canlii.ca/t/kjmg6"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s://canlii.ca/t/kk931"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canlii.ca/t/kjmg6"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canlii.ca/t/kk931"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canlii.ca/t/kjmg6"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s://canlii.ca/t/kk93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nlii.ca/t/k8qb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canlii.ca/t/kjmg6"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s://canlii.ca/t/kk931"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3" Type="http://schemas.openxmlformats.org/officeDocument/2006/relationships/hyperlink" Target="https://canlii.ca/t/kg44x"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canlii.ca/t/kg44x"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canlii.ca/t/khfgb"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canlii.ca/t/khfgb"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canlii.ca/t/khfgb"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canlii.ca/t/khfgb"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canlii.ca/t/kj18s"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canlii.ca/t/kj18s"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2838"/>
        </a:solidFill>
        <a:effectLst/>
      </p:bgPr>
    </p:bg>
    <p:spTree>
      <p:nvGrpSpPr>
        <p:cNvPr id="1" name=""/>
        <p:cNvGrpSpPr/>
        <p:nvPr/>
      </p:nvGrpSpPr>
      <p:grpSpPr>
        <a:xfrm>
          <a:off x="0" y="0"/>
          <a:ext cx="0" cy="0"/>
          <a:chOff x="0" y="0"/>
          <a:chExt cx="0" cy="0"/>
        </a:xfrm>
      </p:grpSpPr>
      <p:sp>
        <p:nvSpPr>
          <p:cNvPr id="6" name="TextBox 6"/>
          <p:cNvSpPr txBox="1"/>
          <p:nvPr/>
        </p:nvSpPr>
        <p:spPr>
          <a:xfrm>
            <a:off x="2743200" y="7343169"/>
            <a:ext cx="8115300" cy="984885"/>
          </a:xfrm>
          <a:prstGeom prst="rect">
            <a:avLst/>
          </a:prstGeom>
        </p:spPr>
        <p:txBody>
          <a:bodyPr lIns="0" tIns="0" rIns="0" bIns="0" rtlCol="0" anchor="t">
            <a:spAutoFit/>
          </a:bodyPr>
          <a:lstStyle/>
          <a:p>
            <a:r>
              <a:rPr lang="fr-CA" sz="3200" noProof="0">
                <a:solidFill>
                  <a:srgbClr val="F2F3ED"/>
                </a:solidFill>
              </a:rPr>
              <a:t>Par Joël Gagnon et Marie-Lyne Grenier</a:t>
            </a:r>
          </a:p>
          <a:p>
            <a:r>
              <a:rPr lang="fr-CA" sz="3200" noProof="0">
                <a:solidFill>
                  <a:srgbClr val="F2F3ED"/>
                </a:solidFill>
              </a:rPr>
              <a:t>Avocats au Service juridique du SCFP </a:t>
            </a:r>
          </a:p>
        </p:txBody>
      </p:sp>
      <p:sp>
        <p:nvSpPr>
          <p:cNvPr id="7" name="TextBox 7"/>
          <p:cNvSpPr txBox="1"/>
          <p:nvPr/>
        </p:nvSpPr>
        <p:spPr>
          <a:xfrm>
            <a:off x="978944" y="1958946"/>
            <a:ext cx="9689055" cy="3847207"/>
          </a:xfrm>
          <a:prstGeom prst="rect">
            <a:avLst/>
          </a:prstGeom>
        </p:spPr>
        <p:txBody>
          <a:bodyPr wrap="square" lIns="0" tIns="0" rIns="0" bIns="0" rtlCol="0" anchor="t">
            <a:spAutoFit/>
          </a:bodyPr>
          <a:lstStyle/>
          <a:p>
            <a:r>
              <a:rPr lang="fr-CA" sz="5000" noProof="0">
                <a:solidFill>
                  <a:srgbClr val="F2F3ED"/>
                </a:solidFill>
                <a:latin typeface="Aptos Black" panose="020B0004020202020204" pitchFamily="34" charset="0"/>
              </a:rPr>
              <a:t>SÉMINAIRE SUR LE DROIT DU TRAVAIL ET L’ARBITRAGE DE GRIEFS de la FTQ 2026</a:t>
            </a:r>
            <a:br>
              <a:rPr lang="fr-CA" sz="5000" noProof="0">
                <a:solidFill>
                  <a:srgbClr val="F2F3ED"/>
                </a:solidFill>
                <a:latin typeface="Aptos Black" panose="020B0004020202020204" pitchFamily="34" charset="0"/>
              </a:rPr>
            </a:br>
            <a:br>
              <a:rPr lang="fr-CA" sz="5000" noProof="0">
                <a:solidFill>
                  <a:srgbClr val="F2F3ED"/>
                </a:solidFill>
                <a:latin typeface="Aptos Black" panose="020B0004020202020204" pitchFamily="34" charset="0"/>
              </a:rPr>
            </a:br>
            <a:r>
              <a:rPr lang="fr-CA" sz="5000" noProof="0">
                <a:solidFill>
                  <a:srgbClr val="B69D74"/>
                </a:solidFill>
                <a:latin typeface="Aptos Black" panose="020B0004020202020204" pitchFamily="34" charset="0"/>
              </a:rPr>
              <a:t>Revue de la jurisprudence</a:t>
            </a:r>
            <a:endParaRPr lang="fr-CA" sz="5000" noProof="0">
              <a:solidFill>
                <a:srgbClr val="B69D74"/>
              </a:solidFill>
              <a:latin typeface="Aptos Black" panose="020B0004020202020204" pitchFamily="34" charset="0"/>
              <a:ea typeface="Gilda Display"/>
              <a:cs typeface="Gilda Display"/>
              <a:sym typeface="Gilda Display"/>
            </a:endParaRPr>
          </a:p>
        </p:txBody>
      </p:sp>
      <p:pic>
        <p:nvPicPr>
          <p:cNvPr id="12" name="Image 11">
            <a:extLst>
              <a:ext uri="{FF2B5EF4-FFF2-40B4-BE49-F238E27FC236}">
                <a16:creationId xmlns:a16="http://schemas.microsoft.com/office/drawing/2014/main" id="{25E210F1-0E67-853C-039C-CF57CF25D3C3}"/>
              </a:ext>
            </a:extLst>
          </p:cNvPr>
          <p:cNvPicPr>
            <a:picLocks noChangeAspect="1"/>
          </p:cNvPicPr>
          <p:nvPr/>
        </p:nvPicPr>
        <p:blipFill>
          <a:blip r:embed="rId3"/>
          <a:stretch>
            <a:fillRect/>
          </a:stretch>
        </p:blipFill>
        <p:spPr>
          <a:xfrm>
            <a:off x="10024746" y="0"/>
            <a:ext cx="8241483" cy="10287000"/>
          </a:xfrm>
          <a:prstGeom prst="rect">
            <a:avLst/>
          </a:prstGeom>
        </p:spPr>
      </p:pic>
      <p:pic>
        <p:nvPicPr>
          <p:cNvPr id="13" name="Image 12">
            <a:extLst>
              <a:ext uri="{FF2B5EF4-FFF2-40B4-BE49-F238E27FC236}">
                <a16:creationId xmlns:a16="http://schemas.microsoft.com/office/drawing/2014/main" id="{9CD7C8E3-4B00-5DB8-325F-E5909772066B}"/>
              </a:ext>
            </a:extLst>
          </p:cNvPr>
          <p:cNvPicPr>
            <a:picLocks noChangeAspect="1"/>
          </p:cNvPicPr>
          <p:nvPr>
            <p:custDataLst>
              <p:tags r:id="rId1"/>
            </p:custDataLst>
          </p:nvPr>
        </p:nvPicPr>
        <p:blipFill>
          <a:blip r:embed="rId4"/>
          <a:stretch>
            <a:fillRect/>
          </a:stretch>
        </p:blipFill>
        <p:spPr>
          <a:xfrm>
            <a:off x="978944" y="7429673"/>
            <a:ext cx="1568844" cy="8118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DD6C69BD-9BC1-81D1-4718-AFA72271C8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7C1E036-804F-705B-4A35-C47FAC3E1A32}"/>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2.	</a:t>
            </a:r>
            <a:r>
              <a:rPr lang="fr-CA" sz="3600" i="1" dirty="0">
                <a:solidFill>
                  <a:srgbClr val="F2F3ED"/>
                </a:solidFill>
                <a:latin typeface="Aptos" panose="020B0004020202020204" pitchFamily="34" charset="0"/>
              </a:rPr>
              <a:t>Syndicat des professionnelles et professionnels en milieu scolaire du Nord-Ouest (SPPMSNO) c Commission scolaire Crie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658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2025 QCTA 8</a:t>
            </a:r>
          </a:p>
        </p:txBody>
      </p:sp>
      <p:sp>
        <p:nvSpPr>
          <p:cNvPr id="3" name="Espace réservé du contenu 2">
            <a:extLst>
              <a:ext uri="{FF2B5EF4-FFF2-40B4-BE49-F238E27FC236}">
                <a16:creationId xmlns:a16="http://schemas.microsoft.com/office/drawing/2014/main" id="{912C761C-7904-C6BF-94DA-4331DB330B98}"/>
              </a:ext>
            </a:extLst>
          </p:cNvPr>
          <p:cNvSpPr>
            <a:spLocks noGrp="1"/>
          </p:cNvSpPr>
          <p:nvPr>
            <p:ph idx="1"/>
          </p:nvPr>
        </p:nvSpPr>
        <p:spPr>
          <a:xfrm>
            <a:off x="576000" y="2552700"/>
            <a:ext cx="17136000" cy="7162800"/>
          </a:xfrm>
        </p:spPr>
        <p:txBody>
          <a:bodyPr lIns="180000" tIns="46800" rIns="180000" bIns="46800">
            <a:normAutofit/>
          </a:bodyPr>
          <a:lstStyle/>
          <a:p>
            <a:pPr marL="1436688" indent="-538163" algn="just">
              <a:spcBef>
                <a:spcPts val="0"/>
              </a:spcBef>
              <a:buNone/>
              <a:tabLst>
                <a:tab pos="1436688" algn="l"/>
              </a:tabLst>
            </a:pPr>
            <a:endParaRPr lang="fr-CA" i="1" dirty="0">
              <a:latin typeface="Aptos" panose="020B0004020202020204" pitchFamily="34" charset="0"/>
            </a:endParaRPr>
          </a:p>
          <a:p>
            <a:pPr marL="1436688" indent="-538163" algn="just">
              <a:spcBef>
                <a:spcPts val="1800"/>
              </a:spcBef>
              <a:spcAft>
                <a:spcPts val="1800"/>
              </a:spcAft>
              <a:buNone/>
              <a:tabLst>
                <a:tab pos="1436688" algn="l"/>
              </a:tabLst>
            </a:pPr>
            <a:r>
              <a:rPr lang="fr-CA" i="1" dirty="0">
                <a:latin typeface="Aptos" panose="020B0004020202020204" pitchFamily="34" charset="0"/>
              </a:rPr>
              <a:t>(1)	qu’il a adopté la norme dans un but rationnellement lié à l’exécution du travail en cause;</a:t>
            </a:r>
          </a:p>
          <a:p>
            <a:pPr marL="1436688" indent="-538163" algn="just">
              <a:spcBef>
                <a:spcPts val="1800"/>
              </a:spcBef>
              <a:spcAft>
                <a:spcPts val="1800"/>
              </a:spcAft>
              <a:buNone/>
              <a:tabLst>
                <a:tab pos="1436688" algn="l"/>
              </a:tabLst>
            </a:pPr>
            <a:r>
              <a:rPr lang="fr-CA" i="1" dirty="0">
                <a:latin typeface="Aptos" panose="020B0004020202020204" pitchFamily="34" charset="0"/>
              </a:rPr>
              <a:t>(2)	qu’il a adopté la norme particulière en croyant sincèrement qu’elle était nécessaire pour réaliser ce but légitime lié au travail; </a:t>
            </a:r>
            <a:r>
              <a:rPr lang="fr-CA" dirty="0">
                <a:latin typeface="Aptos" panose="020B0004020202020204" pitchFamily="34" charset="0"/>
              </a:rPr>
              <a:t>[N.D.L.R. : ne s’applique plus au Québec depuis 2010 QCCA 172]</a:t>
            </a:r>
          </a:p>
          <a:p>
            <a:pPr marL="1436688" indent="-538163" algn="just">
              <a:spcBef>
                <a:spcPts val="1800"/>
              </a:spcBef>
              <a:spcAft>
                <a:spcPts val="1800"/>
              </a:spcAft>
              <a:buNone/>
              <a:tabLst>
                <a:tab pos="1436688" algn="l"/>
              </a:tabLst>
            </a:pPr>
            <a:r>
              <a:rPr lang="fr-CA" i="1" dirty="0">
                <a:latin typeface="Aptos" panose="020B0004020202020204" pitchFamily="34" charset="0"/>
              </a:rPr>
              <a:t>(3)	que la norme est raisonnablement nécessaire pour réaliser ce but légitime lié au travail. Pour prouver que la norme est raisonnablement nécessaire, il faut démontrer qu’il est impossible de composer avec les employés qui ont les mêmes caractéristiques que le demandeur sans que l’employeur subisse une contrainte excessive.</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9252649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683DC2B-6CD3-53E3-883A-A30EDA2378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6AA921-2A4D-8A07-46B7-63952164131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19.	</a:t>
            </a:r>
            <a:r>
              <a:rPr lang="fr-CA" sz="3600" i="1">
                <a:solidFill>
                  <a:schemeClr val="bg1"/>
                </a:solidFill>
                <a:latin typeface="Aptos" panose="020B0004020202020204" pitchFamily="34" charset="0"/>
              </a:rPr>
              <a:t>Syndicat des travailleuses et travailleurs du CIUSSS du NÎM-CSN c Santé Québec – Centre intégré universitaire de santé et de services sociaux du </a:t>
            </a:r>
            <a:r>
              <a:rPr lang="fr-CA" sz="3600" i="1" err="1">
                <a:solidFill>
                  <a:schemeClr val="bg1"/>
                </a:solidFill>
                <a:latin typeface="Aptos" panose="020B0004020202020204" pitchFamily="34" charset="0"/>
              </a:rPr>
              <a:t>Nord-de-l’Île-de-Montréal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144284 (QC SAT) </a:t>
            </a:r>
            <a:r>
              <a:rPr lang="fr-CA" sz="3600">
                <a:solidFill>
                  <a:schemeClr val="bg1"/>
                </a:solidFill>
                <a:latin typeface="Aptos" panose="020B0004020202020204" pitchFamily="34" charset="0"/>
              </a:rPr>
              <a:t>(Arbitre Me Frédéric Tremblay)</a:t>
            </a:r>
          </a:p>
        </p:txBody>
      </p:sp>
      <p:sp>
        <p:nvSpPr>
          <p:cNvPr id="3" name="Espace réservé du contenu 2">
            <a:extLst>
              <a:ext uri="{FF2B5EF4-FFF2-40B4-BE49-F238E27FC236}">
                <a16:creationId xmlns:a16="http://schemas.microsoft.com/office/drawing/2014/main" id="{DD8F2482-CF00-314C-CB31-B0B25972D81E}"/>
              </a:ext>
            </a:extLst>
          </p:cNvPr>
          <p:cNvSpPr>
            <a:spLocks noGrp="1"/>
          </p:cNvSpPr>
          <p:nvPr>
            <p:ph idx="1"/>
          </p:nvPr>
        </p:nvSpPr>
        <p:spPr>
          <a:xfrm>
            <a:off x="576000" y="2552700"/>
            <a:ext cx="17136000" cy="7162800"/>
          </a:xfrm>
        </p:spPr>
        <p:txBody>
          <a:bodyPr lIns="180000" rIns="180000">
            <a:normAutofit fontScale="92500" lnSpcReduction="1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fontAlgn="t">
              <a:lnSpc>
                <a:spcPct val="110000"/>
              </a:lnSpc>
              <a:spcBef>
                <a:spcPts val="0"/>
              </a:spcBef>
              <a:spcAft>
                <a:spcPts val="1800"/>
              </a:spcAft>
              <a:buFontTx/>
              <a:buChar char="-"/>
            </a:pPr>
            <a:r>
              <a:rPr lang="fr-CA" dirty="0">
                <a:solidFill>
                  <a:srgbClr val="1F2838"/>
                </a:solidFill>
                <a:latin typeface="Aptos" panose="020B0004020202020204" pitchFamily="34" charset="0"/>
              </a:rPr>
              <a:t>22 février : Le salarié se présente au travail,</a:t>
            </a:r>
            <a:r>
              <a:rPr lang="fr-CA" dirty="0">
                <a:latin typeface="Aptos" panose="020B0004020202020204" pitchFamily="34" charset="0"/>
              </a:rPr>
              <a:t> M</a:t>
            </a:r>
            <a:r>
              <a:rPr lang="fr-CA" baseline="30000" dirty="0">
                <a:latin typeface="Aptos" panose="020B0004020202020204" pitchFamily="34" charset="0"/>
              </a:rPr>
              <a:t>me</a:t>
            </a:r>
            <a:r>
              <a:rPr lang="fr-CA" dirty="0">
                <a:solidFill>
                  <a:srgbClr val="1F2838"/>
                </a:solidFill>
                <a:latin typeface="Aptos" panose="020B0004020202020204" pitchFamily="34" charset="0"/>
              </a:rPr>
              <a:t> Bougie le renvoie à la maison et lui dit de lire ses courriels. Pour la première fois le salarié prend connaissance des courriels transmis pendant son voyage.</a:t>
            </a:r>
          </a:p>
          <a:p>
            <a:pPr marL="0" indent="0" algn="just" fontAlgn="t">
              <a:lnSpc>
                <a:spcPct val="110000"/>
              </a:lnSpc>
              <a:spcBef>
                <a:spcPts val="0"/>
              </a:spcBef>
              <a:spcAft>
                <a:spcPts val="1800"/>
              </a:spcAft>
              <a:buNone/>
            </a:pPr>
            <a:r>
              <a:rPr lang="fr-CA" b="1" u="sng" dirty="0">
                <a:solidFill>
                  <a:srgbClr val="1F2838"/>
                </a:solidFill>
                <a:latin typeface="Aptos" panose="020B0004020202020204" pitchFamily="34" charset="0"/>
              </a:rPr>
              <a:t>Les conclusions</a:t>
            </a:r>
            <a:r>
              <a:rPr lang="fr-CA" b="1" dirty="0">
                <a:solidFill>
                  <a:srgbClr val="1F2838"/>
                </a:solidFill>
                <a:latin typeface="Aptos" panose="020B0004020202020204" pitchFamily="34" charset="0"/>
              </a:rPr>
              <a:t> :</a:t>
            </a:r>
            <a:endParaRPr lang="fr-CA" dirty="0">
              <a:latin typeface="Aptos" panose="020B0004020202020204" pitchFamily="34" charset="0"/>
            </a:endParaRPr>
          </a:p>
          <a:p>
            <a:pPr marL="0" indent="0" algn="just" fontAlgn="t">
              <a:lnSpc>
                <a:spcPct val="110000"/>
              </a:lnSpc>
              <a:spcBef>
                <a:spcPts val="0"/>
              </a:spcBef>
              <a:spcAft>
                <a:spcPts val="1800"/>
              </a:spcAft>
              <a:buNone/>
              <a:tabLst>
                <a:tab pos="1074738" algn="l"/>
              </a:tabLst>
            </a:pPr>
            <a:r>
              <a:rPr lang="fr-CA" dirty="0">
                <a:latin typeface="Aptos" panose="020B0004020202020204" pitchFamily="34" charset="0"/>
              </a:rPr>
              <a:t>[50]	Premièrement, comme mentionné, j’accorde une grande valeur probante au témoignage du plaignant. Selon mon appréciation de son témoignage, M. Bernard est très convaincant quand il affirme qu’il n’a pris connaissance des courriels de M</a:t>
            </a:r>
            <a:r>
              <a:rPr lang="fr-CA" baseline="30000" dirty="0">
                <a:latin typeface="Aptos" panose="020B0004020202020204" pitchFamily="34" charset="0"/>
              </a:rPr>
              <a:t>me </a:t>
            </a:r>
            <a:r>
              <a:rPr lang="fr-CA" dirty="0">
                <a:latin typeface="Aptos" panose="020B0004020202020204" pitchFamily="34" charset="0"/>
              </a:rPr>
              <a:t>Bougie que le 22 février 2024, et aucune preuve matérielle, comme une preuve de lecture des courriels, ne le contredit.</a:t>
            </a:r>
          </a:p>
          <a:p>
            <a:pPr marL="0" indent="0" algn="just" fontAlgn="t">
              <a:lnSpc>
                <a:spcPct val="110000"/>
              </a:lnSpc>
              <a:spcBef>
                <a:spcPts val="0"/>
              </a:spcBef>
              <a:spcAft>
                <a:spcPts val="1800"/>
              </a:spcAft>
              <a:buNone/>
              <a:tabLst>
                <a:tab pos="1074738" algn="l"/>
              </a:tabLst>
            </a:pPr>
            <a:r>
              <a:rPr lang="fr-CA" dirty="0">
                <a:latin typeface="Aptos" panose="020B0004020202020204" pitchFamily="34" charset="0"/>
              </a:rPr>
              <a:t>[62]	Compte tenu de tout ce qui précède, je suis d’avis que la preuve prépondérante démontre que le plaignant a avisé son employeur le 9 février 2024 de son absence du travail entre le 12 et le 22 février 2024 et qu’il a un motif raisonnable pour justifier cette même absence, soit l’impossibilité de revenir à Montréal avant le 21 février 2024. Conséquemment, le grief SYND-24-058 est accueilli.</a:t>
            </a:r>
          </a:p>
        </p:txBody>
      </p:sp>
    </p:spTree>
    <p:extLst>
      <p:ext uri="{BB962C8B-B14F-4D97-AF65-F5344CB8AC3E}">
        <p14:creationId xmlns:p14="http://schemas.microsoft.com/office/powerpoint/2010/main" val="27876874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AC488DF-2C2E-0A6E-660D-73B2B59404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69420D-A5A0-720D-7A1E-18BCD421F67F}"/>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20.	</a:t>
            </a:r>
            <a:r>
              <a:rPr lang="fr-CA" sz="3600" i="1" dirty="0">
                <a:solidFill>
                  <a:schemeClr val="bg1"/>
                </a:solidFill>
                <a:latin typeface="Aptos" panose="020B0004020202020204" pitchFamily="34" charset="0"/>
              </a:rPr>
              <a:t>Syndicat québécois des employés de </a:t>
            </a:r>
            <a:r>
              <a:rPr lang="fr-CA" sz="3600" i="1" dirty="0" err="1">
                <a:solidFill>
                  <a:schemeClr val="bg1"/>
                </a:solidFill>
                <a:latin typeface="Aptos" panose="020B0004020202020204" pitchFamily="34" charset="0"/>
              </a:rPr>
              <a:t>Telus</a:t>
            </a:r>
            <a:r>
              <a:rPr lang="fr-CA" sz="3600" i="1" dirty="0">
                <a:solidFill>
                  <a:schemeClr val="bg1"/>
                </a:solidFill>
                <a:latin typeface="Aptos" panose="020B0004020202020204" pitchFamily="34" charset="0"/>
              </a:rPr>
              <a:t>, section locale 5044 – SCFP c </a:t>
            </a:r>
            <a:r>
              <a:rPr lang="fr-CA" sz="3600" i="1" dirty="0" err="1">
                <a:solidFill>
                  <a:schemeClr val="bg1"/>
                </a:solidFill>
                <a:latin typeface="Aptos" panose="020B0004020202020204" pitchFamily="34" charset="0"/>
              </a:rPr>
              <a:t>Telus</a:t>
            </a:r>
            <a:r>
              <a:rPr lang="fr-CA" sz="3600" i="1" dirty="0">
                <a:solidFill>
                  <a:schemeClr val="bg1"/>
                </a:solidFill>
                <a:latin typeface="Aptos" panose="020B0004020202020204" pitchFamily="34" charset="0"/>
              </a:rPr>
              <a:t> communication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7602 </a:t>
            </a:r>
            <a:r>
              <a:rPr lang="fr-CA" sz="3600" dirty="0">
                <a:solidFill>
                  <a:schemeClr val="bg1"/>
                </a:solidFill>
                <a:latin typeface="Aptos" panose="020B0004020202020204" pitchFamily="34" charset="0"/>
              </a:rPr>
              <a:t>(CA SA) (Arbitre Marc Mancini)</a:t>
            </a:r>
          </a:p>
        </p:txBody>
      </p:sp>
      <p:sp>
        <p:nvSpPr>
          <p:cNvPr id="3" name="Espace réservé du contenu 2">
            <a:extLst>
              <a:ext uri="{FF2B5EF4-FFF2-40B4-BE49-F238E27FC236}">
                <a16:creationId xmlns:a16="http://schemas.microsoft.com/office/drawing/2014/main" id="{60C676B1-5056-29B6-E071-506C35CBFD8E}"/>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Les employés occupant des postes de bureaux chez l’employeur étaient en télétravail depuis le début de la pandémie.</a:t>
            </a:r>
          </a:p>
          <a:p>
            <a:pPr algn="just">
              <a:spcBef>
                <a:spcPts val="0"/>
              </a:spcBef>
              <a:spcAft>
                <a:spcPts val="1800"/>
              </a:spcAft>
              <a:buFontTx/>
              <a:buChar char="-"/>
            </a:pPr>
            <a:r>
              <a:rPr lang="fr-CA" dirty="0">
                <a:solidFill>
                  <a:srgbClr val="1F2838"/>
                </a:solidFill>
                <a:latin typeface="Aptos" panose="020B0004020202020204" pitchFamily="34" charset="0"/>
              </a:rPr>
              <a:t>Le 10 juillet 2024, l’employeur annonce qu’à compter du 15 septembre 2024, les employés de bureau devront travailler trois jours par semaine en présentiel.</a:t>
            </a:r>
          </a:p>
          <a:p>
            <a:pPr algn="just">
              <a:spcBef>
                <a:spcPts val="0"/>
              </a:spcBef>
              <a:spcAft>
                <a:spcPts val="1800"/>
              </a:spcAft>
              <a:buFontTx/>
              <a:buChar char="-"/>
            </a:pPr>
            <a:r>
              <a:rPr lang="fr-CA" dirty="0">
                <a:solidFill>
                  <a:srgbClr val="1F2838"/>
                </a:solidFill>
                <a:latin typeface="Aptos" panose="020B0004020202020204" pitchFamily="34" charset="0"/>
              </a:rPr>
              <a:t>Le syndicat considère qu’il s’agit d’une modification unilatérale de convention collective ou, subsidiairement, soulève l’estoppel pour bloquer ce retour en présentiel.</a:t>
            </a:r>
          </a:p>
          <a:p>
            <a:pPr algn="just">
              <a:spcBef>
                <a:spcPts val="0"/>
              </a:spcBef>
              <a:spcAft>
                <a:spcPts val="1800"/>
              </a:spcAft>
              <a:buFontTx/>
              <a:buChar char="-"/>
            </a:pPr>
            <a:r>
              <a:rPr lang="fr-CA" dirty="0">
                <a:solidFill>
                  <a:srgbClr val="1F2838"/>
                </a:solidFill>
                <a:latin typeface="Aptos" panose="020B0004020202020204" pitchFamily="34" charset="0"/>
              </a:rPr>
              <a:t>Une ordonnance de sauvegarde provisoire avait été tentée par le syndicat, mais sans succès.</a:t>
            </a:r>
          </a:p>
          <a:p>
            <a:pPr algn="just">
              <a:spcBef>
                <a:spcPts val="0"/>
              </a:spcBef>
              <a:spcAft>
                <a:spcPts val="1800"/>
              </a:spcAft>
              <a:buFontTx/>
              <a:buChar char="-"/>
            </a:pPr>
            <a:r>
              <a:rPr lang="fr-CA" dirty="0">
                <a:solidFill>
                  <a:srgbClr val="1F2838"/>
                </a:solidFill>
                <a:latin typeface="Aptos" panose="020B0004020202020204" pitchFamily="34" charset="0"/>
              </a:rPr>
              <a:t>Une autre décision a été rendue entretemps (« décision Simms ») en Colombie-Britannique qui donnait raison à l’employeur.</a:t>
            </a:r>
          </a:p>
        </p:txBody>
      </p:sp>
    </p:spTree>
    <p:extLst>
      <p:ext uri="{BB962C8B-B14F-4D97-AF65-F5344CB8AC3E}">
        <p14:creationId xmlns:p14="http://schemas.microsoft.com/office/powerpoint/2010/main" val="37779222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3D34AE3-B416-99D8-EE8E-DCB9EF6EF8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0D4333-469E-CBB0-25A5-C2F8210E5C1E}"/>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20.	</a:t>
            </a:r>
            <a:r>
              <a:rPr lang="fr-CA" sz="3600" i="1" dirty="0">
                <a:solidFill>
                  <a:srgbClr val="F2F3ED"/>
                </a:solidFill>
                <a:latin typeface="Aptos" panose="020B0004020202020204" pitchFamily="34" charset="0"/>
              </a:rPr>
              <a:t>Syndicat québécois des employés de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section locale 5044 – SCFP c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communication </a:t>
            </a:r>
            <a:r>
              <a:rPr lang="fr-CA" sz="3600" i="1" dirty="0" err="1">
                <a:solidFill>
                  <a:srgbClr val="F2F3ED"/>
                </a:solidFill>
                <a:latin typeface="Aptos" panose="020B0004020202020204" pitchFamily="34" charset="0"/>
              </a:rPr>
              <a:t>inc.</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7602 </a:t>
            </a:r>
            <a:r>
              <a:rPr lang="fr-CA" sz="3600" dirty="0">
                <a:solidFill>
                  <a:srgbClr val="F2F3ED"/>
                </a:solidFill>
                <a:latin typeface="Aptos" panose="020B0004020202020204" pitchFamily="34" charset="0"/>
              </a:rPr>
              <a:t>(CA SA) (Arbitre Marc Mancini)</a:t>
            </a:r>
          </a:p>
        </p:txBody>
      </p:sp>
      <p:sp>
        <p:nvSpPr>
          <p:cNvPr id="3" name="Espace réservé du contenu 2">
            <a:extLst>
              <a:ext uri="{FF2B5EF4-FFF2-40B4-BE49-F238E27FC236}">
                <a16:creationId xmlns:a16="http://schemas.microsoft.com/office/drawing/2014/main" id="{130EC8C6-929E-78B6-751B-F3C294AC6864}"/>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L’analyse :</a:t>
            </a:r>
          </a:p>
          <a:p>
            <a:pPr marL="0" indent="0" algn="just">
              <a:spcBef>
                <a:spcPts val="0"/>
              </a:spcBef>
              <a:spcAft>
                <a:spcPts val="1800"/>
              </a:spcAft>
              <a:buNone/>
            </a:pPr>
            <a:r>
              <a:rPr lang="fr-FR" b="1" i="1" dirty="0">
                <a:latin typeface="Aptos" panose="020B0004020202020204" pitchFamily="34" charset="0"/>
              </a:rPr>
              <a:t>Les obligations conventionnelles de l’employeur en matière de télétravail </a:t>
            </a:r>
          </a:p>
          <a:p>
            <a:pPr marL="0" indent="0" algn="just">
              <a:spcBef>
                <a:spcPts val="0"/>
              </a:spcBef>
              <a:spcAft>
                <a:spcPts val="1800"/>
              </a:spcAft>
              <a:buNone/>
              <a:tabLst>
                <a:tab pos="1074738" algn="l"/>
              </a:tabLst>
            </a:pPr>
            <a:r>
              <a:rPr lang="fr-FR" dirty="0">
                <a:latin typeface="Aptos" panose="020B0004020202020204" pitchFamily="34" charset="0"/>
              </a:rPr>
              <a:t>[37]	Le télétravail est conventionné à la clause 51. Cette clause a été négociée en 2023 lors de la dernière ronde de négociation entre les parties. Selon la preuve, l’employeur voulait intégrer cette clause à la convention afin de refléter la pratique généralisée de l’employeur, cette clause figurant également dans plusieurs conventions collectives conclues entre TELUS et d’autres unités d’accréditation au Canada. Une simple lecture de cette clause nous permet de conclure que l’employeur peut modifier – et même mettre fin – à un programme de télétravail en vigueur chez lui sans obtenir le consentement du syndicat. </a:t>
            </a:r>
            <a:r>
              <a:rPr lang="fr-FR" b="1" u="sng" dirty="0">
                <a:latin typeface="Aptos" panose="020B0004020202020204" pitchFamily="34" charset="0"/>
              </a:rPr>
              <a:t>L’article 51.2 pose comme seule condition préalable à tout changement le fait que l’employeur doit rencontrer le syndicat et examiner avec lui toutes les modifications concernant le programme de télétravail</a:t>
            </a:r>
            <a:r>
              <a:rPr lang="fr-FR" dirty="0">
                <a:latin typeface="Aptos" panose="020B0004020202020204" pitchFamily="34" charset="0"/>
              </a:rPr>
              <a:t>. Quand est-il en l’espèce ? </a:t>
            </a:r>
          </a:p>
          <a:p>
            <a:pPr marL="0" indent="0" algn="just">
              <a:spcBef>
                <a:spcPts val="0"/>
              </a:spcBef>
              <a:spcAft>
                <a:spcPts val="1800"/>
              </a:spcAft>
              <a:buNone/>
            </a:pPr>
            <a:endParaRPr lang="fr-FR" dirty="0">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628997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C4A2F432-52BD-3B8C-3B77-C39E406AC9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EFF121-D91D-3206-B3C7-3487BBADB024}"/>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20.	</a:t>
            </a:r>
            <a:r>
              <a:rPr lang="fr-CA" sz="3600" i="1" dirty="0">
                <a:solidFill>
                  <a:srgbClr val="F2F3ED"/>
                </a:solidFill>
                <a:latin typeface="Aptos" panose="020B0004020202020204" pitchFamily="34" charset="0"/>
              </a:rPr>
              <a:t>Syndicat québécois des employés de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section locale 5044 – SCFP c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communication </a:t>
            </a:r>
            <a:r>
              <a:rPr lang="fr-CA" sz="3600" i="1" dirty="0" err="1">
                <a:solidFill>
                  <a:srgbClr val="F2F3ED"/>
                </a:solidFill>
                <a:latin typeface="Aptos" panose="020B0004020202020204" pitchFamily="34" charset="0"/>
              </a:rPr>
              <a:t>inc.</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7602 </a:t>
            </a:r>
            <a:r>
              <a:rPr lang="fr-CA" sz="3600" dirty="0">
                <a:solidFill>
                  <a:srgbClr val="F2F3ED"/>
                </a:solidFill>
                <a:latin typeface="Aptos" panose="020B0004020202020204" pitchFamily="34" charset="0"/>
              </a:rPr>
              <a:t>(CA SA) (Arbitre Marc Mancini)</a:t>
            </a:r>
          </a:p>
        </p:txBody>
      </p:sp>
      <p:sp>
        <p:nvSpPr>
          <p:cNvPr id="3" name="Espace réservé du contenu 2">
            <a:extLst>
              <a:ext uri="{FF2B5EF4-FFF2-40B4-BE49-F238E27FC236}">
                <a16:creationId xmlns:a16="http://schemas.microsoft.com/office/drawing/2014/main" id="{E8A53BFA-6BD6-F107-23FC-9F92284D735E}"/>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L’analyse :</a:t>
            </a:r>
          </a:p>
          <a:p>
            <a:pPr marL="0" indent="0" algn="just">
              <a:spcBef>
                <a:spcPts val="0"/>
              </a:spcBef>
              <a:spcAft>
                <a:spcPts val="1800"/>
              </a:spcAft>
              <a:buNone/>
            </a:pPr>
            <a:r>
              <a:rPr lang="fr-FR" b="1" i="1" dirty="0">
                <a:latin typeface="Aptos" panose="020B0004020202020204" pitchFamily="34" charset="0"/>
              </a:rPr>
              <a:t>Les obligations conventionnelles de l’employeur en matière de télétravail </a:t>
            </a:r>
          </a:p>
          <a:p>
            <a:pPr marL="0" indent="0" algn="just">
              <a:spcBef>
                <a:spcPts val="0"/>
              </a:spcBef>
              <a:spcAft>
                <a:spcPts val="1800"/>
              </a:spcAft>
              <a:buNone/>
              <a:tabLst>
                <a:tab pos="1074738" algn="l"/>
              </a:tabLst>
            </a:pPr>
            <a:r>
              <a:rPr lang="fr-FR" dirty="0">
                <a:latin typeface="Aptos" panose="020B0004020202020204" pitchFamily="34" charset="0"/>
              </a:rPr>
              <a:t>[37]	Le télétravail est conventionné à la clause 51. Cette clause a été négociée en 2023 lors de la dernière ronde de négociation entre les parties. Selon la preuve, l’employeur voulait intégrer cette clause à la convention afin de refléter la pratique généralisée de l’employeur, cette clause figurant également dans plusieurs conventions collectives conclues entre TELUS et d’autres unités d’accréditation au Canada. Une simple lecture de cette clause nous permet de conclure que l’employeur peut modifier – et même mettre fin – à un programme de télétravail en vigueur chez lui sans obtenir le consentement du syndicat. </a:t>
            </a:r>
            <a:r>
              <a:rPr lang="fr-FR" b="1" u="sng" dirty="0">
                <a:latin typeface="Aptos" panose="020B0004020202020204" pitchFamily="34" charset="0"/>
              </a:rPr>
              <a:t>L’article 51.2 pose comme seule condition préalable à tout changement le fait que l’employeur doit rencontrer le syndicat et examiner avec lui toutes les modifications concernant le programme de télétravail</a:t>
            </a:r>
            <a:r>
              <a:rPr lang="fr-FR" dirty="0">
                <a:latin typeface="Aptos" panose="020B0004020202020204" pitchFamily="34" charset="0"/>
              </a:rPr>
              <a:t>. Quand est-il en l’espèce ? </a:t>
            </a:r>
          </a:p>
          <a:p>
            <a:pPr marL="0" indent="0" algn="just">
              <a:spcBef>
                <a:spcPts val="0"/>
              </a:spcBef>
              <a:spcAft>
                <a:spcPts val="1800"/>
              </a:spcAft>
              <a:buNone/>
            </a:pPr>
            <a:endParaRPr lang="fr-FR" dirty="0">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113564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331B51A-6F45-8D33-86BA-F1E1C1ACAD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9572CF-68F6-F553-6582-10432A281A87}"/>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20.	</a:t>
            </a:r>
            <a:r>
              <a:rPr lang="fr-CA" sz="3600" i="1" dirty="0">
                <a:solidFill>
                  <a:srgbClr val="F2F3ED"/>
                </a:solidFill>
                <a:latin typeface="Aptos" panose="020B0004020202020204" pitchFamily="34" charset="0"/>
              </a:rPr>
              <a:t>Syndicat québécois des employés de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section locale 5044 – SCFP c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communication </a:t>
            </a:r>
            <a:r>
              <a:rPr lang="fr-CA" sz="3600" i="1" dirty="0" err="1">
                <a:solidFill>
                  <a:srgbClr val="F2F3ED"/>
                </a:solidFill>
                <a:latin typeface="Aptos" panose="020B0004020202020204" pitchFamily="34" charset="0"/>
              </a:rPr>
              <a:t>inc.</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7602 </a:t>
            </a:r>
            <a:r>
              <a:rPr lang="fr-CA" sz="3600" dirty="0">
                <a:solidFill>
                  <a:srgbClr val="F2F3ED"/>
                </a:solidFill>
                <a:latin typeface="Aptos" panose="020B0004020202020204" pitchFamily="34" charset="0"/>
              </a:rPr>
              <a:t>(CA SA) (Arbitre Marc Mancini)</a:t>
            </a:r>
          </a:p>
        </p:txBody>
      </p:sp>
      <p:sp>
        <p:nvSpPr>
          <p:cNvPr id="3" name="Espace réservé du contenu 2">
            <a:extLst>
              <a:ext uri="{FF2B5EF4-FFF2-40B4-BE49-F238E27FC236}">
                <a16:creationId xmlns:a16="http://schemas.microsoft.com/office/drawing/2014/main" id="{FAFB7C3C-780D-054B-7A7A-B1BD6C37D01C}"/>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lnSpc>
                <a:spcPct val="110000"/>
              </a:lnSpc>
              <a:spcBef>
                <a:spcPts val="0"/>
              </a:spcBef>
              <a:spcAft>
                <a:spcPts val="1800"/>
              </a:spcAft>
              <a:buNone/>
            </a:pPr>
            <a:r>
              <a:rPr lang="fr-FR" b="1" i="1" dirty="0">
                <a:latin typeface="Aptos" panose="020B0004020202020204" pitchFamily="34" charset="0"/>
              </a:rPr>
              <a:t>Les obligations conventionnelles de l’employeur en matière de télétravail </a:t>
            </a:r>
          </a:p>
          <a:p>
            <a:pPr marL="0" indent="0" algn="just">
              <a:lnSpc>
                <a:spcPct val="110000"/>
              </a:lnSpc>
              <a:spcBef>
                <a:spcPts val="0"/>
              </a:spcBef>
              <a:spcAft>
                <a:spcPts val="1800"/>
              </a:spcAft>
              <a:buNone/>
              <a:tabLst>
                <a:tab pos="989013" algn="l"/>
              </a:tabLst>
            </a:pPr>
            <a:r>
              <a:rPr lang="fr-FR" dirty="0">
                <a:latin typeface="Aptos" panose="020B0004020202020204" pitchFamily="34" charset="0"/>
              </a:rPr>
              <a:t>[39]	</a:t>
            </a:r>
            <a:r>
              <a:rPr lang="fr-FR" b="1" u="sng" dirty="0">
                <a:latin typeface="Aptos" panose="020B0004020202020204" pitchFamily="34" charset="0"/>
              </a:rPr>
              <a:t>Il est vrai que l’employeur n’a pas impliqué le syndicat dans sa réflexion sur la décision d’introduire des mesures de retour au travail en présentiel, ce qui a donc – avec raison – entraîné des modifications substantielles aux Programmes. Toutefois, je suis d’avis que la teneur du texte de la clause 51 ne l’obligeait pas à aller aussi loin</a:t>
            </a:r>
            <a:r>
              <a:rPr lang="fr-FR" dirty="0">
                <a:latin typeface="Aptos" panose="020B0004020202020204" pitchFamily="34" charset="0"/>
              </a:rPr>
              <a:t>. On ne peut pas lire le terme « examiner » hors contexte. Ce mot est inscrit dans un article obligeant l’employeur à informer – au préalable – le syndicat d’un changement aux Programmes. Cet article ne peut pas, avec respect, être interprété autrement; y donner la valeur obligationnelle que le syndicat veut lui donner dénaturerait complètement le sens et la portée de l’ensemble de la clause 51. </a:t>
            </a:r>
            <a:r>
              <a:rPr lang="fr-FR" b="1" u="sng" dirty="0">
                <a:latin typeface="Aptos" panose="020B0004020202020204" pitchFamily="34" charset="0"/>
              </a:rPr>
              <a:t>À aucun endroit dans le texte, nous ne sommes en mesure de déceler une renonciation de la part de l’employeur à son pouvoir d’apporter des modifications ou même d’abolir ces Programmes</a:t>
            </a:r>
            <a:r>
              <a:rPr lang="fr-FR" dirty="0">
                <a:latin typeface="Aptos" panose="020B0004020202020204" pitchFamily="34" charset="0"/>
              </a:rPr>
              <a:t>. Les seules limites à sa discrétion sont celles d’informer préalablement le syndicat (article 51.2) et que ce préavis sera de soixante (60) jours (article 51.4). Est-ce que l’employeur aurait pu agir différemment ? Peut-être. Certes, il aurait pu rencontrer les représentants syndicaux plus tôt et explorer plus en détails les enjeux découlant de sa décision. Mais de là à soutenir qu’il contrevient à ses obligations conventionnelles, je ne puis faire mienne une telle prétention. </a:t>
            </a:r>
          </a:p>
          <a:p>
            <a:pPr marL="0" indent="0" algn="just">
              <a:lnSpc>
                <a:spcPct val="11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660636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6024782-58DE-5E9D-2C26-3F2664472F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2A7B910-D448-7AAC-262A-80D483D87F2C}"/>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20.	</a:t>
            </a:r>
            <a:r>
              <a:rPr lang="fr-CA" sz="3600" i="1" dirty="0">
                <a:solidFill>
                  <a:srgbClr val="F2F3ED"/>
                </a:solidFill>
                <a:latin typeface="Aptos" panose="020B0004020202020204" pitchFamily="34" charset="0"/>
              </a:rPr>
              <a:t>Syndicat québécois des employés de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section locale 5044 – SCFP c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communication </a:t>
            </a:r>
            <a:r>
              <a:rPr lang="fr-CA" sz="3600" i="1" dirty="0" err="1">
                <a:solidFill>
                  <a:srgbClr val="F2F3ED"/>
                </a:solidFill>
                <a:latin typeface="Aptos" panose="020B0004020202020204" pitchFamily="34" charset="0"/>
              </a:rPr>
              <a:t>inc.</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7602 </a:t>
            </a:r>
            <a:r>
              <a:rPr lang="fr-CA" sz="3600" dirty="0">
                <a:solidFill>
                  <a:srgbClr val="F2F3ED"/>
                </a:solidFill>
                <a:latin typeface="Aptos" panose="020B0004020202020204" pitchFamily="34" charset="0"/>
              </a:rPr>
              <a:t>(CA SA) (Arbitre Marc Mancini)</a:t>
            </a:r>
          </a:p>
        </p:txBody>
      </p:sp>
      <p:sp>
        <p:nvSpPr>
          <p:cNvPr id="3" name="Espace réservé du contenu 2">
            <a:extLst>
              <a:ext uri="{FF2B5EF4-FFF2-40B4-BE49-F238E27FC236}">
                <a16:creationId xmlns:a16="http://schemas.microsoft.com/office/drawing/2014/main" id="{53333257-2B4D-FEF5-2768-8ADAE36F75B9}"/>
              </a:ext>
            </a:extLst>
          </p:cNvPr>
          <p:cNvSpPr>
            <a:spLocks noGrp="1"/>
          </p:cNvSpPr>
          <p:nvPr>
            <p:ph idx="1"/>
          </p:nvPr>
        </p:nvSpPr>
        <p:spPr>
          <a:xfrm>
            <a:off x="576000" y="2552700"/>
            <a:ext cx="17136000" cy="7162800"/>
          </a:xfrm>
        </p:spPr>
        <p:txBody>
          <a:bodyPr lIns="180000" rIns="180000">
            <a:normAutofit fontScale="85000" lnSpcReduction="20000"/>
          </a:bodyPr>
          <a:lstStyle/>
          <a:p>
            <a:pPr marL="0" indent="0" algn="just">
              <a:lnSpc>
                <a:spcPct val="120000"/>
              </a:lnSpc>
              <a:spcBef>
                <a:spcPts val="0"/>
              </a:spcBef>
              <a:spcAft>
                <a:spcPts val="1800"/>
              </a:spcAft>
              <a:buNone/>
            </a:pPr>
            <a:r>
              <a:rPr lang="fr-FR" b="1" i="1" dirty="0">
                <a:latin typeface="Aptos" panose="020B0004020202020204" pitchFamily="34" charset="0"/>
              </a:rPr>
              <a:t>L’argument d’estoppel soulevé par le syndicat</a:t>
            </a:r>
            <a:endParaRPr lang="fr-FR" dirty="0">
              <a:latin typeface="Aptos" panose="020B0004020202020204" pitchFamily="34" charset="0"/>
            </a:endParaRPr>
          </a:p>
          <a:p>
            <a:pPr marL="0" indent="0" algn="just">
              <a:lnSpc>
                <a:spcPct val="120000"/>
              </a:lnSpc>
              <a:spcBef>
                <a:spcPts val="0"/>
              </a:spcBef>
              <a:spcAft>
                <a:spcPts val="1800"/>
              </a:spcAft>
              <a:buNone/>
            </a:pPr>
            <a:r>
              <a:rPr lang="fr-CA" dirty="0">
                <a:solidFill>
                  <a:srgbClr val="1F2838"/>
                </a:solidFill>
                <a:latin typeface="Aptos" panose="020B0004020202020204" pitchFamily="34" charset="0"/>
              </a:rPr>
              <a:t>L’estoppel est un moyen de défense lorsqu’un texte est clair, mais que l’une des parties surprend l’autre en modifiant son comportement.</a:t>
            </a:r>
          </a:p>
          <a:p>
            <a:pPr marL="0" indent="0" algn="just">
              <a:lnSpc>
                <a:spcPct val="120000"/>
              </a:lnSpc>
              <a:spcBef>
                <a:spcPts val="0"/>
              </a:spcBef>
              <a:spcAft>
                <a:spcPts val="1800"/>
              </a:spcAft>
              <a:buNone/>
              <a:tabLst>
                <a:tab pos="1074738" algn="l"/>
              </a:tabLst>
            </a:pPr>
            <a:r>
              <a:rPr lang="fr-FR" dirty="0">
                <a:latin typeface="Aptos" panose="020B0004020202020204" pitchFamily="34" charset="0"/>
              </a:rPr>
              <a:t>[44]	À mon avis, </a:t>
            </a:r>
            <a:r>
              <a:rPr lang="fr-FR" b="1" u="sng" dirty="0">
                <a:latin typeface="Aptos" panose="020B0004020202020204" pitchFamily="34" charset="0"/>
              </a:rPr>
              <a:t>l’enjeu ici se situe à la première étape du test : la preuve démontre-t-elle, de manière prépondérante, que l’employeur a fait des promesses ou pris des engagements à la table de négociation, laissant croire au syndicat qu’il n’allait pas modifier le modèle de télétravail, bien que le texte lui donne la permission de le faire ? Avec égards, je ne le crois pas</a:t>
            </a:r>
            <a:r>
              <a:rPr lang="fr-FR" dirty="0">
                <a:latin typeface="Aptos" panose="020B0004020202020204" pitchFamily="34" charset="0"/>
              </a:rPr>
              <a:t>. La preuve syndicale repose uniquement sur le témoignage de Monsieur Pouliot, lequel s’est limité à se référer aux propos tenus par Monsieur Busque à la table de négociation en 2023, où celui-ci lui aurait apaisé le syndicat en lui assurant que « ça n’arriverait jamais » d’avoir à revenir physiquement au bureau. Madame Joly, quant à elle, présente également à la table de négociation, affirme n’avoir jamais entendu Monsieur Busque s’engager de cette façon, tout en confirmant que les échanges entre les parties sur le contenu de la clause 51 furent brefs. </a:t>
            </a:r>
            <a:r>
              <a:rPr lang="fr-FR" b="1" u="sng" dirty="0">
                <a:latin typeface="Aptos" panose="020B0004020202020204" pitchFamily="34" charset="0"/>
              </a:rPr>
              <a:t>Je me retrouve donc devant une preuve contradictoire afin de déterminer l’existence ou l’absence d’une promesse ou d’un engagement</a:t>
            </a:r>
            <a:r>
              <a:rPr lang="fr-FR" dirty="0">
                <a:latin typeface="Aptos" panose="020B0004020202020204" pitchFamily="34" charset="0"/>
              </a:rPr>
              <a:t>. Conséquemment, je suis d’avis que le syndicat n’a pas rencontré son fardeau de prouver l’existence d’une promesse pouvant ainsi enclencher un argument d’estoppel comme fondement du grief. </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5804589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39CC17A-B003-A4B8-418A-456CCE1B90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ED0ACB-D5AC-B909-352A-C58CA4B6ADD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20.	</a:t>
            </a:r>
            <a:r>
              <a:rPr lang="fr-CA" sz="3600" i="1" dirty="0">
                <a:solidFill>
                  <a:srgbClr val="F2F3ED"/>
                </a:solidFill>
                <a:latin typeface="Aptos" panose="020B0004020202020204" pitchFamily="34" charset="0"/>
              </a:rPr>
              <a:t>Syndicat québécois des employés de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section locale 5044 – SCFP c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communication </a:t>
            </a:r>
            <a:r>
              <a:rPr lang="fr-CA" sz="3600" i="1" dirty="0" err="1">
                <a:solidFill>
                  <a:srgbClr val="F2F3ED"/>
                </a:solidFill>
                <a:latin typeface="Aptos" panose="020B0004020202020204" pitchFamily="34" charset="0"/>
              </a:rPr>
              <a:t>inc.</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7602 </a:t>
            </a:r>
            <a:r>
              <a:rPr lang="fr-CA" sz="3600" dirty="0">
                <a:solidFill>
                  <a:srgbClr val="F2F3ED"/>
                </a:solidFill>
                <a:latin typeface="Aptos" panose="020B0004020202020204" pitchFamily="34" charset="0"/>
              </a:rPr>
              <a:t>(CA SA) (Arbitre Marc Mancini)</a:t>
            </a:r>
          </a:p>
        </p:txBody>
      </p:sp>
      <p:sp>
        <p:nvSpPr>
          <p:cNvPr id="3" name="Espace réservé du contenu 2">
            <a:extLst>
              <a:ext uri="{FF2B5EF4-FFF2-40B4-BE49-F238E27FC236}">
                <a16:creationId xmlns:a16="http://schemas.microsoft.com/office/drawing/2014/main" id="{ED080100-3822-6C31-3111-9E9198C215D8}"/>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FR" b="1" i="1" dirty="0">
                <a:latin typeface="Aptos" panose="020B0004020202020204" pitchFamily="34" charset="0"/>
              </a:rPr>
              <a:t>L’abus de droit allégué par le syndicat </a:t>
            </a:r>
          </a:p>
          <a:p>
            <a:pPr marL="0" indent="0" algn="just">
              <a:spcBef>
                <a:spcPts val="0"/>
              </a:spcBef>
              <a:spcAft>
                <a:spcPts val="1800"/>
              </a:spcAft>
              <a:buNone/>
              <a:tabLst>
                <a:tab pos="1074738" algn="l"/>
              </a:tabLst>
            </a:pPr>
            <a:r>
              <a:rPr lang="fr-FR" dirty="0">
                <a:latin typeface="Aptos" panose="020B0004020202020204" pitchFamily="34" charset="0"/>
              </a:rPr>
              <a:t>[48]	Est-ce que je peux conclure que la décision de l’employeur est abusive, déraisonnable, arbitraire et empreinte de mauvaise foi dans les circonstances ? Avec respect, je ne le crois pas. </a:t>
            </a:r>
            <a:r>
              <a:rPr lang="fr-FR" b="1" u="sng" dirty="0">
                <a:latin typeface="Aptos" panose="020B0004020202020204" pitchFamily="34" charset="0"/>
              </a:rPr>
              <a:t>La jurisprudence nous enseigne que l’employeur conserve tous les droits de direction qui ne sont pas restreints par la loi ou la convention collective</a:t>
            </a:r>
            <a:r>
              <a:rPr lang="fr-FR" dirty="0">
                <a:latin typeface="Aptos" panose="020B0004020202020204" pitchFamily="34" charset="0"/>
              </a:rPr>
              <a:t> : </a:t>
            </a:r>
            <a:r>
              <a:rPr lang="fr-FR" i="1" dirty="0">
                <a:latin typeface="Aptos" panose="020B0004020202020204" pitchFamily="34" charset="0"/>
              </a:rPr>
              <a:t>CSSS du Lac-des-Deux-Montagnes</a:t>
            </a:r>
            <a:r>
              <a:rPr lang="fr-FR" dirty="0">
                <a:latin typeface="Aptos" panose="020B0004020202020204" pitchFamily="34" charset="0"/>
              </a:rPr>
              <a:t>, précitée, par. 81 à 84. Il est également reconnu que la conclusion d’une convention collective entre un employeur et un syndicat limite l’exercice des droits de la direction de l’employeur uniquement dans la mesure où des dispositions précises le prévoient. </a:t>
            </a:r>
            <a:r>
              <a:rPr lang="fr-FR" b="1" u="sng" dirty="0">
                <a:latin typeface="Aptos" panose="020B0004020202020204" pitchFamily="34" charset="0"/>
              </a:rPr>
              <a:t>Ainsi, un employeur peut donc exercer librement ses droits de direction, sauf si une disposition particulière sur un sujet précis vient restreindre ses droits en question</a:t>
            </a:r>
            <a:r>
              <a:rPr lang="fr-FR" dirty="0">
                <a:latin typeface="Aptos" panose="020B0004020202020204" pitchFamily="34" charset="0"/>
              </a:rPr>
              <a:t> : </a:t>
            </a:r>
            <a:r>
              <a:rPr lang="fr-FR" i="1" dirty="0">
                <a:latin typeface="Aptos" panose="020B0004020202020204" pitchFamily="34" charset="0"/>
              </a:rPr>
              <a:t>Institut national de la santé publique</a:t>
            </a:r>
            <a:r>
              <a:rPr lang="fr-FR" dirty="0">
                <a:latin typeface="Aptos" panose="020B0004020202020204" pitchFamily="34" charset="0"/>
              </a:rPr>
              <a:t>, précitée, par. 68 à 72. </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5562234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A1E0B21-77CD-B7C5-F977-7500C049F8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4B8EC7F-6BC6-6786-57C5-BD9627B698A3}"/>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20.	</a:t>
            </a:r>
            <a:r>
              <a:rPr lang="fr-CA" sz="3600" i="1" dirty="0">
                <a:solidFill>
                  <a:srgbClr val="F2F3ED"/>
                </a:solidFill>
                <a:latin typeface="Aptos" panose="020B0004020202020204" pitchFamily="34" charset="0"/>
              </a:rPr>
              <a:t>Syndicat québécois des employés de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section locale 5044 – SCFP c </a:t>
            </a:r>
            <a:r>
              <a:rPr lang="fr-CA" sz="3600" i="1" dirty="0" err="1">
                <a:solidFill>
                  <a:srgbClr val="F2F3ED"/>
                </a:solidFill>
                <a:latin typeface="Aptos" panose="020B0004020202020204" pitchFamily="34" charset="0"/>
              </a:rPr>
              <a:t>Telus</a:t>
            </a:r>
            <a:r>
              <a:rPr lang="fr-CA" sz="3600" i="1" dirty="0">
                <a:solidFill>
                  <a:srgbClr val="F2F3ED"/>
                </a:solidFill>
                <a:latin typeface="Aptos" panose="020B0004020202020204" pitchFamily="34" charset="0"/>
              </a:rPr>
              <a:t> communication </a:t>
            </a:r>
            <a:r>
              <a:rPr lang="fr-CA" sz="3600" i="1" dirty="0" err="1">
                <a:solidFill>
                  <a:srgbClr val="F2F3ED"/>
                </a:solidFill>
                <a:latin typeface="Aptos" panose="020B0004020202020204" pitchFamily="34" charset="0"/>
              </a:rPr>
              <a:t>inc.</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7602 </a:t>
            </a:r>
            <a:r>
              <a:rPr lang="fr-CA" sz="3600" dirty="0">
                <a:solidFill>
                  <a:srgbClr val="F2F3ED"/>
                </a:solidFill>
                <a:latin typeface="Aptos" panose="020B0004020202020204" pitchFamily="34" charset="0"/>
              </a:rPr>
              <a:t>(CA SA) (Arbitre Marc Mancini)</a:t>
            </a:r>
          </a:p>
        </p:txBody>
      </p:sp>
      <p:sp>
        <p:nvSpPr>
          <p:cNvPr id="3" name="Espace réservé du contenu 2">
            <a:extLst>
              <a:ext uri="{FF2B5EF4-FFF2-40B4-BE49-F238E27FC236}">
                <a16:creationId xmlns:a16="http://schemas.microsoft.com/office/drawing/2014/main" id="{800009AD-55CD-2ABA-E283-38DE386A7544}"/>
              </a:ext>
            </a:extLst>
          </p:cNvPr>
          <p:cNvSpPr>
            <a:spLocks noGrp="1"/>
          </p:cNvSpPr>
          <p:nvPr>
            <p:ph idx="1"/>
          </p:nvPr>
        </p:nvSpPr>
        <p:spPr>
          <a:xfrm>
            <a:off x="576000" y="2552700"/>
            <a:ext cx="17136000" cy="7162800"/>
          </a:xfrm>
        </p:spPr>
        <p:txBody>
          <a:bodyPr lIns="180000" rIns="180000">
            <a:normAutofit/>
          </a:bodyPr>
          <a:lstStyle/>
          <a:p>
            <a:pPr marL="0" indent="0" algn="just">
              <a:lnSpc>
                <a:spcPct val="120000"/>
              </a:lnSpc>
              <a:spcBef>
                <a:spcPts val="0"/>
              </a:spcBef>
              <a:spcAft>
                <a:spcPts val="1800"/>
              </a:spcAft>
              <a:buNone/>
            </a:pPr>
            <a:r>
              <a:rPr lang="fr-FR" sz="2220" b="1" i="1" dirty="0">
                <a:latin typeface="Aptos" panose="020B0004020202020204" pitchFamily="34" charset="0"/>
              </a:rPr>
              <a:t>La cohérence décisionnelle et ses limites </a:t>
            </a:r>
          </a:p>
          <a:p>
            <a:pPr marL="0" indent="0" algn="just">
              <a:lnSpc>
                <a:spcPct val="120000"/>
              </a:lnSpc>
              <a:spcBef>
                <a:spcPts val="0"/>
              </a:spcBef>
              <a:spcAft>
                <a:spcPts val="1800"/>
              </a:spcAft>
              <a:buNone/>
              <a:tabLst>
                <a:tab pos="989013" algn="l"/>
              </a:tabLst>
            </a:pPr>
            <a:r>
              <a:rPr lang="fr-FR" sz="2220" dirty="0">
                <a:latin typeface="Aptos" panose="020B0004020202020204" pitchFamily="34" charset="0"/>
              </a:rPr>
              <a:t>[51]	Un dernier point s’impose ici, et ce, compte tenu des arguments soulevés par l’employeur. En vertu du principe de la cohérence décisionnelle, celui-ci m’invite à rejeter le grief, étant donné que la même question en litige a déjà été tranchée par l’arbitre Simms le 28 octobre 2024, entre TELUS et une autre unité d’accréditation en Colombie-Britannique, au sujet de la même mesure de retour au travail annoncée le 10 juillet 2024. La doctrine est claire à l’effet que le principe du </a:t>
            </a:r>
            <a:r>
              <a:rPr lang="fr-FR" sz="2220" i="1" dirty="0" err="1">
                <a:latin typeface="Aptos" panose="020B0004020202020204" pitchFamily="34" charset="0"/>
              </a:rPr>
              <a:t>stare</a:t>
            </a:r>
            <a:r>
              <a:rPr lang="fr-FR" sz="2220" i="1" dirty="0">
                <a:latin typeface="Aptos" panose="020B0004020202020204" pitchFamily="34" charset="0"/>
              </a:rPr>
              <a:t> </a:t>
            </a:r>
            <a:r>
              <a:rPr lang="fr-FR" sz="2220" i="1" dirty="0" err="1">
                <a:latin typeface="Aptos" panose="020B0004020202020204" pitchFamily="34" charset="0"/>
              </a:rPr>
              <a:t>decisis</a:t>
            </a:r>
            <a:r>
              <a:rPr lang="fr-FR" sz="2220" i="1" dirty="0">
                <a:latin typeface="Aptos" panose="020B0004020202020204" pitchFamily="34" charset="0"/>
              </a:rPr>
              <a:t> </a:t>
            </a:r>
            <a:r>
              <a:rPr lang="fr-FR" sz="2220" dirty="0">
                <a:latin typeface="Aptos" panose="020B0004020202020204" pitchFamily="34" charset="0"/>
              </a:rPr>
              <a:t>ne s’applique pas en arbitrage de griefs, mais reconnaît l’existence de la cohérence décisionnelle, qui s’applique lorsque deux (2) ou plusieurs arbitres sont appelés à rendre une décision à l’égard de griefs de nature similaire et mettant en cause des dispositions conventionnelles comparables : MORIN et BLOUIN, précitée, par. II.90. Ce principe permet donc, le cas échéant, d’éviter aux parties de faire face à des jugements contradictoires. </a:t>
            </a:r>
            <a:r>
              <a:rPr lang="fr-FR" sz="2220" b="1" u="sng" dirty="0">
                <a:latin typeface="Aptos" panose="020B0004020202020204" pitchFamily="34" charset="0"/>
              </a:rPr>
              <a:t>Cela étant dit, pouvons-nous appliquer ici le principe de la cohérence décisionnelle en regard de la décision Simms ? Je suis plutôt d’avis qu’il faut nuancer le tout. J’ai pris connaissance en profondeur de la décision Simms et, bien que je sois en accord avec le raisonnement et les conclusions de l’arbitre, il m’est impossible d’appliquer la </a:t>
            </a:r>
            <a:r>
              <a:rPr lang="fr-FR" sz="2220" b="1" i="1" u="sng" dirty="0">
                <a:latin typeface="Aptos" panose="020B0004020202020204" pitchFamily="34" charset="0"/>
              </a:rPr>
              <a:t>ratio </a:t>
            </a:r>
            <a:r>
              <a:rPr lang="fr-FR" sz="2220" b="1" i="1" u="sng" dirty="0" err="1">
                <a:latin typeface="Aptos" panose="020B0004020202020204" pitchFamily="34" charset="0"/>
              </a:rPr>
              <a:t>decidendi</a:t>
            </a:r>
            <a:r>
              <a:rPr lang="fr-FR" sz="2220" b="1" i="1" u="sng" dirty="0">
                <a:latin typeface="Aptos" panose="020B0004020202020204" pitchFamily="34" charset="0"/>
              </a:rPr>
              <a:t> </a:t>
            </a:r>
            <a:r>
              <a:rPr lang="fr-FR" sz="2220" b="1" u="sng" dirty="0">
                <a:latin typeface="Aptos" panose="020B0004020202020204" pitchFamily="34" charset="0"/>
              </a:rPr>
              <a:t>de sa sentence aveuglément au présent dossier. Certes, les questions en litige étaient similaires et le texte de la convention collective à interpréter était comparable. Toutefois, il m’appert que la preuve présentée par les parties dans les deux (2) dossiers n’était pas la même sur l’ensemble des arguments soulevés par le syndicat. Il faut donc prendre en considération l’ensemble de la décision et mettre en relief les distinctions lorsque nécessaire.</a:t>
            </a:r>
            <a:r>
              <a:rPr lang="fr-FR" sz="2220" dirty="0">
                <a:latin typeface="Aptos" panose="020B0004020202020204" pitchFamily="34" charset="0"/>
              </a:rPr>
              <a:t> Ainsi, il faut appliquer le principe de la cohérence décisionnelle avec un certain recul, car chaque dossier contient sa propre preuve, susceptible d’influencer la décision de l’arbitre, le cas échéant. </a:t>
            </a:r>
            <a:endParaRPr lang="fr-FR" sz="2220" b="1" i="1" dirty="0">
              <a:solidFill>
                <a:srgbClr val="1F2838"/>
              </a:solidFill>
              <a:latin typeface="Aptos" panose="020B0004020202020204" pitchFamily="34" charset="0"/>
            </a:endParaRPr>
          </a:p>
        </p:txBody>
      </p:sp>
    </p:spTree>
    <p:extLst>
      <p:ext uri="{BB962C8B-B14F-4D97-AF65-F5344CB8AC3E}">
        <p14:creationId xmlns:p14="http://schemas.microsoft.com/office/powerpoint/2010/main" val="18163452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3714FB5-85DC-710A-AE8F-5D6DBC5E25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DD5A27-BF98-5396-DE12-7B43B3D691C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21.	</a:t>
            </a:r>
            <a:r>
              <a:rPr lang="fr-CA" sz="3600" i="1" err="1">
                <a:solidFill>
                  <a:schemeClr val="bg1"/>
                </a:solidFill>
                <a:latin typeface="Aptos" panose="020B0004020202020204" pitchFamily="34" charset="0"/>
              </a:rPr>
              <a:t>Teamsters</a:t>
            </a:r>
            <a:r>
              <a:rPr lang="fr-CA" sz="3600" i="1">
                <a:solidFill>
                  <a:schemeClr val="bg1"/>
                </a:solidFill>
                <a:latin typeface="Aptos" panose="020B0004020202020204" pitchFamily="34" charset="0"/>
              </a:rPr>
              <a:t> Québec local 1999 c Molson Canada 2005 (Usine)</a:t>
            </a:r>
            <a:r>
              <a:rPr lang="fr-CA" sz="3600">
                <a:solidFill>
                  <a:schemeClr val="bg1"/>
                </a:solidFill>
                <a:latin typeface="Aptos" panose="020B0004020202020204" pitchFamily="34" charset="0"/>
              </a:rPr>
              <a:t>,</a:t>
            </a:r>
            <a:r>
              <a:rPr lang="fr-CA" sz="3600" i="1">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3019 </a:t>
            </a:r>
            <a:r>
              <a:rPr lang="fr-CA" sz="3600">
                <a:solidFill>
                  <a:schemeClr val="bg1"/>
                </a:solidFill>
                <a:latin typeface="Aptos" panose="020B0004020202020204" pitchFamily="34" charset="0"/>
              </a:rPr>
              <a:t>(QC SAT) ( Arbitre Me Guy Roy).</a:t>
            </a:r>
          </a:p>
        </p:txBody>
      </p:sp>
      <p:sp>
        <p:nvSpPr>
          <p:cNvPr id="3" name="Espace réservé du contenu 2">
            <a:extLst>
              <a:ext uri="{FF2B5EF4-FFF2-40B4-BE49-F238E27FC236}">
                <a16:creationId xmlns:a16="http://schemas.microsoft.com/office/drawing/2014/main" id="{F22F8622-FEDF-2AA5-E82A-1ABB1A3FF3D8}"/>
              </a:ext>
            </a:extLst>
          </p:cNvPr>
          <p:cNvSpPr>
            <a:spLocks noGrp="1"/>
          </p:cNvSpPr>
          <p:nvPr>
            <p:ph idx="1"/>
          </p:nvPr>
        </p:nvSpPr>
        <p:spPr>
          <a:xfrm>
            <a:off x="576000" y="2552700"/>
            <a:ext cx="17136000" cy="7480986"/>
          </a:xfrm>
        </p:spPr>
        <p:txBody>
          <a:bodyPr lIns="180000" rIns="180000">
            <a:normAutofit fontScale="62500" lnSpcReduction="20000"/>
          </a:bodyPr>
          <a:lstStyle/>
          <a:p>
            <a:pPr marL="0" indent="0" algn="just">
              <a:lnSpc>
                <a:spcPct val="120000"/>
              </a:lnSpc>
              <a:spcBef>
                <a:spcPts val="0"/>
              </a:spcBef>
              <a:spcAft>
                <a:spcPts val="1200"/>
              </a:spcAft>
              <a:buNone/>
            </a:pPr>
            <a:r>
              <a:rPr lang="fr-CA" b="1" u="sng" dirty="0">
                <a:solidFill>
                  <a:srgbClr val="1F2838"/>
                </a:solidFill>
                <a:latin typeface="Aptos" panose="020B0004020202020204" pitchFamily="34" charset="0"/>
              </a:rPr>
              <a:t>Les faits :</a:t>
            </a:r>
          </a:p>
          <a:p>
            <a:pPr algn="just">
              <a:lnSpc>
                <a:spcPct val="120000"/>
              </a:lnSpc>
              <a:spcBef>
                <a:spcPts val="0"/>
              </a:spcBef>
              <a:spcAft>
                <a:spcPts val="1200"/>
              </a:spcAft>
              <a:buFontTx/>
              <a:buChar char="-"/>
            </a:pPr>
            <a:r>
              <a:rPr lang="fr-CA" dirty="0">
                <a:solidFill>
                  <a:srgbClr val="1F2838"/>
                </a:solidFill>
                <a:latin typeface="Aptos" panose="020B0004020202020204" pitchFamily="34" charset="0"/>
              </a:rPr>
              <a:t>Le 8 octobre 2024, </a:t>
            </a:r>
            <a:r>
              <a:rPr lang="fr-CA" i="1" dirty="0">
                <a:solidFill>
                  <a:srgbClr val="1F2838"/>
                </a:solidFill>
                <a:latin typeface="Aptos" panose="020B0004020202020204" pitchFamily="34" charset="0"/>
              </a:rPr>
              <a:t>la Loi visant principalement à réduire la charge administrative des médecins</a:t>
            </a:r>
            <a:r>
              <a:rPr lang="fr-CA" dirty="0">
                <a:solidFill>
                  <a:srgbClr val="1F2838"/>
                </a:solidFill>
                <a:latin typeface="Aptos" panose="020B0004020202020204" pitchFamily="34" charset="0"/>
              </a:rPr>
              <a:t>(Loi 68) a été adoptée par l’Assemblée nationale.</a:t>
            </a:r>
          </a:p>
          <a:p>
            <a:pPr algn="just">
              <a:lnSpc>
                <a:spcPct val="120000"/>
              </a:lnSpc>
              <a:spcBef>
                <a:spcPts val="0"/>
              </a:spcBef>
              <a:spcAft>
                <a:spcPts val="1200"/>
              </a:spcAft>
              <a:buFontTx/>
              <a:buChar char="-"/>
            </a:pPr>
            <a:r>
              <a:rPr lang="fr-CA" dirty="0">
                <a:solidFill>
                  <a:srgbClr val="1F2838"/>
                </a:solidFill>
                <a:latin typeface="Aptos" panose="020B0004020202020204" pitchFamily="34" charset="0"/>
              </a:rPr>
              <a:t>Le 1</a:t>
            </a:r>
            <a:r>
              <a:rPr lang="fr-CA" baseline="30000" dirty="0">
                <a:solidFill>
                  <a:srgbClr val="1F2838"/>
                </a:solidFill>
                <a:latin typeface="Aptos" panose="020B0004020202020204" pitchFamily="34" charset="0"/>
              </a:rPr>
              <a:t>er</a:t>
            </a:r>
            <a:r>
              <a:rPr lang="fr-CA" dirty="0">
                <a:solidFill>
                  <a:srgbClr val="1F2838"/>
                </a:solidFill>
                <a:latin typeface="Aptos" panose="020B0004020202020204" pitchFamily="34" charset="0"/>
              </a:rPr>
              <a:t> janvier 2025, les articles 7 et 8 de cette loi qui modifient la Loi sur les normes du travail sont entrées en vigueur. Les nouveaux articles 79.2 et 79.7 se lisent dorénavant ainsi:</a:t>
            </a:r>
          </a:p>
          <a:p>
            <a:pPr marL="0" indent="0" algn="just">
              <a:lnSpc>
                <a:spcPct val="120000"/>
              </a:lnSpc>
              <a:spcBef>
                <a:spcPts val="0"/>
              </a:spcBef>
              <a:spcAft>
                <a:spcPts val="1200"/>
              </a:spcAft>
              <a:buNone/>
            </a:pPr>
            <a:r>
              <a:rPr lang="fr-CA" b="1" dirty="0">
                <a:latin typeface="Aptos" panose="020B0004020202020204" pitchFamily="34" charset="0"/>
              </a:rPr>
              <a:t>79.2.</a:t>
            </a:r>
            <a:r>
              <a:rPr lang="fr-CA" dirty="0">
                <a:latin typeface="Aptos" panose="020B0004020202020204" pitchFamily="34" charset="0"/>
              </a:rPr>
              <a:t> La personne salariée doit aviser l’employeur le plus tôt possible de son absence et des motifs de celle-ci. </a:t>
            </a:r>
            <a:r>
              <a:rPr lang="fr-CA" u="sng" dirty="0">
                <a:latin typeface="Aptos" panose="020B0004020202020204" pitchFamily="34" charset="0"/>
              </a:rPr>
              <a:t>L’employeur peut demander à la personne salariée, si les circonstances le justifient eu égard notamment à la durée de l’absence ou au caractère répétitif de celle-ci, de lui fournir un document attestant ces motifs.</a:t>
            </a:r>
            <a:endParaRPr lang="fr-CA" dirty="0">
              <a:latin typeface="Aptos" panose="020B0004020202020204" pitchFamily="34" charset="0"/>
            </a:endParaRPr>
          </a:p>
          <a:p>
            <a:pPr marL="0" indent="0" algn="just">
              <a:lnSpc>
                <a:spcPct val="120000"/>
              </a:lnSpc>
              <a:spcBef>
                <a:spcPts val="0"/>
              </a:spcBef>
              <a:spcAft>
                <a:spcPts val="1200"/>
              </a:spcAft>
              <a:buNone/>
            </a:pPr>
            <a:r>
              <a:rPr lang="fr-CA" u="sng" dirty="0">
                <a:latin typeface="Aptos" panose="020B0004020202020204" pitchFamily="34" charset="0"/>
              </a:rPr>
              <a:t>Toutefois, l’employeur ne peut demander le document visé au premier alinéa pour les trois premières périodes d’absence d’une durée de trois journées consécutives ou moins prises sur une période de 12 mois.</a:t>
            </a:r>
            <a:endParaRPr lang="fr-CA" dirty="0">
              <a:latin typeface="Aptos" panose="020B0004020202020204" pitchFamily="34" charset="0"/>
            </a:endParaRPr>
          </a:p>
          <a:p>
            <a:pPr marL="0" indent="0" algn="just">
              <a:lnSpc>
                <a:spcPct val="120000"/>
              </a:lnSpc>
              <a:spcBef>
                <a:spcPts val="0"/>
              </a:spcBef>
              <a:spcAft>
                <a:spcPts val="1200"/>
              </a:spcAft>
              <a:buNone/>
            </a:pPr>
            <a:r>
              <a:rPr lang="fr-CA" b="1" dirty="0">
                <a:latin typeface="Aptos" panose="020B0004020202020204" pitchFamily="34" charset="0"/>
              </a:rPr>
              <a:t>[…]</a:t>
            </a:r>
          </a:p>
          <a:p>
            <a:pPr marL="0" indent="0" algn="just">
              <a:lnSpc>
                <a:spcPct val="120000"/>
              </a:lnSpc>
              <a:spcBef>
                <a:spcPts val="0"/>
              </a:spcBef>
              <a:spcAft>
                <a:spcPts val="1200"/>
              </a:spcAft>
              <a:buNone/>
            </a:pPr>
            <a:r>
              <a:rPr lang="fr-CA" b="1" dirty="0">
                <a:latin typeface="Aptos" panose="020B0004020202020204" pitchFamily="34" charset="0"/>
              </a:rPr>
              <a:t>79.7.</a:t>
            </a:r>
            <a:r>
              <a:rPr lang="fr-CA" dirty="0">
                <a:latin typeface="Aptos" panose="020B0004020202020204" pitchFamily="34" charset="0"/>
              </a:rPr>
              <a:t> Une personne salariée peut s’absenter du travail pendant 10 journées par année pour remplir des obligations reliées à la garde, à la santé ou à l’éducation de son enfant ou de l’enfant de son conjoint, ou en raison de l’état de santé d’un membre de la famille ou d’une personne pour laquelle la personne salariée agit comme proche aidant, tel qu’attesté par un professionnel œuvrant dans le milieu de la santé et des services sociaux régi par le </a:t>
            </a:r>
            <a:r>
              <a:rPr lang="fr-CA" dirty="0">
                <a:latin typeface="Aptos" panose="020B0004020202020204" pitchFamily="34" charset="0"/>
                <a:hlinkClick r:id="rId4"/>
              </a:rPr>
              <a:t>Code des professions (chapitre C-26</a:t>
            </a:r>
            <a:r>
              <a:rPr lang="fr-CA" dirty="0">
                <a:latin typeface="Aptos" panose="020B0004020202020204" pitchFamily="34" charset="0"/>
              </a:rPr>
              <a:t>).</a:t>
            </a:r>
          </a:p>
          <a:p>
            <a:pPr marL="0" indent="0" algn="just">
              <a:lnSpc>
                <a:spcPct val="120000"/>
              </a:lnSpc>
              <a:spcBef>
                <a:spcPts val="0"/>
              </a:spcBef>
              <a:spcAft>
                <a:spcPts val="1200"/>
              </a:spcAft>
              <a:buNone/>
            </a:pPr>
            <a:r>
              <a:rPr lang="fr-CA" b="1" dirty="0">
                <a:latin typeface="Aptos" panose="020B0004020202020204" pitchFamily="34" charset="0"/>
              </a:rPr>
              <a:t>[…]</a:t>
            </a:r>
            <a:endParaRPr lang="fr-CA" dirty="0">
              <a:latin typeface="Aptos" panose="020B0004020202020204" pitchFamily="34" charset="0"/>
            </a:endParaRPr>
          </a:p>
          <a:p>
            <a:pPr marL="0" indent="0" algn="just">
              <a:lnSpc>
                <a:spcPct val="120000"/>
              </a:lnSpc>
              <a:spcBef>
                <a:spcPts val="0"/>
              </a:spcBef>
              <a:spcAft>
                <a:spcPts val="1200"/>
              </a:spcAft>
              <a:buNone/>
            </a:pPr>
            <a:r>
              <a:rPr lang="fr-CA" dirty="0">
                <a:latin typeface="Aptos" panose="020B0004020202020204" pitchFamily="34" charset="0"/>
              </a:rPr>
              <a:t>L’employeur peut demander à la personne salariée, si les circonstances le justifient eu égard notamment à la durée de l’absence, de lui fournir un document attestant des motifs de cette absence, </a:t>
            </a:r>
            <a:r>
              <a:rPr lang="fr-CA" u="sng" dirty="0">
                <a:latin typeface="Aptos" panose="020B0004020202020204" pitchFamily="34" charset="0"/>
              </a:rPr>
              <a:t>à l’exception d’un certificat médical</a:t>
            </a:r>
            <a:r>
              <a:rPr lang="fr-CA" dirty="0">
                <a:latin typeface="Aptos" panose="020B0004020202020204" pitchFamily="34" charset="0"/>
              </a:rPr>
              <a:t>.</a:t>
            </a:r>
          </a:p>
          <a:p>
            <a:pPr marL="0" indent="0" algn="just">
              <a:lnSpc>
                <a:spcPct val="120000"/>
              </a:lnSpc>
              <a:spcBef>
                <a:spcPts val="0"/>
              </a:spcBef>
              <a:spcAft>
                <a:spcPts val="1200"/>
              </a:spcAft>
              <a:buNone/>
            </a:pPr>
            <a:r>
              <a:rPr lang="fr-CA" dirty="0">
                <a:latin typeface="Aptos" panose="020B0004020202020204" pitchFamily="34" charset="0"/>
              </a:rPr>
              <a:t>La personne salariée doit aviser l’employeur de son absence le plus tôt possible et prendre les moyens raisonnables à sa disposition pour limiter la prise et la durée du congé.</a:t>
            </a:r>
          </a:p>
        </p:txBody>
      </p:sp>
    </p:spTree>
    <p:extLst>
      <p:ext uri="{BB962C8B-B14F-4D97-AF65-F5344CB8AC3E}">
        <p14:creationId xmlns:p14="http://schemas.microsoft.com/office/powerpoint/2010/main" val="160856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4E8AB31-AE66-E6FE-47DE-BC993453DC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E07FD9-477B-62E1-FC05-39406BC0CFD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21.	</a:t>
            </a:r>
            <a:r>
              <a:rPr lang="fr-CA" sz="3600" i="1" err="1">
                <a:solidFill>
                  <a:schemeClr val="bg1"/>
                </a:solidFill>
                <a:latin typeface="Aptos" panose="020B0004020202020204" pitchFamily="34" charset="0"/>
              </a:rPr>
              <a:t>Teamsters</a:t>
            </a:r>
            <a:r>
              <a:rPr lang="fr-CA" sz="3600" i="1">
                <a:solidFill>
                  <a:schemeClr val="bg1"/>
                </a:solidFill>
                <a:latin typeface="Aptos" panose="020B0004020202020204" pitchFamily="34" charset="0"/>
              </a:rPr>
              <a:t> Québec local 1999 c Molson Canada 2005 (Usine)</a:t>
            </a:r>
            <a:r>
              <a:rPr lang="fr-CA" sz="3600">
                <a:solidFill>
                  <a:schemeClr val="bg1"/>
                </a:solidFill>
                <a:latin typeface="Aptos" panose="020B0004020202020204" pitchFamily="34" charset="0"/>
              </a:rPr>
              <a:t>,</a:t>
            </a:r>
            <a:r>
              <a:rPr lang="fr-CA" sz="3600" i="1">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3019 </a:t>
            </a:r>
            <a:r>
              <a:rPr lang="fr-CA" sz="3600">
                <a:solidFill>
                  <a:schemeClr val="bg1"/>
                </a:solidFill>
                <a:latin typeface="Aptos" panose="020B0004020202020204" pitchFamily="34" charset="0"/>
              </a:rPr>
              <a:t>(QC SAT) ( Arbitre Me Guy Roy).</a:t>
            </a:r>
          </a:p>
        </p:txBody>
      </p:sp>
      <p:sp>
        <p:nvSpPr>
          <p:cNvPr id="3" name="Espace réservé du contenu 2">
            <a:extLst>
              <a:ext uri="{FF2B5EF4-FFF2-40B4-BE49-F238E27FC236}">
                <a16:creationId xmlns:a16="http://schemas.microsoft.com/office/drawing/2014/main" id="{6BD96A3D-168E-C4B6-C2BC-4DA479ACE33D}"/>
              </a:ext>
            </a:extLst>
          </p:cNvPr>
          <p:cNvSpPr>
            <a:spLocks noGrp="1"/>
          </p:cNvSpPr>
          <p:nvPr>
            <p:ph idx="1"/>
          </p:nvPr>
        </p:nvSpPr>
        <p:spPr>
          <a:xfrm>
            <a:off x="576000" y="2552700"/>
            <a:ext cx="17136000" cy="7162800"/>
          </a:xfrm>
        </p:spPr>
        <p:txBody>
          <a:bodyPr lIns="180000" rIns="180000">
            <a:normAutofit lnSpcReduction="10000"/>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p>
          <a:p>
            <a:pPr marL="0" indent="0" algn="just">
              <a:spcBef>
                <a:spcPts val="0"/>
              </a:spcBef>
              <a:spcAft>
                <a:spcPts val="1800"/>
              </a:spcAft>
              <a:buNone/>
            </a:pPr>
            <a:r>
              <a:rPr lang="fr-CA" dirty="0">
                <a:latin typeface="Aptos" panose="020B0004020202020204" pitchFamily="34" charset="0"/>
              </a:rPr>
              <a:t>-  L’article 11.02 de la convention collective intervenue entre les parties prévoit ce qui suit :</a:t>
            </a:r>
          </a:p>
          <a:p>
            <a:pPr marL="514350" indent="-514350" algn="just">
              <a:spcBef>
                <a:spcPts val="0"/>
              </a:spcBef>
              <a:spcAft>
                <a:spcPts val="1800"/>
              </a:spcAft>
              <a:buFont typeface="Arial" pitchFamily="34" charset="0"/>
              <a:buAutoNum type="alphaLcParenR"/>
            </a:pPr>
            <a:r>
              <a:rPr lang="fr-CA" dirty="0">
                <a:latin typeface="Aptos" panose="020B0004020202020204" pitchFamily="34" charset="0"/>
              </a:rPr>
              <a:t>Pour avoir droit au paiement de ces congés, un employé doit être présent au travail le jour cédulé qui précède et qui suit immédiatement le congé statutaire à moins </a:t>
            </a:r>
            <a:r>
              <a:rPr lang="fr-CA" u="sng" dirty="0">
                <a:latin typeface="Aptos" panose="020B0004020202020204" pitchFamily="34" charset="0"/>
              </a:rPr>
              <a:t>qu’il n’ait obtenu au préalable une autorisation de s’absenter de son supérieur immédiat ou que son absence ait été validée par une clinique médicale</a:t>
            </a:r>
            <a:r>
              <a:rPr lang="fr-CA" dirty="0">
                <a:latin typeface="Aptos" panose="020B0004020202020204" pitchFamily="34" charset="0"/>
              </a:rPr>
              <a:t>, sauf pour le congé de la Fête nationale où la seule condition est […]</a:t>
            </a:r>
          </a:p>
          <a:p>
            <a:pPr marL="0" indent="0" algn="just">
              <a:spcBef>
                <a:spcPts val="0"/>
              </a:spcBef>
              <a:spcAft>
                <a:spcPts val="1800"/>
              </a:spcAft>
              <a:buNone/>
            </a:pPr>
            <a:r>
              <a:rPr lang="fr-CA" dirty="0">
                <a:latin typeface="Aptos" panose="020B0004020202020204" pitchFamily="34" charset="0"/>
              </a:rPr>
              <a:t>La question en litige est donc la suivante : </a:t>
            </a:r>
          </a:p>
          <a:p>
            <a:pPr marL="0" indent="0" algn="just">
              <a:spcBef>
                <a:spcPts val="0"/>
              </a:spcBef>
              <a:spcAft>
                <a:spcPts val="1800"/>
              </a:spcAft>
              <a:buNone/>
            </a:pPr>
            <a:r>
              <a:rPr lang="fr-CA" dirty="0">
                <a:latin typeface="Aptos" panose="020B0004020202020204" pitchFamily="34" charset="0"/>
              </a:rPr>
              <a:t>Depuis le 1</a:t>
            </a:r>
            <a:r>
              <a:rPr lang="fr-CA" baseline="30000" dirty="0">
                <a:latin typeface="Aptos" panose="020B0004020202020204" pitchFamily="34" charset="0"/>
              </a:rPr>
              <a:t>er</a:t>
            </a:r>
            <a:r>
              <a:rPr lang="fr-CA" dirty="0">
                <a:latin typeface="Aptos" panose="020B0004020202020204" pitchFamily="34" charset="0"/>
              </a:rPr>
              <a:t> janvier 2025, l’Employeur est-il justifié de ne pas procéder au paiement d’un congé statutaire à un employé qui s’absente, pour des raisons médicales, sans qu’il n’ait obtenu au préalable une autorisation de s’absenter de son supérieur immédiat ou que son absence ait été validée par une clinique médicale, le jour cédulé qui précède ou qui suit immédiatement le congé statutaire?</a:t>
            </a:r>
          </a:p>
        </p:txBody>
      </p:sp>
    </p:spTree>
    <p:extLst>
      <p:ext uri="{BB962C8B-B14F-4D97-AF65-F5344CB8AC3E}">
        <p14:creationId xmlns:p14="http://schemas.microsoft.com/office/powerpoint/2010/main" val="304811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0133515-2156-6D76-5328-6927A2BDFF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2BC89C-1676-E89B-2868-18E61E27D6FB}"/>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2.	</a:t>
            </a:r>
            <a:r>
              <a:rPr lang="fr-CA" sz="3600" i="1" dirty="0">
                <a:solidFill>
                  <a:srgbClr val="F2F3ED"/>
                </a:solidFill>
                <a:latin typeface="Aptos" panose="020B0004020202020204" pitchFamily="34" charset="0"/>
              </a:rPr>
              <a:t>Syndicat des professionnelles et professionnels en milieu scolaire du Nord-Ouest (SPPMSNO) c Commission scolaire Crie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658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2025 QCTA 8</a:t>
            </a:r>
          </a:p>
        </p:txBody>
      </p:sp>
      <p:sp>
        <p:nvSpPr>
          <p:cNvPr id="3" name="Espace réservé du contenu 2">
            <a:extLst>
              <a:ext uri="{FF2B5EF4-FFF2-40B4-BE49-F238E27FC236}">
                <a16:creationId xmlns:a16="http://schemas.microsoft.com/office/drawing/2014/main" id="{965BA22B-21A3-D429-5708-302AE1EFC637}"/>
              </a:ext>
            </a:extLst>
          </p:cNvPr>
          <p:cNvSpPr>
            <a:spLocks noGrp="1"/>
          </p:cNvSpPr>
          <p:nvPr>
            <p:ph idx="1"/>
          </p:nvPr>
        </p:nvSpPr>
        <p:spPr>
          <a:xfrm>
            <a:off x="576000" y="2552700"/>
            <a:ext cx="17136000" cy="7162800"/>
          </a:xfrm>
        </p:spPr>
        <p:txBody>
          <a:bodyPr lIns="180000" tIns="46800" rIns="180000" bIns="46800">
            <a:normAutofit fontScale="92500" lnSpcReduction="20000"/>
          </a:bodyPr>
          <a:lstStyle/>
          <a:p>
            <a:pPr marL="538163" indent="-538163" algn="just">
              <a:lnSpc>
                <a:spcPct val="120000"/>
              </a:lnSpc>
              <a:spcBef>
                <a:spcPts val="0"/>
              </a:spcBef>
              <a:spcAft>
                <a:spcPts val="1800"/>
              </a:spcAft>
              <a:buNone/>
            </a:pPr>
            <a:r>
              <a:rPr lang="fr-CA" b="1" dirty="0">
                <a:latin typeface="Aptos" panose="020B0004020202020204" pitchFamily="34" charset="0"/>
              </a:rPr>
              <a:t>a)	L’obligation d’offrir une prestation de travail en personne est-elle rationnellement liée à l’exécution du travail ?</a:t>
            </a:r>
          </a:p>
          <a:p>
            <a:pPr marL="538163" indent="0" algn="just">
              <a:lnSpc>
                <a:spcPct val="120000"/>
              </a:lnSpc>
              <a:spcBef>
                <a:spcPts val="0"/>
              </a:spcBef>
              <a:spcAft>
                <a:spcPts val="1800"/>
              </a:spcAft>
              <a:buNone/>
              <a:tabLst>
                <a:tab pos="1436688" algn="l"/>
              </a:tabLst>
            </a:pPr>
            <a:r>
              <a:rPr lang="fr-CA" dirty="0">
                <a:latin typeface="Aptos" panose="020B0004020202020204" pitchFamily="34" charset="0"/>
              </a:rPr>
              <a:t>[46]	Les principaux objectifs de l’Employeur sont de favoriser l’instruction supérieure par des stratégies d’attraction, de rétention et de réussite. Pour ce faire, différents moyens sont pris.</a:t>
            </a:r>
          </a:p>
          <a:p>
            <a:pPr marL="538163" indent="0" algn="just">
              <a:lnSpc>
                <a:spcPct val="120000"/>
              </a:lnSpc>
              <a:spcBef>
                <a:spcPts val="0"/>
              </a:spcBef>
              <a:spcAft>
                <a:spcPts val="1800"/>
              </a:spcAft>
              <a:buNone/>
              <a:tabLst>
                <a:tab pos="1436688" algn="l"/>
              </a:tabLst>
            </a:pPr>
            <a:r>
              <a:rPr lang="fr-CA" dirty="0">
                <a:latin typeface="Aptos" panose="020B0004020202020204" pitchFamily="34" charset="0"/>
              </a:rPr>
              <a:t>[47]	L’antenne de Montréal où travaille la Plaignante, par exemple, est configurée de telle sorte à ce que les étudiants s’y sentent accueillis avec une salle de repos, de dîner, des postes informatiques, une bibliothèque, etc. Mais c’est, surtout, par du personnel compétent, présent sur place, que cet accueil est ressenti, qu’il se réalise.</a:t>
            </a:r>
          </a:p>
          <a:p>
            <a:pPr marL="538163" indent="0" algn="just">
              <a:lnSpc>
                <a:spcPct val="120000"/>
              </a:lnSpc>
              <a:spcBef>
                <a:spcPts val="0"/>
              </a:spcBef>
              <a:spcAft>
                <a:spcPts val="1800"/>
              </a:spcAft>
              <a:buNone/>
              <a:tabLst>
                <a:tab pos="1436688" algn="l"/>
              </a:tabLst>
            </a:pPr>
            <a:r>
              <a:rPr lang="fr-CA" dirty="0">
                <a:latin typeface="Aptos" panose="020B0004020202020204" pitchFamily="34" charset="0"/>
              </a:rPr>
              <a:t>[…]</a:t>
            </a:r>
          </a:p>
          <a:p>
            <a:pPr marL="538163" indent="0" algn="just">
              <a:lnSpc>
                <a:spcPct val="120000"/>
              </a:lnSpc>
              <a:spcBef>
                <a:spcPts val="0"/>
              </a:spcBef>
              <a:spcAft>
                <a:spcPts val="1800"/>
              </a:spcAft>
              <a:buNone/>
              <a:tabLst>
                <a:tab pos="1436688" algn="l"/>
              </a:tabLst>
            </a:pPr>
            <a:r>
              <a:rPr lang="fr-CA" dirty="0">
                <a:latin typeface="Aptos" panose="020B0004020202020204" pitchFamily="34" charset="0"/>
              </a:rPr>
              <a:t>[52]	Si briser l’isolement et maintenir la participation à la vie au travail est un objectif rationnellement lié aux tâches, à plus forte raison l’accueil et l’intervention en personne auprès d’étudiants provenant d’un milieu à risque l’est tout autant, sinon plus, et ce, même s’il est possible d’utiliser d’autres moyens que la rencontre personnalisée.</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6157163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7D10634-65A3-C8D5-2E18-7D78DA474A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5733EA-A115-4C26-3C27-F52380F37EE2}"/>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21.	</a:t>
            </a:r>
            <a:r>
              <a:rPr lang="fr-CA" sz="3600" i="1" err="1">
                <a:solidFill>
                  <a:schemeClr val="bg1"/>
                </a:solidFill>
                <a:latin typeface="Aptos" panose="020B0004020202020204" pitchFamily="34" charset="0"/>
              </a:rPr>
              <a:t>Teamsters</a:t>
            </a:r>
            <a:r>
              <a:rPr lang="fr-CA" sz="3600" i="1">
                <a:solidFill>
                  <a:schemeClr val="bg1"/>
                </a:solidFill>
                <a:latin typeface="Aptos" panose="020B0004020202020204" pitchFamily="34" charset="0"/>
              </a:rPr>
              <a:t> Québec local 1999 c Molson Canada 2005 (Usine)</a:t>
            </a:r>
            <a:r>
              <a:rPr lang="fr-CA" sz="3600">
                <a:solidFill>
                  <a:schemeClr val="bg1"/>
                </a:solidFill>
                <a:latin typeface="Aptos" panose="020B0004020202020204" pitchFamily="34" charset="0"/>
              </a:rPr>
              <a:t>,</a:t>
            </a:r>
            <a:r>
              <a:rPr lang="fr-CA" sz="3600" i="1">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3019 </a:t>
            </a:r>
            <a:r>
              <a:rPr lang="fr-CA" sz="3600">
                <a:solidFill>
                  <a:schemeClr val="bg1"/>
                </a:solidFill>
                <a:latin typeface="Aptos" panose="020B0004020202020204" pitchFamily="34" charset="0"/>
              </a:rPr>
              <a:t>(QC SAT) ( Arbitre Me Guy Roy).</a:t>
            </a:r>
          </a:p>
        </p:txBody>
      </p:sp>
      <p:sp>
        <p:nvSpPr>
          <p:cNvPr id="3" name="Espace réservé du contenu 2">
            <a:extLst>
              <a:ext uri="{FF2B5EF4-FFF2-40B4-BE49-F238E27FC236}">
                <a16:creationId xmlns:a16="http://schemas.microsoft.com/office/drawing/2014/main" id="{1F90C3E5-4D36-908E-3191-5C5D1745C76A}"/>
              </a:ext>
            </a:extLst>
          </p:cNvPr>
          <p:cNvSpPr>
            <a:spLocks noGrp="1"/>
          </p:cNvSpPr>
          <p:nvPr>
            <p:ph idx="1"/>
          </p:nvPr>
        </p:nvSpPr>
        <p:spPr>
          <a:xfrm>
            <a:off x="576000" y="2552700"/>
            <a:ext cx="17136000" cy="7307992"/>
          </a:xfrm>
        </p:spPr>
        <p:txBody>
          <a:bodyPr lIns="180000" rIns="180000">
            <a:normAutofit/>
          </a:bodyPr>
          <a:lstStyle/>
          <a:p>
            <a:pPr marL="0" indent="0" algn="just">
              <a:lnSpc>
                <a:spcPct val="120000"/>
              </a:lnSpc>
              <a:spcBef>
                <a:spcPts val="0"/>
              </a:spcBef>
              <a:spcAft>
                <a:spcPts val="1800"/>
              </a:spcAft>
              <a:buNone/>
            </a:pPr>
            <a:r>
              <a:rPr lang="fr-CA" sz="2220" b="1" u="sng" dirty="0">
                <a:latin typeface="Aptos" panose="020B0004020202020204" pitchFamily="34" charset="0"/>
              </a:rPr>
              <a:t>Les conclusions :</a:t>
            </a:r>
          </a:p>
          <a:p>
            <a:pPr marL="0" indent="0" algn="just">
              <a:lnSpc>
                <a:spcPct val="120000"/>
              </a:lnSpc>
              <a:spcBef>
                <a:spcPts val="0"/>
              </a:spcBef>
              <a:spcAft>
                <a:spcPts val="1800"/>
              </a:spcAft>
              <a:buNone/>
              <a:tabLst>
                <a:tab pos="803275" algn="l"/>
              </a:tabLst>
            </a:pPr>
            <a:r>
              <a:rPr lang="fr-CA" sz="2220" dirty="0">
                <a:latin typeface="Aptos" panose="020B0004020202020204" pitchFamily="34" charset="0"/>
              </a:rPr>
              <a:t>[37]	Puisque les dispositions </a:t>
            </a:r>
            <a:r>
              <a:rPr lang="fr-CA" sz="2220" i="1" dirty="0">
                <a:latin typeface="Aptos" panose="020B0004020202020204" pitchFamily="34" charset="0"/>
              </a:rPr>
              <a:t>d’une loi s’interprètent les unes par les autres en donnant à chacune le sens qui résulte de l’ensemble et qui lui donne effet</a:t>
            </a:r>
            <a:r>
              <a:rPr lang="fr-CA" sz="2220" dirty="0">
                <a:latin typeface="Aptos" panose="020B0004020202020204" pitchFamily="34" charset="0"/>
              </a:rPr>
              <a:t>, c’est l’unique conclusion à laquelle on peut arriver. </a:t>
            </a:r>
            <a:r>
              <a:rPr lang="fr-CA" sz="2220" b="1" u="sng" dirty="0">
                <a:latin typeface="Aptos" panose="020B0004020202020204" pitchFamily="34" charset="0"/>
              </a:rPr>
              <a:t>Ces ajouts à la LNT ont préséance sur la convention collective.</a:t>
            </a:r>
          </a:p>
          <a:p>
            <a:pPr marL="0" indent="0" algn="just">
              <a:lnSpc>
                <a:spcPct val="120000"/>
              </a:lnSpc>
              <a:spcBef>
                <a:spcPts val="0"/>
              </a:spcBef>
              <a:spcAft>
                <a:spcPts val="1800"/>
              </a:spcAft>
              <a:buNone/>
              <a:tabLst>
                <a:tab pos="803275" algn="l"/>
              </a:tabLst>
            </a:pPr>
            <a:r>
              <a:rPr lang="fr-CA" sz="2220" dirty="0">
                <a:latin typeface="Aptos" panose="020B0004020202020204" pitchFamily="34" charset="0"/>
              </a:rPr>
              <a:t>[39]	La Loi 68 et la LNT </a:t>
            </a:r>
            <a:r>
              <a:rPr lang="fr-CA" sz="2220" b="1" dirty="0">
                <a:latin typeface="Aptos" panose="020B0004020202020204" pitchFamily="34" charset="0"/>
              </a:rPr>
              <a:t>interdisent pour le bénéfice de la population québécoise, la production inopportune de certificat médical. Ainsi, que ce soit pour justifier le paiement d’un congé férié ou pour prouver l’absence pour maladie, c’est demander un certificat médical pour la période prévue à la LNT, qui est interdit, et ce, quel que soit la finalité recherchée par la demande.</a:t>
            </a:r>
          </a:p>
          <a:p>
            <a:pPr marL="0" indent="0" algn="just">
              <a:lnSpc>
                <a:spcPct val="120000"/>
              </a:lnSpc>
              <a:spcBef>
                <a:spcPts val="0"/>
              </a:spcBef>
              <a:spcAft>
                <a:spcPts val="1800"/>
              </a:spcAft>
              <a:buNone/>
              <a:tabLst>
                <a:tab pos="803275" algn="l"/>
              </a:tabLst>
            </a:pPr>
            <a:r>
              <a:rPr lang="fr-CA" sz="2220" dirty="0">
                <a:latin typeface="Aptos" panose="020B0004020202020204" pitchFamily="34" charset="0"/>
              </a:rPr>
              <a:t>[40]	</a:t>
            </a:r>
            <a:r>
              <a:rPr lang="fr-CA" sz="2220" b="1" u="sng" dirty="0">
                <a:latin typeface="Aptos" panose="020B0004020202020204" pitchFamily="34" charset="0"/>
              </a:rPr>
              <a:t>En exigeant la production d’un certificat médical pour justifier le paiement du jour férié, l’Employeur tente de manière indirecte de faire ce que lui interdit la Loi 68 et la LNT</a:t>
            </a:r>
            <a:r>
              <a:rPr lang="fr-CA" sz="2220" dirty="0">
                <a:latin typeface="Aptos" panose="020B0004020202020204" pitchFamily="34" charset="0"/>
              </a:rPr>
              <a:t>. Requérir un certificat médical pour justifier le paiement du congé férié ou l’absence va à l’encontre du texte clair des articles 79.2 et 79.7 de la LNT et de l’esprit de la Loi 68, et ce, pour les trois premières périodes d’absence d’une durée de trois journées consécutives ou moins prises sur une période de 12 mois.</a:t>
            </a:r>
          </a:p>
          <a:p>
            <a:pPr marL="0" indent="0" algn="just">
              <a:lnSpc>
                <a:spcPct val="120000"/>
              </a:lnSpc>
              <a:spcBef>
                <a:spcPts val="0"/>
              </a:spcBef>
              <a:spcAft>
                <a:spcPts val="1800"/>
              </a:spcAft>
              <a:buNone/>
              <a:tabLst>
                <a:tab pos="803275" algn="l"/>
              </a:tabLst>
            </a:pPr>
            <a:r>
              <a:rPr lang="fr-CA" sz="2220" dirty="0">
                <a:latin typeface="Aptos" panose="020B0004020202020204" pitchFamily="34" charset="0"/>
              </a:rPr>
              <a:t>[43]	Par ailleurs, dans notre cas de figure, il serait singulier qu’en vertu d’une loi d’ordre public comme la LNT, qu’un salarié non-syndiqué n’ait pas l’obligation de fournir un certificat de maladie alors qu’un salarié bénéficiant d’une convention collective soit obliger de le faire. Le Tribunal est convaincu que la bonne foi doit prévaloir pour l’ensemble des salariés, syndiqués ou pas.</a:t>
            </a:r>
          </a:p>
        </p:txBody>
      </p:sp>
    </p:spTree>
    <p:extLst>
      <p:ext uri="{BB962C8B-B14F-4D97-AF65-F5344CB8AC3E}">
        <p14:creationId xmlns:p14="http://schemas.microsoft.com/office/powerpoint/2010/main" val="37554042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78A17-5FC6-95A9-CBF7-8D74030163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425037-0449-4912-D7B3-D652B86524B4}"/>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alphaModFix/>
              <a:duotone>
                <a:prstClr val="black"/>
                <a:srgbClr val="B69D74">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tretch>
              <a:fillRect l="-89245" t="-38230" b="-86264"/>
            </a:stretch>
          </a:blipFill>
        </p:spPr>
        <p:txBody>
          <a:bodyPr/>
          <a:lstStyle/>
          <a:p>
            <a:endParaRPr lang="fr-CA"/>
          </a:p>
        </p:txBody>
      </p:sp>
      <p:sp>
        <p:nvSpPr>
          <p:cNvPr id="5" name="TextBox 5">
            <a:extLst>
              <a:ext uri="{FF2B5EF4-FFF2-40B4-BE49-F238E27FC236}">
                <a16:creationId xmlns:a16="http://schemas.microsoft.com/office/drawing/2014/main" id="{30E5CE95-430E-16CC-90CD-A46D73125817}"/>
              </a:ext>
            </a:extLst>
          </p:cNvPr>
          <p:cNvSpPr txBox="1"/>
          <p:nvPr/>
        </p:nvSpPr>
        <p:spPr>
          <a:xfrm>
            <a:off x="4314371" y="3973052"/>
            <a:ext cx="13944600" cy="2340897"/>
          </a:xfrm>
          <a:prstGeom prst="rect">
            <a:avLst/>
          </a:prstGeom>
        </p:spPr>
        <p:txBody>
          <a:bodyPr wrap="square" lIns="0" tIns="0" rIns="0" bIns="0" rtlCol="0" anchor="t">
            <a:spAutoFit/>
          </a:bodyPr>
          <a:lstStyle/>
          <a:p>
            <a:pPr>
              <a:lnSpc>
                <a:spcPts val="5880"/>
              </a:lnSpc>
              <a:spcBef>
                <a:spcPct val="0"/>
              </a:spcBef>
            </a:pPr>
            <a:r>
              <a:rPr lang="en-US" sz="8000" b="1">
                <a:solidFill>
                  <a:srgbClr val="1F2838"/>
                </a:solidFill>
                <a:latin typeface="Imprint MT Shadow" panose="04020605060303030202" pitchFamily="82" charset="0"/>
                <a:ea typeface="Gilda Display"/>
                <a:cs typeface="Gilda Display"/>
                <a:sym typeface="Gilda Display"/>
              </a:rPr>
              <a:t>THÈME 3 </a:t>
            </a:r>
          </a:p>
          <a:p>
            <a:pPr>
              <a:lnSpc>
                <a:spcPts val="5880"/>
              </a:lnSpc>
              <a:spcBef>
                <a:spcPct val="0"/>
              </a:spcBef>
            </a:pPr>
            <a:endParaRPr lang="en-US" sz="8000" b="1">
              <a:solidFill>
                <a:srgbClr val="1F2838"/>
              </a:solidFill>
              <a:latin typeface="Imprint MT Shadow" panose="04020605060303030202" pitchFamily="82" charset="0"/>
              <a:ea typeface="Gilda Display"/>
              <a:cs typeface="Gilda Display"/>
              <a:sym typeface="Gilda Display"/>
            </a:endParaRPr>
          </a:p>
          <a:p>
            <a:pPr>
              <a:lnSpc>
                <a:spcPts val="5880"/>
              </a:lnSpc>
              <a:spcBef>
                <a:spcPct val="0"/>
              </a:spcBef>
            </a:pPr>
            <a:r>
              <a:rPr lang="en-US" sz="8000" b="1">
                <a:solidFill>
                  <a:srgbClr val="1F2838"/>
                </a:solidFill>
                <a:latin typeface="Imprint MT Shadow" panose="04020605060303030202" pitchFamily="82" charset="0"/>
                <a:ea typeface="Gilda Display"/>
                <a:cs typeface="Gilda Display"/>
                <a:sym typeface="Gilda Display"/>
              </a:rPr>
              <a:t>Code du travail</a:t>
            </a:r>
          </a:p>
        </p:txBody>
      </p:sp>
      <p:sp>
        <p:nvSpPr>
          <p:cNvPr id="9" name="Rectangle 8">
            <a:extLst>
              <a:ext uri="{FF2B5EF4-FFF2-40B4-BE49-F238E27FC236}">
                <a16:creationId xmlns:a16="http://schemas.microsoft.com/office/drawing/2014/main" id="{C823A996-5305-8B64-80A5-DE3726FF853D}"/>
              </a:ext>
            </a:extLst>
          </p:cNvPr>
          <p:cNvSpPr/>
          <p:nvPr/>
        </p:nvSpPr>
        <p:spPr>
          <a:xfrm>
            <a:off x="0" y="0"/>
            <a:ext cx="3810000" cy="10287000"/>
          </a:xfrm>
          <a:prstGeom prst="rect">
            <a:avLst/>
          </a:prstGeom>
          <a:solidFill>
            <a:srgbClr val="1F2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914004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2E7189-BFC9-7C9D-23D6-C120321CBFCA}"/>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36B25D78-B441-41E2-0355-F8B604630C19}"/>
              </a:ext>
            </a:extLst>
          </p:cNvPr>
          <p:cNvGrpSpPr/>
          <p:nvPr/>
        </p:nvGrpSpPr>
        <p:grpSpPr>
          <a:xfrm>
            <a:off x="0" y="-114900"/>
            <a:ext cx="18288000" cy="10440000"/>
            <a:chOff x="0" y="-114900"/>
            <a:chExt cx="18288000" cy="10440000"/>
          </a:xfrm>
        </p:grpSpPr>
        <p:sp>
          <p:nvSpPr>
            <p:cNvPr id="3" name="Freeform 2">
              <a:extLst>
                <a:ext uri="{FF2B5EF4-FFF2-40B4-BE49-F238E27FC236}">
                  <a16:creationId xmlns:a16="http://schemas.microsoft.com/office/drawing/2014/main" id="{0E99AE47-E804-EDDF-DD31-B0D30186EFEB}"/>
                </a:ext>
              </a:extLst>
            </p:cNvPr>
            <p:cNvSpPr/>
            <p:nvPr/>
          </p:nvSpPr>
          <p:spPr>
            <a:xfrm flipH="1">
              <a:off x="0" y="-114900"/>
              <a:ext cx="18288000" cy="10440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alphaModFix/>
                <a:duotone>
                  <a:prstClr val="black"/>
                  <a:srgbClr val="B69D74">
                    <a:tint val="45000"/>
                    <a:satMod val="400000"/>
                  </a:srgbClr>
                </a:duotone>
                <a:extLst>
                  <a:ext uri="{BEBA8EAE-BF5A-486C-A8C5-ECC9F3942E4B}">
                    <a14:imgProps xmlns:a14="http://schemas.microsoft.com/office/drawing/2010/main">
                      <a14:imgLayer r:embed="rId4">
                        <a14:imgEffect>
                          <a14:artisticPhotocopy/>
                        </a14:imgEffect>
                      </a14:imgLayer>
                    </a14:imgProps>
                  </a:ext>
                </a:extLst>
              </a:blip>
              <a:stretch>
                <a:fillRect l="-173813" t="213" r="-2" b="-218663"/>
              </a:stretch>
            </a:blipFill>
          </p:spPr>
          <p:txBody>
            <a:bodyPr/>
            <a:lstStyle/>
            <a:p>
              <a:endParaRPr lang="fr-CA"/>
            </a:p>
          </p:txBody>
        </p:sp>
        <p:sp>
          <p:nvSpPr>
            <p:cNvPr id="4" name="Rectangle 3">
              <a:extLst>
                <a:ext uri="{FF2B5EF4-FFF2-40B4-BE49-F238E27FC236}">
                  <a16:creationId xmlns:a16="http://schemas.microsoft.com/office/drawing/2014/main" id="{4454966F-8757-AA57-E4EA-6A1ADD94839A}"/>
                </a:ext>
              </a:extLst>
            </p:cNvPr>
            <p:cNvSpPr/>
            <p:nvPr/>
          </p:nvSpPr>
          <p:spPr>
            <a:xfrm rot="5400000">
              <a:off x="-1696800" y="1656000"/>
              <a:ext cx="10404000" cy="6934200"/>
            </a:xfrm>
            <a:prstGeom prst="rect">
              <a:avLst/>
            </a:prstGeom>
            <a:solidFill>
              <a:srgbClr val="405374"/>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BBBC7A4F-45FC-D05A-4CB4-52E41B9001F5}"/>
                </a:ext>
              </a:extLst>
            </p:cNvPr>
            <p:cNvSpPr/>
            <p:nvPr/>
          </p:nvSpPr>
          <p:spPr>
            <a:xfrm rot="5400000">
              <a:off x="6429375" y="-2771775"/>
              <a:ext cx="6477000" cy="15830550"/>
            </a:xfrm>
            <a:prstGeom prst="rect">
              <a:avLst/>
            </a:prstGeom>
            <a:solidFill>
              <a:srgbClr val="1F2838"/>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5" name="TextBox 5">
            <a:extLst>
              <a:ext uri="{FF2B5EF4-FFF2-40B4-BE49-F238E27FC236}">
                <a16:creationId xmlns:a16="http://schemas.microsoft.com/office/drawing/2014/main" id="{B7386E98-CA60-02FE-BFC3-5AF562B9B6F5}"/>
              </a:ext>
            </a:extLst>
          </p:cNvPr>
          <p:cNvSpPr txBox="1"/>
          <p:nvPr/>
        </p:nvSpPr>
        <p:spPr>
          <a:xfrm>
            <a:off x="2171700" y="4551102"/>
            <a:ext cx="13944600" cy="1107996"/>
          </a:xfrm>
          <a:prstGeom prst="rect">
            <a:avLst/>
          </a:prstGeom>
        </p:spPr>
        <p:txBody>
          <a:bodyPr wrap="square" lIns="0" tIns="0" rIns="0" bIns="0" rtlCol="0" anchor="t">
            <a:spAutoFit/>
          </a:bodyPr>
          <a:lstStyle/>
          <a:p>
            <a:pPr lvl="0" algn="ctr">
              <a:tabLst>
                <a:tab pos="542925" algn="l"/>
              </a:tabLst>
            </a:pPr>
            <a:r>
              <a:rPr lang="fr-CA" sz="7200" b="1">
                <a:solidFill>
                  <a:srgbClr val="F2F3ED"/>
                </a:solidFill>
                <a:latin typeface="Imprint MT Shadow" panose="04020605060303030202" pitchFamily="82" charset="0"/>
              </a:rPr>
              <a:t>a)	Devoir de représentation</a:t>
            </a:r>
            <a:endParaRPr lang="fr-CA" sz="7200">
              <a:solidFill>
                <a:srgbClr val="F2F3ED"/>
              </a:solidFill>
              <a:latin typeface="Imprint MT Shadow" panose="04020605060303030202" pitchFamily="82" charset="0"/>
            </a:endParaRPr>
          </a:p>
        </p:txBody>
      </p:sp>
    </p:spTree>
    <p:extLst>
      <p:ext uri="{BB962C8B-B14F-4D97-AF65-F5344CB8AC3E}">
        <p14:creationId xmlns:p14="http://schemas.microsoft.com/office/powerpoint/2010/main" val="8155308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709D60A-8EE5-7E70-CA85-394033449C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04D50B-030C-6998-60FB-567E95DFEA6C}"/>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22.	</a:t>
            </a:r>
            <a:r>
              <a:rPr lang="fr-CA" sz="3600" i="1" err="1">
                <a:solidFill>
                  <a:schemeClr val="bg1"/>
                </a:solidFill>
                <a:latin typeface="Aptos" panose="020B0004020202020204" pitchFamily="34" charset="0"/>
              </a:rPr>
              <a:t>Solano</a:t>
            </a:r>
            <a:r>
              <a:rPr lang="fr-CA" sz="3600" i="1">
                <a:solidFill>
                  <a:schemeClr val="bg1"/>
                </a:solidFill>
                <a:latin typeface="Aptos" panose="020B0004020202020204" pitchFamily="34" charset="0"/>
              </a:rPr>
              <a:t> Gomez c. Union des employés et employées de service, section locale 800</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1861 </a:t>
            </a:r>
            <a:r>
              <a:rPr lang="fr-CA" sz="3600">
                <a:solidFill>
                  <a:schemeClr val="bg1"/>
                </a:solidFill>
                <a:latin typeface="Aptos" panose="020B0004020202020204" pitchFamily="34" charset="0"/>
              </a:rPr>
              <a:t>(CanLII) ( Juge Geneviève Drapeau)</a:t>
            </a:r>
          </a:p>
        </p:txBody>
      </p:sp>
      <p:sp>
        <p:nvSpPr>
          <p:cNvPr id="3" name="Espace réservé du contenu 2">
            <a:extLst>
              <a:ext uri="{FF2B5EF4-FFF2-40B4-BE49-F238E27FC236}">
                <a16:creationId xmlns:a16="http://schemas.microsoft.com/office/drawing/2014/main" id="{67D53BD1-D738-A44C-3080-2EF23076648F}"/>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Le plaignant dépose une plainte contre son syndicat, alléguant qu’il néglige ou refuse de le représenter dans son dossier d’accident du travail.</a:t>
            </a:r>
          </a:p>
          <a:p>
            <a:pPr algn="just">
              <a:spcBef>
                <a:spcPts val="0"/>
              </a:spcBef>
              <a:spcAft>
                <a:spcPts val="1800"/>
              </a:spcAft>
              <a:buFontTx/>
              <a:buChar char="-"/>
            </a:pPr>
            <a:r>
              <a:rPr lang="fr-CA" dirty="0">
                <a:solidFill>
                  <a:srgbClr val="1F2838"/>
                </a:solidFill>
                <a:latin typeface="Aptos" panose="020B0004020202020204" pitchFamily="34" charset="0"/>
              </a:rPr>
              <a:t>Le syndicat demande un rejet sommaire de la plainte.</a:t>
            </a:r>
          </a:p>
          <a:p>
            <a:pPr algn="just">
              <a:spcBef>
                <a:spcPts val="0"/>
              </a:spcBef>
              <a:spcAft>
                <a:spcPts val="1800"/>
              </a:spcAft>
              <a:buFontTx/>
              <a:buChar char="-"/>
            </a:pPr>
            <a:r>
              <a:rPr lang="fr-CA" dirty="0">
                <a:solidFill>
                  <a:srgbClr val="1F2838"/>
                </a:solidFill>
                <a:latin typeface="Aptos" panose="020B0004020202020204" pitchFamily="34" charset="0"/>
              </a:rPr>
              <a:t>Selon le syndicat, la plainte est hors délai en plus de ne pas relever du devoir de représentation.</a:t>
            </a:r>
          </a:p>
        </p:txBody>
      </p:sp>
    </p:spTree>
    <p:extLst>
      <p:ext uri="{BB962C8B-B14F-4D97-AF65-F5344CB8AC3E}">
        <p14:creationId xmlns:p14="http://schemas.microsoft.com/office/powerpoint/2010/main" val="37444898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D8D13660-57B4-A7DD-609C-74168A9B49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8E6CEE-7B64-82D0-7C72-4185DE48ECEF}"/>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22.	</a:t>
            </a:r>
            <a:r>
              <a:rPr lang="fr-CA" sz="3600" i="1" err="1">
                <a:solidFill>
                  <a:schemeClr val="bg1"/>
                </a:solidFill>
                <a:latin typeface="Aptos" panose="020B0004020202020204" pitchFamily="34" charset="0"/>
              </a:rPr>
              <a:t>Solano</a:t>
            </a:r>
            <a:r>
              <a:rPr lang="fr-CA" sz="3600" i="1">
                <a:solidFill>
                  <a:schemeClr val="bg1"/>
                </a:solidFill>
                <a:latin typeface="Aptos" panose="020B0004020202020204" pitchFamily="34" charset="0"/>
              </a:rPr>
              <a:t> Gomez c. Union des employés et employées de service, section locale 800</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1861 </a:t>
            </a:r>
            <a:r>
              <a:rPr lang="fr-CA" sz="3600">
                <a:solidFill>
                  <a:schemeClr val="bg1"/>
                </a:solidFill>
                <a:latin typeface="Aptos" panose="020B0004020202020204" pitchFamily="34" charset="0"/>
              </a:rPr>
              <a:t>(CanLII) ( Juge Geneviève Drapeau)</a:t>
            </a:r>
          </a:p>
        </p:txBody>
      </p:sp>
      <p:sp>
        <p:nvSpPr>
          <p:cNvPr id="3" name="Espace réservé du contenu 2">
            <a:extLst>
              <a:ext uri="{FF2B5EF4-FFF2-40B4-BE49-F238E27FC236}">
                <a16:creationId xmlns:a16="http://schemas.microsoft.com/office/drawing/2014/main" id="{1C415996-991D-6518-906C-27FF1D8989B7}"/>
              </a:ext>
            </a:extLst>
          </p:cNvPr>
          <p:cNvSpPr>
            <a:spLocks noGrp="1"/>
          </p:cNvSpPr>
          <p:nvPr>
            <p:ph idx="1"/>
          </p:nvPr>
        </p:nvSpPr>
        <p:spPr>
          <a:xfrm>
            <a:off x="576000" y="2552700"/>
            <a:ext cx="17136000" cy="7162800"/>
          </a:xfrm>
        </p:spPr>
        <p:txBody>
          <a:bodyPr lIns="180000" rIns="180000">
            <a:normAutofit fontScale="77500" lnSpcReduction="2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L’analyse :</a:t>
            </a:r>
          </a:p>
          <a:p>
            <a:pPr marL="0" indent="0" algn="just">
              <a:lnSpc>
                <a:spcPct val="110000"/>
              </a:lnSpc>
              <a:spcBef>
                <a:spcPts val="0"/>
              </a:spcBef>
              <a:spcAft>
                <a:spcPts val="1800"/>
              </a:spcAft>
              <a:buNone/>
            </a:pPr>
            <a:r>
              <a:rPr lang="fr-FR" dirty="0">
                <a:latin typeface="Aptos" panose="020B0004020202020204" pitchFamily="34" charset="0"/>
              </a:rPr>
              <a:t>[7] 	Les critères qui guident le Tribunal dans le cadre d’une demande de rejet sommaire sont les suivants : </a:t>
            </a:r>
          </a:p>
          <a:p>
            <a:pPr marL="0" indent="0" algn="just">
              <a:lnSpc>
                <a:spcPct val="110000"/>
              </a:lnSpc>
              <a:spcBef>
                <a:spcPts val="0"/>
              </a:spcBef>
              <a:spcAft>
                <a:spcPts val="1800"/>
              </a:spcAft>
              <a:buNone/>
            </a:pPr>
            <a:r>
              <a:rPr lang="fr-FR" dirty="0">
                <a:latin typeface="Aptos" panose="020B0004020202020204" pitchFamily="34" charset="0"/>
              </a:rPr>
              <a:t>	[28] En matière de rejet sommaire, la jurisprudence de la Commission, à l’instar de celle du Tribunal du travail, a 	établi qu’elle devait s’inspirer des mêmes critères que ceux utilisés par la Cour d’appel lorsqu’elle est saisie d’une 	requête en rejet d’appel tel que prévu au paragraphe 5 du premier alinéa de l’article 501 du </a:t>
            </a:r>
            <a:r>
              <a:rPr lang="fr-FR" i="1" dirty="0">
                <a:latin typeface="Aptos" panose="020B0004020202020204" pitchFamily="34" charset="0"/>
              </a:rPr>
              <a:t>Code de procédure 	civile</a:t>
            </a:r>
            <a:r>
              <a:rPr lang="fr-FR" dirty="0">
                <a:latin typeface="Aptos" panose="020B0004020202020204" pitchFamily="34" charset="0"/>
              </a:rPr>
              <a:t>. </a:t>
            </a:r>
          </a:p>
          <a:p>
            <a:pPr marL="0" indent="0" algn="just">
              <a:lnSpc>
                <a:spcPct val="110000"/>
              </a:lnSpc>
              <a:spcBef>
                <a:spcPts val="0"/>
              </a:spcBef>
              <a:spcAft>
                <a:spcPts val="1800"/>
              </a:spcAft>
              <a:buNone/>
            </a:pPr>
            <a:r>
              <a:rPr lang="fr-FR" dirty="0">
                <a:latin typeface="Aptos" panose="020B0004020202020204" pitchFamily="34" charset="0"/>
              </a:rPr>
              <a:t>	[29] Ces critères jurisprudentiels se résument ainsi : </a:t>
            </a:r>
          </a:p>
          <a:p>
            <a:pPr marL="1260475" indent="-358775" algn="just">
              <a:lnSpc>
                <a:spcPct val="110000"/>
              </a:lnSpc>
              <a:spcBef>
                <a:spcPts val="0"/>
              </a:spcBef>
              <a:spcAft>
                <a:spcPts val="1800"/>
              </a:spcAft>
              <a:buNone/>
            </a:pPr>
            <a:r>
              <a:rPr lang="fr-FR" dirty="0">
                <a:latin typeface="Aptos" panose="020B0004020202020204" pitchFamily="34" charset="0"/>
              </a:rPr>
              <a:t>• L’appréciation des arguments doit pouvoir se faire rapidement sans qu’il soit nécessaire de s’engager dans l’analyse de la preuve; </a:t>
            </a:r>
          </a:p>
          <a:p>
            <a:pPr marL="1162050" indent="-260350" algn="just">
              <a:lnSpc>
                <a:spcPct val="110000"/>
              </a:lnSpc>
              <a:spcBef>
                <a:spcPts val="0"/>
              </a:spcBef>
              <a:spcAft>
                <a:spcPts val="1800"/>
              </a:spcAft>
              <a:buNone/>
            </a:pPr>
            <a:r>
              <a:rPr lang="fr-FR" dirty="0">
                <a:latin typeface="Aptos" panose="020B0004020202020204" pitchFamily="34" charset="0"/>
              </a:rPr>
              <a:t>• L’examen sommaire des motifs de rejet doit faire voir leur futilité, leur aspect dilatoire, par opposition à leur sérieux, en somme, démontrer une absence de chance raisonnable de succès; </a:t>
            </a:r>
          </a:p>
          <a:p>
            <a:pPr marL="1074738" indent="-173038" algn="just">
              <a:lnSpc>
                <a:spcPct val="110000"/>
              </a:lnSpc>
              <a:spcBef>
                <a:spcPts val="0"/>
              </a:spcBef>
              <a:spcAft>
                <a:spcPts val="1800"/>
              </a:spcAft>
              <a:buNone/>
            </a:pPr>
            <a:r>
              <a:rPr lang="fr-FR" dirty="0">
                <a:latin typeface="Aptos" panose="020B0004020202020204" pitchFamily="34" charset="0"/>
              </a:rPr>
              <a:t>• Les arguments soulevés doivent être ni cohérents ni défendables juridiquement, en apparence à tout le moins; </a:t>
            </a:r>
          </a:p>
          <a:p>
            <a:pPr marL="1162050" indent="-260350" algn="just">
              <a:lnSpc>
                <a:spcPct val="110000"/>
              </a:lnSpc>
              <a:spcBef>
                <a:spcPts val="0"/>
              </a:spcBef>
              <a:spcAft>
                <a:spcPts val="1800"/>
              </a:spcAft>
              <a:buNone/>
            </a:pPr>
            <a:r>
              <a:rPr lang="fr-FR" dirty="0">
                <a:latin typeface="Aptos" panose="020B0004020202020204" pitchFamily="34" charset="0"/>
              </a:rPr>
              <a:t>• Le droit d’être entendu doit cependant être respecté si des moyens en apparence sérieux et raisonnables sont présentés par une partie; </a:t>
            </a:r>
          </a:p>
          <a:p>
            <a:pPr marL="1074738" indent="-173038" algn="just">
              <a:lnSpc>
                <a:spcPct val="110000"/>
              </a:lnSpc>
              <a:spcBef>
                <a:spcPts val="0"/>
              </a:spcBef>
              <a:spcAft>
                <a:spcPts val="1800"/>
              </a:spcAft>
              <a:buNone/>
            </a:pPr>
            <a:r>
              <a:rPr lang="fr-FR" dirty="0">
                <a:latin typeface="Aptos" panose="020B0004020202020204" pitchFamily="34" charset="0"/>
              </a:rPr>
              <a:t>• L’obligation de célérité prévue à l’article 114 du </a:t>
            </a:r>
            <a:r>
              <a:rPr lang="fr-FR" i="1" dirty="0">
                <a:latin typeface="Aptos" panose="020B0004020202020204" pitchFamily="34" charset="0"/>
              </a:rPr>
              <a:t>Code</a:t>
            </a:r>
            <a:r>
              <a:rPr lang="fr-FR" dirty="0">
                <a:latin typeface="Aptos" panose="020B0004020202020204" pitchFamily="34" charset="0"/>
              </a:rPr>
              <a:t> peut être prise en compte. </a:t>
            </a: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23664796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0B3C639-0DA5-FD4A-86C5-0FFC75B53D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17D694-EDA4-D294-E76F-FABC3B4F8AAE}"/>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22.	</a:t>
            </a:r>
            <a:r>
              <a:rPr lang="fr-CA" sz="3600" i="1" err="1">
                <a:solidFill>
                  <a:schemeClr val="bg1"/>
                </a:solidFill>
                <a:latin typeface="Aptos" panose="020B0004020202020204" pitchFamily="34" charset="0"/>
              </a:rPr>
              <a:t>Solano</a:t>
            </a:r>
            <a:r>
              <a:rPr lang="fr-CA" sz="3600" i="1">
                <a:solidFill>
                  <a:schemeClr val="bg1"/>
                </a:solidFill>
                <a:latin typeface="Aptos" panose="020B0004020202020204" pitchFamily="34" charset="0"/>
              </a:rPr>
              <a:t> Gomez c. Union des employés et employées de service, section locale 800</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1861 </a:t>
            </a:r>
            <a:r>
              <a:rPr lang="fr-CA" sz="3600">
                <a:solidFill>
                  <a:schemeClr val="bg1"/>
                </a:solidFill>
                <a:latin typeface="Aptos" panose="020B0004020202020204" pitchFamily="34" charset="0"/>
              </a:rPr>
              <a:t>(CanLII) ( Juge Geneviève Drapeau)</a:t>
            </a:r>
          </a:p>
        </p:txBody>
      </p:sp>
      <p:sp>
        <p:nvSpPr>
          <p:cNvPr id="3" name="Espace réservé du contenu 2">
            <a:extLst>
              <a:ext uri="{FF2B5EF4-FFF2-40B4-BE49-F238E27FC236}">
                <a16:creationId xmlns:a16="http://schemas.microsoft.com/office/drawing/2014/main" id="{2595FAF3-B526-9D00-A035-39CF5DFEAACF}"/>
              </a:ext>
            </a:extLst>
          </p:cNvPr>
          <p:cNvSpPr>
            <a:spLocks noGrp="1"/>
          </p:cNvSpPr>
          <p:nvPr>
            <p:ph idx="1"/>
          </p:nvPr>
        </p:nvSpPr>
        <p:spPr>
          <a:xfrm>
            <a:off x="576000" y="2552700"/>
            <a:ext cx="17136000" cy="7162800"/>
          </a:xfrm>
        </p:spPr>
        <p:txBody>
          <a:bodyPr lIns="180000" rIns="180000">
            <a:normAutofit fontScale="85000" lnSpcReduction="10000"/>
          </a:bodyPr>
          <a:lstStyle/>
          <a:p>
            <a:pPr marL="0" indent="0" algn="just">
              <a:lnSpc>
                <a:spcPct val="110000"/>
              </a:lnSpc>
              <a:spcBef>
                <a:spcPts val="0"/>
              </a:spcBef>
              <a:spcAft>
                <a:spcPts val="1800"/>
              </a:spcAft>
              <a:buNone/>
            </a:pPr>
            <a:r>
              <a:rPr lang="fr-FR" b="1" dirty="0">
                <a:latin typeface="Aptos" panose="020B0004020202020204" pitchFamily="34" charset="0"/>
              </a:rPr>
              <a:t>Sur le hors délai :</a:t>
            </a:r>
          </a:p>
          <a:p>
            <a:pPr marL="0" indent="0" algn="just">
              <a:lnSpc>
                <a:spcPct val="110000"/>
              </a:lnSpc>
              <a:spcBef>
                <a:spcPts val="0"/>
              </a:spcBef>
              <a:spcAft>
                <a:spcPts val="1800"/>
              </a:spcAft>
              <a:buNone/>
            </a:pPr>
            <a:r>
              <a:rPr lang="fr-FR" dirty="0">
                <a:latin typeface="Aptos" panose="020B0004020202020204" pitchFamily="34" charset="0"/>
              </a:rPr>
              <a:t>[15]	La plainte étant déposée hors délai, elle doit être rejetée, à moins que le plaignant ne prouve un motif raisonnable permettant au Tribunal de le relever des conséquences de son défaut de déposer sa plainte dans le délai requis. Ce pouvoir discrétionnaire est encadré par l’article 15 de la LITAT, qui mentionne : </a:t>
            </a:r>
          </a:p>
          <a:p>
            <a:pPr marL="1433513" indent="-531813" algn="just">
              <a:lnSpc>
                <a:spcPct val="110000"/>
              </a:lnSpc>
              <a:spcBef>
                <a:spcPts val="0"/>
              </a:spcBef>
              <a:spcAft>
                <a:spcPts val="1800"/>
              </a:spcAft>
              <a:buNone/>
            </a:pPr>
            <a:r>
              <a:rPr lang="fr-FR" b="1" dirty="0">
                <a:latin typeface="Aptos" panose="020B0004020202020204" pitchFamily="34" charset="0"/>
              </a:rPr>
              <a:t>15. </a:t>
            </a:r>
            <a:r>
              <a:rPr lang="fr-FR" dirty="0">
                <a:latin typeface="Aptos" panose="020B0004020202020204" pitchFamily="34" charset="0"/>
              </a:rPr>
              <a:t>Le Tribunal peut prolonger un délai ou relever une personne des conséquences de son défaut de le respecter, s’il est démontré que celle-ci n’a pu respecter le délai prescrit pour un motif raisonnable et si, de l’avis du Tribunal, aucune autre partie n’en subit de préjudice grave. </a:t>
            </a:r>
          </a:p>
          <a:p>
            <a:pPr marL="0" indent="0" algn="just">
              <a:lnSpc>
                <a:spcPct val="110000"/>
              </a:lnSpc>
              <a:spcBef>
                <a:spcPts val="0"/>
              </a:spcBef>
              <a:spcAft>
                <a:spcPts val="1800"/>
              </a:spcAft>
              <a:buNone/>
            </a:pPr>
            <a:r>
              <a:rPr lang="fr-FR" dirty="0">
                <a:latin typeface="Aptos" panose="020B0004020202020204" pitchFamily="34" charset="0"/>
              </a:rPr>
              <a:t>[16]	C’est à la partie qui demande d’être relevée de son défaut de respecter un délai que revient le fardeau de prouver qu’elle a un motif raisonnable pouvant justifier son retard et qu’aucun préjudice grave n’est occasionné à une autre partie. </a:t>
            </a:r>
          </a:p>
          <a:p>
            <a:pPr marL="0" indent="0" algn="just">
              <a:lnSpc>
                <a:spcPct val="110000"/>
              </a:lnSpc>
              <a:spcBef>
                <a:spcPts val="0"/>
              </a:spcBef>
              <a:spcAft>
                <a:spcPts val="1800"/>
              </a:spcAft>
              <a:buNone/>
            </a:pPr>
            <a:r>
              <a:rPr lang="fr-FR" dirty="0">
                <a:latin typeface="Aptos" panose="020B0004020202020204" pitchFamily="34" charset="0"/>
              </a:rPr>
              <a:t>[…]</a:t>
            </a:r>
          </a:p>
          <a:p>
            <a:pPr marL="0" indent="0" algn="just">
              <a:lnSpc>
                <a:spcPct val="110000"/>
              </a:lnSpc>
              <a:spcBef>
                <a:spcPts val="0"/>
              </a:spcBef>
              <a:spcAft>
                <a:spcPts val="1800"/>
              </a:spcAft>
              <a:buNone/>
            </a:pPr>
            <a:r>
              <a:rPr lang="fr-FR" dirty="0">
                <a:latin typeface="Aptos" panose="020B0004020202020204" pitchFamily="34" charset="0"/>
              </a:rPr>
              <a:t>[17]	Or, dans le présent dossier, bien qu’invité à le faire, le plaignant n’a fourni aucune explication ni aucun motif raisonnable afin de se faire relever de son défaut de respecter le délai prescrit. Il faut donc conclure que la plainte est déposée hors délai à sa face même. </a:t>
            </a:r>
          </a:p>
        </p:txBody>
      </p:sp>
    </p:spTree>
    <p:extLst>
      <p:ext uri="{BB962C8B-B14F-4D97-AF65-F5344CB8AC3E}">
        <p14:creationId xmlns:p14="http://schemas.microsoft.com/office/powerpoint/2010/main" val="42723550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88715D0-7A77-37D6-5C8D-86F7ED1166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2BB886C-F3FE-68AD-48C7-89F60FA91017}"/>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22.	</a:t>
            </a:r>
            <a:r>
              <a:rPr lang="fr-CA" sz="3600" i="1" err="1">
                <a:solidFill>
                  <a:schemeClr val="bg1"/>
                </a:solidFill>
                <a:latin typeface="Aptos" panose="020B0004020202020204" pitchFamily="34" charset="0"/>
              </a:rPr>
              <a:t>Solano</a:t>
            </a:r>
            <a:r>
              <a:rPr lang="fr-CA" sz="3600" i="1">
                <a:solidFill>
                  <a:schemeClr val="bg1"/>
                </a:solidFill>
                <a:latin typeface="Aptos" panose="020B0004020202020204" pitchFamily="34" charset="0"/>
              </a:rPr>
              <a:t> Gomez c. Union des employés et employées de service, section locale 800</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1861 </a:t>
            </a:r>
            <a:r>
              <a:rPr lang="fr-CA" sz="3600">
                <a:solidFill>
                  <a:schemeClr val="bg1"/>
                </a:solidFill>
                <a:latin typeface="Aptos" panose="020B0004020202020204" pitchFamily="34" charset="0"/>
              </a:rPr>
              <a:t>(CanLII) ( Juge Geneviève Drapeau)</a:t>
            </a:r>
          </a:p>
        </p:txBody>
      </p:sp>
      <p:sp>
        <p:nvSpPr>
          <p:cNvPr id="3" name="Espace réservé du contenu 2">
            <a:extLst>
              <a:ext uri="{FF2B5EF4-FFF2-40B4-BE49-F238E27FC236}">
                <a16:creationId xmlns:a16="http://schemas.microsoft.com/office/drawing/2014/main" id="{01770E56-298A-6B98-514C-89EA8D1DEC71}"/>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FR" b="1" dirty="0">
                <a:latin typeface="Aptos" panose="020B0004020202020204" pitchFamily="34" charset="0"/>
              </a:rPr>
              <a:t>Sur les allégations de LATMP :</a:t>
            </a:r>
          </a:p>
          <a:p>
            <a:pPr marL="0" indent="0" algn="just">
              <a:spcBef>
                <a:spcPts val="0"/>
              </a:spcBef>
              <a:spcAft>
                <a:spcPts val="1800"/>
              </a:spcAft>
              <a:buNone/>
            </a:pPr>
            <a:r>
              <a:rPr lang="fr-FR" dirty="0">
                <a:latin typeface="Aptos" panose="020B0004020202020204" pitchFamily="34" charset="0"/>
              </a:rPr>
              <a:t>[19]	Or, ce type de service parfois offert par les associations de salariés ne découle pas du monopole de représentation syndicale. Il n’est donc pas assujetti au devoir de juste représentation syndicale. </a:t>
            </a:r>
          </a:p>
          <a:p>
            <a:pPr marL="0" indent="0" algn="just">
              <a:spcBef>
                <a:spcPts val="0"/>
              </a:spcBef>
              <a:spcAft>
                <a:spcPts val="1800"/>
              </a:spcAft>
              <a:buNone/>
            </a:pPr>
            <a:r>
              <a:rPr lang="fr-FR" dirty="0">
                <a:latin typeface="Aptos" panose="020B0004020202020204" pitchFamily="34" charset="0"/>
              </a:rPr>
              <a:t>[20]	Le Tribunal a d’ailleurs reconnu dans plusieurs décisions6 que le Code n’impose pas aux associations de salariés de représenter les salariés compris dans leur unité de négociation à l’égard de demandes d’indemnisation en vertu de la LATMP.</a:t>
            </a: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8671812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C028C34-1C63-C3E3-740C-EF300AF920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50A66B-0FED-00C0-93E4-4D114698F4E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23.	</a:t>
            </a:r>
            <a:r>
              <a:rPr lang="fr-CA" sz="3600" i="1" dirty="0">
                <a:solidFill>
                  <a:schemeClr val="bg1"/>
                </a:solidFill>
                <a:latin typeface="Aptos" panose="020B0004020202020204" pitchFamily="34" charset="0"/>
              </a:rPr>
              <a:t>Bonnier c. Syndicat des pompiers et pompières du Québec</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3960 </a:t>
            </a:r>
            <a:r>
              <a:rPr lang="fr-CA" sz="3600" dirty="0">
                <a:solidFill>
                  <a:schemeClr val="bg1"/>
                </a:solidFill>
                <a:latin typeface="Aptos" panose="020B0004020202020204" pitchFamily="34" charset="0"/>
              </a:rPr>
              <a:t>(CanLII) (Juge Guy Blanchet)</a:t>
            </a:r>
          </a:p>
        </p:txBody>
      </p:sp>
      <p:sp>
        <p:nvSpPr>
          <p:cNvPr id="3" name="Espace réservé du contenu 2">
            <a:extLst>
              <a:ext uri="{FF2B5EF4-FFF2-40B4-BE49-F238E27FC236}">
                <a16:creationId xmlns:a16="http://schemas.microsoft.com/office/drawing/2014/main" id="{4F3DC294-4AE7-BA6B-DB36-BD1E46BDC5F7}"/>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Le plaignant travaille à titre de pompier à temps partiel pour la ville de Saint-Lazare depuis novembre 2014.</a:t>
            </a:r>
          </a:p>
          <a:p>
            <a:pPr algn="just">
              <a:spcBef>
                <a:spcPts val="0"/>
              </a:spcBef>
              <a:spcAft>
                <a:spcPts val="1800"/>
              </a:spcAft>
              <a:buFontTx/>
              <a:buChar char="-"/>
            </a:pPr>
            <a:r>
              <a:rPr lang="fr-CA" dirty="0">
                <a:solidFill>
                  <a:srgbClr val="1F2838"/>
                </a:solidFill>
                <a:latin typeface="Aptos" panose="020B0004020202020204" pitchFamily="34" charset="0"/>
              </a:rPr>
              <a:t>Il a été président du Syndicat  section locale Saint-Lazare de 2016 à 2023.</a:t>
            </a:r>
          </a:p>
          <a:p>
            <a:pPr algn="just">
              <a:spcBef>
                <a:spcPts val="0"/>
              </a:spcBef>
              <a:spcAft>
                <a:spcPts val="1800"/>
              </a:spcAft>
              <a:buFontTx/>
              <a:buChar char="-"/>
            </a:pPr>
            <a:r>
              <a:rPr lang="fr-CA" dirty="0">
                <a:solidFill>
                  <a:srgbClr val="1F2838"/>
                </a:solidFill>
                <a:latin typeface="Aptos" panose="020B0004020202020204" pitchFamily="34" charset="0"/>
              </a:rPr>
              <a:t>Le 22 mars 2023 il dépose de son propre chef une plainte en vertu de l’article 15  CT contre son Employeur alléguant que l’employeur refuse de retenir sa candidature pour un poste en raison de ses activités syndicales. Il s’attend alors que l’avocat conseil du SPQ le représente. </a:t>
            </a:r>
          </a:p>
          <a:p>
            <a:pPr algn="just">
              <a:spcBef>
                <a:spcPts val="0"/>
              </a:spcBef>
              <a:spcAft>
                <a:spcPts val="1800"/>
              </a:spcAft>
              <a:buFontTx/>
              <a:buChar char="-"/>
            </a:pPr>
            <a:r>
              <a:rPr lang="fr-CA" dirty="0">
                <a:solidFill>
                  <a:srgbClr val="1F2838"/>
                </a:solidFill>
                <a:latin typeface="Aptos" panose="020B0004020202020204" pitchFamily="34" charset="0"/>
              </a:rPr>
              <a:t>Le 13 septembre 2023 le plaignant dépose une plainte en vertu de l’article 47,2 du Code à l’encontre du SPQ alléguant leur refus de représentation et de payer les frais juridiques relativement à une plainte en vertu de l’article 15 du Code du travail qu’il a déposé.</a:t>
            </a:r>
          </a:p>
          <a:p>
            <a:pPr algn="just">
              <a:spcBef>
                <a:spcPts val="0"/>
              </a:spcBef>
              <a:spcAft>
                <a:spcPts val="1800"/>
              </a:spcAft>
              <a:buFontTx/>
              <a:buChar char="-"/>
            </a:pPr>
            <a:r>
              <a:rPr lang="fr-CA" dirty="0">
                <a:solidFill>
                  <a:srgbClr val="1F2838"/>
                </a:solidFill>
                <a:latin typeface="Aptos" panose="020B0004020202020204" pitchFamily="34" charset="0"/>
              </a:rPr>
              <a:t>Le SPQ prétend qu’il n’est pas l’association accrédités auprès de la Ville de Saint-Lazare.</a:t>
            </a:r>
          </a:p>
          <a:p>
            <a:pPr algn="just">
              <a:spcBef>
                <a:spcPts val="0"/>
              </a:spcBef>
              <a:spcAft>
                <a:spcPts val="1800"/>
              </a:spcAft>
              <a:buFontTx/>
              <a:buChar char="-"/>
            </a:pPr>
            <a:endParaRPr lang="fr-CA" dirty="0">
              <a:solidFill>
                <a:srgbClr val="1F2838"/>
              </a:solidFill>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6397760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8921A9C-7532-2C58-9DF9-56F1DEAC1E9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4E10EC-D76B-3F95-462E-B37C94ECD623}"/>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23.	</a:t>
            </a:r>
            <a:r>
              <a:rPr lang="fr-CA" sz="3600" i="1">
                <a:solidFill>
                  <a:schemeClr val="bg1"/>
                </a:solidFill>
                <a:latin typeface="Aptos" panose="020B0004020202020204" pitchFamily="34" charset="0"/>
              </a:rPr>
              <a:t>Bonnier c. Syndicat des pompiers et pompières du Québec</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3960 </a:t>
            </a:r>
            <a:r>
              <a:rPr lang="fr-CA" sz="3600">
                <a:solidFill>
                  <a:schemeClr val="bg1"/>
                </a:solidFill>
                <a:latin typeface="Aptos" panose="020B0004020202020204" pitchFamily="34" charset="0"/>
              </a:rPr>
              <a:t>(CanLII) (Juge Guy Blanchet)</a:t>
            </a:r>
          </a:p>
        </p:txBody>
      </p:sp>
      <p:sp>
        <p:nvSpPr>
          <p:cNvPr id="3" name="Espace réservé du contenu 2">
            <a:extLst>
              <a:ext uri="{FF2B5EF4-FFF2-40B4-BE49-F238E27FC236}">
                <a16:creationId xmlns:a16="http://schemas.microsoft.com/office/drawing/2014/main" id="{C3E0CEBD-63BB-4820-3C25-E1F912A2FCE4}"/>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Le SPQ fournit de l’aide et de l’assistance aux sections locales dans la défense de leur membre,  offre des conseilles aux 130 sections locales pour la négociation, ils évaluent les chances de succès des griefs et recommandent à la section locale de porter ou non le dossier en arbitrage. </a:t>
            </a:r>
          </a:p>
          <a:p>
            <a:pPr algn="just">
              <a:spcBef>
                <a:spcPts val="0"/>
              </a:spcBef>
              <a:spcAft>
                <a:spcPts val="1800"/>
              </a:spcAft>
              <a:buFontTx/>
              <a:buChar char="-"/>
            </a:pPr>
            <a:r>
              <a:rPr lang="fr-CA" dirty="0">
                <a:solidFill>
                  <a:srgbClr val="1F2838"/>
                </a:solidFill>
                <a:latin typeface="Aptos" panose="020B0004020202020204" pitchFamily="34" charset="0"/>
              </a:rPr>
              <a:t>C’est la section locale Saint-Lazare dont est un membre compris de l’association accrédité le plaignant. </a:t>
            </a:r>
            <a:endParaRPr lang="fr-CA" b="1" u="sng" dirty="0">
              <a:solidFill>
                <a:srgbClr val="1F2838"/>
              </a:solidFill>
              <a:latin typeface="Aptos" panose="020B0004020202020204" pitchFamily="34" charset="0"/>
            </a:endParaRPr>
          </a:p>
          <a:p>
            <a:pPr marL="0" indent="0" algn="just">
              <a:spcBef>
                <a:spcPts val="0"/>
              </a:spcBef>
              <a:spcAft>
                <a:spcPts val="1800"/>
              </a:spcAft>
              <a:buNone/>
            </a:pPr>
            <a:r>
              <a:rPr lang="fr-CA" b="1" u="sng" dirty="0">
                <a:solidFill>
                  <a:srgbClr val="1F2838"/>
                </a:solidFill>
                <a:latin typeface="Aptos" panose="020B0004020202020204" pitchFamily="34" charset="0"/>
              </a:rPr>
              <a:t>Les conclusions : </a:t>
            </a:r>
          </a:p>
          <a:p>
            <a:pPr marL="0" indent="0" algn="just">
              <a:spcBef>
                <a:spcPts val="0"/>
              </a:spcBef>
              <a:spcAft>
                <a:spcPts val="1800"/>
              </a:spcAft>
              <a:buNone/>
              <a:tabLst>
                <a:tab pos="1074738" algn="l"/>
              </a:tabLst>
            </a:pPr>
            <a:r>
              <a:rPr lang="fr-CA" dirty="0">
                <a:solidFill>
                  <a:srgbClr val="1F2838"/>
                </a:solidFill>
                <a:latin typeface="Aptos" panose="020B0004020202020204" pitchFamily="34" charset="0"/>
              </a:rPr>
              <a:t> </a:t>
            </a:r>
            <a:r>
              <a:rPr lang="fr-CA" dirty="0"/>
              <a:t>[20]	Rien dans la preuve soumise devant le Tribunal ne permet de conclure que la section locale a renoncé à son monopole de représentation des salariés inclus dans son unité de négociation au détriment du SPQ. </a:t>
            </a:r>
            <a:r>
              <a:rPr lang="fr-CA" b="1" u="sng" dirty="0"/>
              <a:t>La plainte n’est pas dirigée contre le bon syndicat et, pour ce motif, elle doit être rejetée.</a:t>
            </a:r>
          </a:p>
          <a:p>
            <a:pPr marL="0" indent="0" algn="just">
              <a:spcBef>
                <a:spcPts val="0"/>
              </a:spcBef>
              <a:spcAft>
                <a:spcPts val="1800"/>
              </a:spcAft>
              <a:buNone/>
              <a:tabLst>
                <a:tab pos="1074738" algn="l"/>
              </a:tabLst>
            </a:pPr>
            <a:r>
              <a:rPr lang="fr-CA" dirty="0"/>
              <a:t>[24]	Le Tribunal confirme à nouveau que le devoir de représentation du syndicat porte sur ses agissements découlant de son monopole de représentation et des rapports collectifs de travail. </a:t>
            </a:r>
            <a:r>
              <a:rPr lang="fr-CA" b="1" u="sng" dirty="0"/>
              <a:t>La représentation d'un salarié dans le cadre d’une plainte selon l’article 15 du Code n’en fait pas partie, puisque cette disposition du Code prévoit un recours individuel.</a:t>
            </a:r>
            <a:endParaRPr lang="fr-CA" dirty="0">
              <a:solidFill>
                <a:srgbClr val="1F2838"/>
              </a:solidFill>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1927263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F7006A8-84D5-E20C-34A1-3740DE2DA0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8FFE7A-212E-C13E-0FA4-A3FD0C65085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24.	</a:t>
            </a:r>
            <a:r>
              <a:rPr lang="fr-CA" sz="3600" i="1">
                <a:solidFill>
                  <a:schemeClr val="bg1"/>
                </a:solidFill>
                <a:latin typeface="Aptos" panose="020B0004020202020204" pitchFamily="34" charset="0"/>
              </a:rPr>
              <a:t>Boulet c. Syndicat du personnel de soutien scolaire des Découvreurs (CSN)</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4068 </a:t>
            </a:r>
            <a:r>
              <a:rPr lang="fr-CA" sz="3600">
                <a:solidFill>
                  <a:schemeClr val="bg1"/>
                </a:solidFill>
                <a:latin typeface="Aptos" panose="020B0004020202020204" pitchFamily="34" charset="0"/>
              </a:rPr>
              <a:t>(CanLII) (Juge Marie-Claude Grignon) (Pourvoi en contrôle judiciaire, 2025-11-03 (C.S.) 200-17-038204-251)</a:t>
            </a:r>
          </a:p>
        </p:txBody>
      </p:sp>
      <p:sp>
        <p:nvSpPr>
          <p:cNvPr id="3" name="Espace réservé du contenu 2">
            <a:extLst>
              <a:ext uri="{FF2B5EF4-FFF2-40B4-BE49-F238E27FC236}">
                <a16:creationId xmlns:a16="http://schemas.microsoft.com/office/drawing/2014/main" id="{BD43702E-ADB4-D592-2D4E-644ADF65A0C1}"/>
              </a:ext>
            </a:extLst>
          </p:cNvPr>
          <p:cNvSpPr>
            <a:spLocks noGrp="1"/>
          </p:cNvSpPr>
          <p:nvPr>
            <p:ph idx="1"/>
          </p:nvPr>
        </p:nvSpPr>
        <p:spPr>
          <a:xfrm>
            <a:off x="576000" y="2552700"/>
            <a:ext cx="17136000" cy="7162800"/>
          </a:xfrm>
        </p:spPr>
        <p:txBody>
          <a:bodyPr lIns="180000" rIns="180000">
            <a:normAutofit lnSpcReduction="10000"/>
          </a:bodyPr>
          <a:lstStyle/>
          <a:p>
            <a:pPr marL="0" indent="0" algn="just">
              <a:buNone/>
            </a:pPr>
            <a:r>
              <a:rPr lang="fr-CA" b="1" u="sng" dirty="0">
                <a:solidFill>
                  <a:srgbClr val="1F2838"/>
                </a:solidFill>
                <a:latin typeface="Aptos" panose="020B0004020202020204" pitchFamily="34" charset="0"/>
              </a:rPr>
              <a:t>Les faits :</a:t>
            </a:r>
          </a:p>
          <a:p>
            <a:pPr algn="just">
              <a:buFontTx/>
              <a:buChar char="-"/>
            </a:pPr>
            <a:r>
              <a:rPr lang="fr-CA" dirty="0">
                <a:solidFill>
                  <a:srgbClr val="1F2838"/>
                </a:solidFill>
                <a:latin typeface="Aptos" panose="020B0004020202020204" pitchFamily="34" charset="0"/>
              </a:rPr>
              <a:t>Une employée reçoit une évaluation de rendement insatisfaisante le 1</a:t>
            </a:r>
            <a:r>
              <a:rPr lang="fr-CA" baseline="30000" dirty="0">
                <a:solidFill>
                  <a:srgbClr val="1F2838"/>
                </a:solidFill>
                <a:latin typeface="Aptos" panose="020B0004020202020204" pitchFamily="34" charset="0"/>
              </a:rPr>
              <a:t>er</a:t>
            </a:r>
            <a:r>
              <a:rPr lang="fr-CA" dirty="0">
                <a:solidFill>
                  <a:srgbClr val="1F2838"/>
                </a:solidFill>
                <a:latin typeface="Aptos" panose="020B0004020202020204" pitchFamily="34" charset="0"/>
              </a:rPr>
              <a:t> avril 2021 qui se traduit par une fin d’emploi.</a:t>
            </a:r>
          </a:p>
          <a:p>
            <a:pPr algn="just">
              <a:buFontTx/>
              <a:buChar char="-"/>
            </a:pPr>
            <a:r>
              <a:rPr lang="fr-CA" dirty="0">
                <a:solidFill>
                  <a:srgbClr val="1F2838"/>
                </a:solidFill>
                <a:latin typeface="Aptos" panose="020B0004020202020204" pitchFamily="34" charset="0"/>
              </a:rPr>
              <a:t>La convention collective stipule que le syndicat a 30 jours ouvrables suivant la connaissance des événements pour déposer un grief.</a:t>
            </a:r>
          </a:p>
          <a:p>
            <a:pPr algn="just">
              <a:buFontTx/>
              <a:buChar char="-"/>
            </a:pPr>
            <a:r>
              <a:rPr lang="fr-CA" dirty="0">
                <a:solidFill>
                  <a:srgbClr val="1F2838"/>
                </a:solidFill>
                <a:latin typeface="Aptos" panose="020B0004020202020204" pitchFamily="34" charset="0"/>
              </a:rPr>
              <a:t>La membre a interpellé le syndicat uniquement le 19 mai, ce qui était après les 30 jours ouvrables.</a:t>
            </a:r>
          </a:p>
          <a:p>
            <a:pPr algn="just">
              <a:buFontTx/>
              <a:buChar char="-"/>
            </a:pPr>
            <a:r>
              <a:rPr lang="fr-CA" dirty="0">
                <a:solidFill>
                  <a:srgbClr val="1F2838"/>
                </a:solidFill>
                <a:latin typeface="Aptos" panose="020B0004020202020204" pitchFamily="34" charset="0"/>
              </a:rPr>
              <a:t>Elle considérait qu’elle avait été traitée injustement et que l’employeur l’avait congédié dû à son état de santé.</a:t>
            </a:r>
          </a:p>
          <a:p>
            <a:pPr algn="just">
              <a:buFontTx/>
              <a:buChar char="-"/>
            </a:pPr>
            <a:r>
              <a:rPr lang="fr-CA" dirty="0">
                <a:solidFill>
                  <a:srgbClr val="1F2838"/>
                </a:solidFill>
                <a:latin typeface="Aptos" panose="020B0004020202020204" pitchFamily="34" charset="0"/>
              </a:rPr>
              <a:t>Le syndicat considère qu’il est donc hors délai pour déposer un grief contestant l’évaluation de la fin d’emploi.</a:t>
            </a:r>
          </a:p>
          <a:p>
            <a:pPr algn="just">
              <a:buFontTx/>
              <a:buChar char="-"/>
            </a:pPr>
            <a:r>
              <a:rPr lang="fr-CA" dirty="0">
                <a:solidFill>
                  <a:srgbClr val="1F2838"/>
                </a:solidFill>
                <a:latin typeface="Aptos" panose="020B0004020202020204" pitchFamily="34" charset="0"/>
              </a:rPr>
              <a:t>Il considère tout de même les allégations de harcèlement et fait enquête sur ces derniers, mais ultimement considère qu’il n’y a pas de fondement.</a:t>
            </a:r>
          </a:p>
          <a:p>
            <a:pPr algn="just">
              <a:buFontTx/>
              <a:buChar char="-"/>
            </a:pPr>
            <a:r>
              <a:rPr lang="fr-CA" dirty="0">
                <a:solidFill>
                  <a:srgbClr val="1F2838"/>
                </a:solidFill>
                <a:latin typeface="Aptos" panose="020B0004020202020204" pitchFamily="34" charset="0"/>
              </a:rPr>
              <a:t>La salariée dépose une plainte en 47.2 par la suite.</a:t>
            </a:r>
          </a:p>
        </p:txBody>
      </p:sp>
    </p:spTree>
    <p:extLst>
      <p:ext uri="{BB962C8B-B14F-4D97-AF65-F5344CB8AC3E}">
        <p14:creationId xmlns:p14="http://schemas.microsoft.com/office/powerpoint/2010/main" val="32263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8E55B7F-0351-EE77-4500-9CF7F97D2E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04F615-3230-9AB1-7B95-711834C77498}"/>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2.	</a:t>
            </a:r>
            <a:r>
              <a:rPr lang="fr-CA" sz="3600" i="1" dirty="0">
                <a:solidFill>
                  <a:srgbClr val="F2F3ED"/>
                </a:solidFill>
                <a:latin typeface="Aptos" panose="020B0004020202020204" pitchFamily="34" charset="0"/>
              </a:rPr>
              <a:t>Syndicat des professionnelles et professionnels en milieu scolaire du Nord-Ouest (SPPMSNO) c Commission scolaire Crie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658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2025 QCTA 8</a:t>
            </a:r>
          </a:p>
        </p:txBody>
      </p:sp>
      <p:sp>
        <p:nvSpPr>
          <p:cNvPr id="3" name="Espace réservé du contenu 2">
            <a:extLst>
              <a:ext uri="{FF2B5EF4-FFF2-40B4-BE49-F238E27FC236}">
                <a16:creationId xmlns:a16="http://schemas.microsoft.com/office/drawing/2014/main" id="{27CC2B77-9BD4-DF3A-3E67-7C4DDE8A2346}"/>
              </a:ext>
            </a:extLst>
          </p:cNvPr>
          <p:cNvSpPr>
            <a:spLocks noGrp="1"/>
          </p:cNvSpPr>
          <p:nvPr>
            <p:ph idx="1"/>
          </p:nvPr>
        </p:nvSpPr>
        <p:spPr>
          <a:xfrm>
            <a:off x="576000" y="2552700"/>
            <a:ext cx="17136000" cy="7162800"/>
          </a:xfrm>
        </p:spPr>
        <p:txBody>
          <a:bodyPr lIns="180000" tIns="46800" rIns="180000" bIns="46800">
            <a:normAutofit fontScale="85000" lnSpcReduction="10000"/>
          </a:bodyPr>
          <a:lstStyle/>
          <a:p>
            <a:pPr marL="0" indent="0">
              <a:lnSpc>
                <a:spcPct val="120000"/>
              </a:lnSpc>
              <a:spcBef>
                <a:spcPts val="0"/>
              </a:spcBef>
              <a:spcAft>
                <a:spcPts val="1800"/>
              </a:spcAft>
              <a:buNone/>
              <a:tabLst>
                <a:tab pos="538163" algn="l"/>
              </a:tabLst>
            </a:pPr>
            <a:r>
              <a:rPr lang="fr-CA" b="1" dirty="0">
                <a:latin typeface="Aptos" panose="020B0004020202020204" pitchFamily="34" charset="0"/>
              </a:rPr>
              <a:t>b)	L’accommodement est-il possible sans qu’il ne représente une contrainte excessive?</a:t>
            </a:r>
          </a:p>
          <a:p>
            <a:pPr marL="538163" indent="0" algn="just">
              <a:lnSpc>
                <a:spcPct val="120000"/>
              </a:lnSpc>
              <a:spcBef>
                <a:spcPts val="0"/>
              </a:spcBef>
              <a:spcAft>
                <a:spcPts val="1800"/>
              </a:spcAft>
              <a:buNone/>
              <a:tabLst>
                <a:tab pos="1436688" algn="l"/>
              </a:tabLst>
            </a:pPr>
            <a:r>
              <a:rPr lang="fr-CA" dirty="0">
                <a:latin typeface="Aptos" panose="020B0004020202020204" pitchFamily="34" charset="0"/>
              </a:rPr>
              <a:t>[63]	Bien que l’exercice d’analyse soit limité par le cadre imposé par l’Employeur, c’est-à-dire la seule possibilité de travailler sur place à temps plein, la faillite de l’exercice ne lui incombe pas, pas plus qu’au Syndicat d’ailleurs qui a été celui qui a soulevé cette hypothèse. </a:t>
            </a:r>
            <a:r>
              <a:rPr lang="fr-CA" u="sng" dirty="0">
                <a:latin typeface="Aptos" panose="020B0004020202020204" pitchFamily="34" charset="0"/>
              </a:rPr>
              <a:t>La faillite en incombe à la Plaignante.</a:t>
            </a:r>
          </a:p>
          <a:p>
            <a:pPr marL="538163" indent="0" algn="just">
              <a:lnSpc>
                <a:spcPct val="120000"/>
              </a:lnSpc>
              <a:spcBef>
                <a:spcPts val="0"/>
              </a:spcBef>
              <a:spcAft>
                <a:spcPts val="1800"/>
              </a:spcAft>
              <a:buNone/>
              <a:tabLst>
                <a:tab pos="1436688" algn="l"/>
              </a:tabLst>
            </a:pPr>
            <a:r>
              <a:rPr lang="fr-CA" dirty="0">
                <a:latin typeface="Aptos" panose="020B0004020202020204" pitchFamily="34" charset="0"/>
              </a:rPr>
              <a:t>[64]	En effet, malgré qu’elle ait été acceptée par le service de transport adapté, elle n’en a pas informé ni le Syndicat ni l’Employeur, jugeant que les temps de déplacement seraient trop importants. Selon son témoignage, elle évalue qu’il lui prendrait d’une heure à une heure et demie pour se rendre au travail par ce service. Auparavant, lorsqu’elle utilisait le transport en commun, ce trajet lui prenait 50 minutes. L’écart lui apparaît démesuré.</a:t>
            </a:r>
          </a:p>
          <a:p>
            <a:pPr marL="538163" indent="0" algn="just">
              <a:lnSpc>
                <a:spcPct val="120000"/>
              </a:lnSpc>
              <a:spcBef>
                <a:spcPts val="0"/>
              </a:spcBef>
              <a:spcAft>
                <a:spcPts val="1800"/>
              </a:spcAft>
              <a:buNone/>
              <a:tabLst>
                <a:tab pos="1436688" algn="l"/>
              </a:tabLst>
            </a:pPr>
            <a:r>
              <a:rPr lang="fr-CA" dirty="0">
                <a:latin typeface="Aptos" panose="020B0004020202020204" pitchFamily="34" charset="0"/>
              </a:rPr>
              <a:t>[65]	Elle ne vérifiera pas si, effectivement, le temps de déplacement est de cet ordre. Elle se contentera de l’évaluation qu’elle a réalisée à partir de son expérience pour se rendre à ses rendez-vous médicaux qui, bien qu’étant dans le même secteur que son lieu de travail, ne représentent pas une expérience empirique. </a:t>
            </a:r>
            <a:r>
              <a:rPr lang="fr-CA" u="sng" dirty="0">
                <a:latin typeface="Aptos" panose="020B0004020202020204" pitchFamily="34" charset="0"/>
              </a:rPr>
              <a:t>Jugeant l’option du transport adapté trop astreignant, elle taira que sa demande a été acceptée, ce qui ne sera divulgué qu’en cours d’audition</a:t>
            </a:r>
            <a:r>
              <a:rPr lang="fr-CA" dirty="0">
                <a:latin typeface="Aptos" panose="020B0004020202020204" pitchFamily="34" charset="0"/>
              </a:rPr>
              <a:t>.</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501379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AA64BB9-EDDE-CDDB-C699-609B9BC569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025540-800A-1ABF-8DB1-858C1D0C89C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24.	</a:t>
            </a:r>
            <a:r>
              <a:rPr lang="fr-CA" sz="3600" i="1" dirty="0">
                <a:solidFill>
                  <a:schemeClr val="bg1"/>
                </a:solidFill>
                <a:latin typeface="Aptos" panose="020B0004020202020204" pitchFamily="34" charset="0"/>
              </a:rPr>
              <a:t>Boulet c. Syndicat du personnel de soutien scolaire des Découvreurs (CSN)</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4068 </a:t>
            </a:r>
            <a:r>
              <a:rPr lang="fr-CA" sz="3600" dirty="0">
                <a:solidFill>
                  <a:schemeClr val="bg1"/>
                </a:solidFill>
                <a:latin typeface="Aptos" panose="020B0004020202020204" pitchFamily="34" charset="0"/>
              </a:rPr>
              <a:t>(CanLII) (Juge Marie-Claude Grignon) (Pourvoi en contrôle judiciaire, 2025-11-03 (C.S.) 200-17-038204-251)</a:t>
            </a:r>
          </a:p>
        </p:txBody>
      </p:sp>
      <p:sp>
        <p:nvSpPr>
          <p:cNvPr id="3" name="Espace réservé du contenu 2">
            <a:extLst>
              <a:ext uri="{FF2B5EF4-FFF2-40B4-BE49-F238E27FC236}">
                <a16:creationId xmlns:a16="http://schemas.microsoft.com/office/drawing/2014/main" id="{8823395A-972E-C959-DDBF-FCC6CFC9FE12}"/>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CA" b="1" u="sng" dirty="0">
                <a:solidFill>
                  <a:srgbClr val="1F2838"/>
                </a:solidFill>
                <a:latin typeface="Aptos" panose="020B0004020202020204" pitchFamily="34" charset="0"/>
              </a:rPr>
              <a:t>La décision TAT-1</a:t>
            </a:r>
          </a:p>
          <a:p>
            <a:pPr marL="0" indent="0" algn="just">
              <a:spcBef>
                <a:spcPts val="0"/>
              </a:spcBef>
              <a:spcAft>
                <a:spcPts val="1800"/>
              </a:spcAft>
              <a:buNone/>
            </a:pPr>
            <a:r>
              <a:rPr lang="fr-FR" dirty="0">
                <a:latin typeface="Aptos" panose="020B0004020202020204" pitchFamily="34" charset="0"/>
              </a:rPr>
              <a:t>Le syndicat ignorait initialement que la plaignante justifiait deux ans de service continu et était donc protégé par l’article 124 LNT.</a:t>
            </a:r>
          </a:p>
          <a:p>
            <a:pPr marL="0" indent="0" algn="just">
              <a:spcBef>
                <a:spcPts val="0"/>
              </a:spcBef>
              <a:spcAft>
                <a:spcPts val="1800"/>
              </a:spcAft>
              <a:buNone/>
              <a:tabLst>
                <a:tab pos="989013" algn="l"/>
              </a:tabLst>
            </a:pPr>
            <a:r>
              <a:rPr lang="fr-FR" dirty="0">
                <a:latin typeface="Aptos" panose="020B0004020202020204" pitchFamily="34" charset="0"/>
              </a:rPr>
              <a:t>[5]	Juste avant la tenue de l’audience devant TAT-1, le syndicat a toutefois indiqué qu’il se désistait de cette requête en rejet sommaire et qu’il admettait plutôt le bien-fondé de la plainte de la requérante. </a:t>
            </a:r>
          </a:p>
          <a:p>
            <a:pPr marL="0" indent="0" algn="just">
              <a:spcBef>
                <a:spcPts val="0"/>
              </a:spcBef>
              <a:spcAft>
                <a:spcPts val="1800"/>
              </a:spcAft>
              <a:buNone/>
              <a:tabLst>
                <a:tab pos="989013" algn="l"/>
              </a:tabLst>
            </a:pPr>
            <a:r>
              <a:rPr lang="fr-FR" dirty="0">
                <a:latin typeface="Aptos" panose="020B0004020202020204" pitchFamily="34" charset="0"/>
              </a:rPr>
              <a:t>[6]	Dans sa décision, TAT-1 conclut ne pas être lié par cette admission du syndicat. Il détermine ensuite que son argument initial quant au dépassement du délai pour déposer un grief contestant l’évaluation de rendement de la requérante était raisonnable. Il mentionne en outre qu’il en est ainsi de sa conclusion initiale voulant que cette dernière n’ait pas fait l’objet de harcèlement psychologique au travail. Il estime donc que le syndicat n’a pas contrevenu à son devoir de représentation à l’endroit de la requérante et rejette la plainte. </a:t>
            </a: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3128700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1CCC74E5-469A-7A9E-6B71-20866B31FE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392576-1052-39CC-0F7F-137F135E4A1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24.	</a:t>
            </a:r>
            <a:r>
              <a:rPr lang="fr-CA" sz="3600" i="1">
                <a:solidFill>
                  <a:schemeClr val="bg1"/>
                </a:solidFill>
                <a:latin typeface="Aptos" panose="020B0004020202020204" pitchFamily="34" charset="0"/>
              </a:rPr>
              <a:t>Boulet c. Syndicat du personnel de soutien scolaire des Découvreurs (CSN)</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4068 </a:t>
            </a:r>
            <a:r>
              <a:rPr lang="fr-CA" sz="3600">
                <a:solidFill>
                  <a:schemeClr val="bg1"/>
                </a:solidFill>
                <a:latin typeface="Aptos" panose="020B0004020202020204" pitchFamily="34" charset="0"/>
              </a:rPr>
              <a:t>(CanLII) (Juge Marie-Claude Grignon) (Pourvoi en contrôle judiciaire, 2025-11-03 (C.S.) 200-17-038204-251)</a:t>
            </a:r>
          </a:p>
        </p:txBody>
      </p:sp>
      <p:sp>
        <p:nvSpPr>
          <p:cNvPr id="3" name="Espace réservé du contenu 2">
            <a:extLst>
              <a:ext uri="{FF2B5EF4-FFF2-40B4-BE49-F238E27FC236}">
                <a16:creationId xmlns:a16="http://schemas.microsoft.com/office/drawing/2014/main" id="{D6EFD937-1744-16D3-779F-00432306E4AA}"/>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en-CA" b="1" u="sng" dirty="0" err="1">
                <a:solidFill>
                  <a:srgbClr val="1F2838"/>
                </a:solidFill>
                <a:latin typeface="Aptos" panose="020B0004020202020204" pitchFamily="34" charset="0"/>
              </a:rPr>
              <a:t>L’analyse</a:t>
            </a:r>
            <a:r>
              <a:rPr lang="en-CA" b="1" u="sng" dirty="0">
                <a:solidFill>
                  <a:srgbClr val="1F2838"/>
                </a:solidFill>
                <a:latin typeface="Aptos" panose="020B0004020202020204" pitchFamily="34" charset="0"/>
              </a:rPr>
              <a:t> (TAT-2) :</a:t>
            </a:r>
          </a:p>
          <a:p>
            <a:pPr marL="0" indent="0" algn="just">
              <a:spcBef>
                <a:spcPts val="0"/>
              </a:spcBef>
              <a:spcAft>
                <a:spcPts val="1800"/>
              </a:spcAft>
              <a:buNone/>
            </a:pPr>
            <a:r>
              <a:rPr lang="fr-CA" dirty="0">
                <a:latin typeface="Aptos" panose="020B0004020202020204" pitchFamily="34" charset="0"/>
              </a:rPr>
              <a:t>Il s’agit donc d’une demande de révision suivant la décision TAT-1.</a:t>
            </a:r>
            <a:endParaRPr lang="en-CA" b="1" u="sng" dirty="0">
              <a:solidFill>
                <a:srgbClr val="1F2838"/>
              </a:solidFill>
              <a:latin typeface="Aptos" panose="020B0004020202020204" pitchFamily="34" charset="0"/>
            </a:endParaRPr>
          </a:p>
          <a:p>
            <a:pPr marL="0" indent="0" algn="just">
              <a:spcBef>
                <a:spcPts val="0"/>
              </a:spcBef>
              <a:spcAft>
                <a:spcPts val="1800"/>
              </a:spcAft>
              <a:buNone/>
            </a:pPr>
            <a:r>
              <a:rPr lang="en-CA" b="1" dirty="0">
                <a:solidFill>
                  <a:srgbClr val="1F2838"/>
                </a:solidFill>
                <a:latin typeface="Aptos" panose="020B0004020202020204" pitchFamily="34" charset="0"/>
              </a:rPr>
              <a:t>À </a:t>
            </a:r>
            <a:r>
              <a:rPr lang="en-CA" b="1" dirty="0" err="1">
                <a:solidFill>
                  <a:srgbClr val="1F2838"/>
                </a:solidFill>
                <a:latin typeface="Aptos" panose="020B0004020202020204" pitchFamily="34" charset="0"/>
              </a:rPr>
              <a:t>propos</a:t>
            </a:r>
            <a:r>
              <a:rPr lang="en-CA" b="1" dirty="0">
                <a:solidFill>
                  <a:srgbClr val="1F2838"/>
                </a:solidFill>
                <a:latin typeface="Aptos" panose="020B0004020202020204" pitchFamily="34" charset="0"/>
              </a:rPr>
              <a:t> de </a:t>
            </a:r>
            <a:r>
              <a:rPr lang="en-CA" b="1" dirty="0" err="1">
                <a:solidFill>
                  <a:srgbClr val="1F2838"/>
                </a:solidFill>
                <a:latin typeface="Aptos" panose="020B0004020202020204" pitchFamily="34" charset="0"/>
              </a:rPr>
              <a:t>l’absence</a:t>
            </a:r>
            <a:r>
              <a:rPr lang="en-CA" b="1" dirty="0">
                <a:solidFill>
                  <a:srgbClr val="1F2838"/>
                </a:solidFill>
                <a:latin typeface="Aptos" panose="020B0004020202020204" pitchFamily="34" charset="0"/>
              </a:rPr>
              <a:t> </a:t>
            </a:r>
            <a:r>
              <a:rPr lang="en-CA" b="1" dirty="0" err="1">
                <a:solidFill>
                  <a:srgbClr val="1F2838"/>
                </a:solidFill>
                <a:latin typeface="Aptos" panose="020B0004020202020204" pitchFamily="34" charset="0"/>
              </a:rPr>
              <a:t>d’analyse</a:t>
            </a:r>
            <a:r>
              <a:rPr lang="en-CA" b="1" dirty="0">
                <a:solidFill>
                  <a:srgbClr val="1F2838"/>
                </a:solidFill>
                <a:latin typeface="Aptos" panose="020B0004020202020204" pitchFamily="34" charset="0"/>
              </a:rPr>
              <a:t> sur </a:t>
            </a:r>
            <a:r>
              <a:rPr lang="en-CA" b="1" dirty="0" err="1">
                <a:solidFill>
                  <a:srgbClr val="1F2838"/>
                </a:solidFill>
                <a:latin typeface="Aptos" panose="020B0004020202020204" pitchFamily="34" charset="0"/>
              </a:rPr>
              <a:t>l’incidence</a:t>
            </a:r>
            <a:r>
              <a:rPr lang="en-CA" b="1" dirty="0">
                <a:solidFill>
                  <a:srgbClr val="1F2838"/>
                </a:solidFill>
                <a:latin typeface="Aptos" panose="020B0004020202020204" pitchFamily="34" charset="0"/>
              </a:rPr>
              <a:t> de </a:t>
            </a:r>
            <a:r>
              <a:rPr lang="en-CA" b="1" dirty="0" err="1">
                <a:solidFill>
                  <a:srgbClr val="1F2838"/>
                </a:solidFill>
                <a:latin typeface="Aptos" panose="020B0004020202020204" pitchFamily="34" charset="0"/>
              </a:rPr>
              <a:t>l’admission</a:t>
            </a:r>
            <a:r>
              <a:rPr lang="en-CA" b="1" dirty="0">
                <a:solidFill>
                  <a:srgbClr val="1F2838"/>
                </a:solidFill>
                <a:latin typeface="Aptos" panose="020B0004020202020204" pitchFamily="34" charset="0"/>
              </a:rPr>
              <a:t> </a:t>
            </a:r>
            <a:r>
              <a:rPr lang="en-CA" b="1" dirty="0" err="1">
                <a:solidFill>
                  <a:srgbClr val="1F2838"/>
                </a:solidFill>
                <a:latin typeface="Aptos" panose="020B0004020202020204" pitchFamily="34" charset="0"/>
              </a:rPr>
              <a:t>faite</a:t>
            </a:r>
            <a:r>
              <a:rPr lang="en-CA" b="1" dirty="0">
                <a:solidFill>
                  <a:srgbClr val="1F2838"/>
                </a:solidFill>
                <a:latin typeface="Aptos" panose="020B0004020202020204" pitchFamily="34" charset="0"/>
              </a:rPr>
              <a:t> par le </a:t>
            </a:r>
            <a:r>
              <a:rPr lang="en-CA" b="1" dirty="0" err="1">
                <a:solidFill>
                  <a:srgbClr val="1F2838"/>
                </a:solidFill>
                <a:latin typeface="Aptos" panose="020B0004020202020204" pitchFamily="34" charset="0"/>
              </a:rPr>
              <a:t>syndicat</a:t>
            </a:r>
            <a:r>
              <a:rPr lang="en-CA" b="1" dirty="0">
                <a:solidFill>
                  <a:srgbClr val="1F2838"/>
                </a:solidFill>
                <a:latin typeface="Aptos" panose="020B0004020202020204" pitchFamily="34" charset="0"/>
              </a:rPr>
              <a:t> :</a:t>
            </a:r>
          </a:p>
          <a:p>
            <a:pPr marL="0" indent="0" algn="just">
              <a:spcBef>
                <a:spcPts val="0"/>
              </a:spcBef>
              <a:spcAft>
                <a:spcPts val="1800"/>
              </a:spcAft>
              <a:buNone/>
              <a:tabLst>
                <a:tab pos="1074738" algn="l"/>
              </a:tabLst>
            </a:pPr>
            <a:r>
              <a:rPr lang="fr-FR" dirty="0">
                <a:latin typeface="Aptos" panose="020B0004020202020204" pitchFamily="34" charset="0"/>
              </a:rPr>
              <a:t>[50]	Lors de la conférence de gestion précédant la tenue de l’audience devant TAT-123, le conseiller du syndicat ayant signé la requête en rejet sommaire réitère cette admission. Il précise que l’enquête du syndicat a été menée pour vérifier si la requérante a été victime d’abus de pouvoir ou de harcèlement psychologique de la part de l’employeur, mais non aux fins d’évaluer si elle a pu faire l’objet d’un congédiement sans cause juste et suffisante. Il indique aussi que la question des absences de la requérante en cours d’emploi aurait dû être analysée par le syndicat. </a:t>
            </a:r>
          </a:p>
          <a:p>
            <a:pPr marL="0" indent="0" algn="just">
              <a:spcBef>
                <a:spcPts val="0"/>
              </a:spcBef>
              <a:spcAft>
                <a:spcPts val="1800"/>
              </a:spcAft>
              <a:buNone/>
              <a:tabLst>
                <a:tab pos="1074738" algn="l"/>
              </a:tabLst>
            </a:pPr>
            <a:r>
              <a:rPr lang="fr-FR" dirty="0">
                <a:latin typeface="Aptos" panose="020B0004020202020204" pitchFamily="34" charset="0"/>
              </a:rPr>
              <a:t>[51]	Or, TAT-1 ne fait aucune mention de cette admission spécifique dans sa décision et n’en analyse pas les conséquences déterminantes sur l’issue du litige. </a:t>
            </a: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8119473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28251D9-80E8-DF69-F363-DED8339866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24671E-4A89-4971-7468-2FB23603EAD4}"/>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24.	</a:t>
            </a:r>
            <a:r>
              <a:rPr lang="fr-CA" sz="3600" i="1">
                <a:solidFill>
                  <a:schemeClr val="bg1"/>
                </a:solidFill>
                <a:latin typeface="Aptos" panose="020B0004020202020204" pitchFamily="34" charset="0"/>
              </a:rPr>
              <a:t>Boulet c. Syndicat du personnel de soutien scolaire des Découvreurs (CSN)</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4068 </a:t>
            </a:r>
            <a:r>
              <a:rPr lang="fr-CA" sz="3600">
                <a:solidFill>
                  <a:schemeClr val="bg1"/>
                </a:solidFill>
                <a:latin typeface="Aptos" panose="020B0004020202020204" pitchFamily="34" charset="0"/>
              </a:rPr>
              <a:t>(CanLII) (Juge Marie-Claude Grignon) (Pourvoi en contrôle judiciaire, 2025-11-03 (C.S.) 200-17-038204-251)</a:t>
            </a:r>
          </a:p>
        </p:txBody>
      </p:sp>
      <p:sp>
        <p:nvSpPr>
          <p:cNvPr id="3" name="Espace réservé du contenu 2">
            <a:extLst>
              <a:ext uri="{FF2B5EF4-FFF2-40B4-BE49-F238E27FC236}">
                <a16:creationId xmlns:a16="http://schemas.microsoft.com/office/drawing/2014/main" id="{71265557-2476-FD93-A7D1-78EF63F811FA}"/>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tabLst>
                <a:tab pos="1074738" algn="l"/>
              </a:tabLst>
            </a:pPr>
            <a:r>
              <a:rPr lang="fr-FR" dirty="0">
                <a:latin typeface="Aptos" panose="020B0004020202020204" pitchFamily="34" charset="0"/>
              </a:rPr>
              <a:t>[62]	Dans un tel contexte, TAT-1 ne pouvait faire abstraction que le syndicat devait assurer la protection des droits fondamentaux de la requérante, conformément à la norme substantielle édictée à l’article 124 de la LNT, au moment où sa fin d’emploi a pris effet. </a:t>
            </a:r>
          </a:p>
          <a:p>
            <a:pPr marL="0" indent="0" algn="just">
              <a:spcBef>
                <a:spcPts val="0"/>
              </a:spcBef>
              <a:spcAft>
                <a:spcPts val="1800"/>
              </a:spcAft>
              <a:buNone/>
              <a:tabLst>
                <a:tab pos="1074738" algn="l"/>
              </a:tabLst>
            </a:pPr>
            <a:r>
              <a:rPr lang="fr-FR" dirty="0">
                <a:latin typeface="Aptos" panose="020B0004020202020204" pitchFamily="34" charset="0"/>
              </a:rPr>
              <a:t>[63]	Enfin, faut-il le rappeler, le syndicat a expressément reconnu devant TAT-1 avoir fait fausse route en cette matière et affirmé qu’un grief aurait dû être déposé pour protéger les droits de la requérante après l’annonce de l’employeur du 21 juin 2021. </a:t>
            </a:r>
          </a:p>
          <a:p>
            <a:pPr marL="0" indent="0" algn="just">
              <a:spcBef>
                <a:spcPts val="0"/>
              </a:spcBef>
              <a:spcAft>
                <a:spcPts val="1800"/>
              </a:spcAft>
              <a:buNone/>
              <a:tabLst>
                <a:tab pos="1074738" algn="l"/>
              </a:tabLst>
            </a:pPr>
            <a:r>
              <a:rPr lang="fr-CA" dirty="0">
                <a:solidFill>
                  <a:srgbClr val="1F2838"/>
                </a:solidFill>
                <a:latin typeface="Aptos" panose="020B0004020202020204" pitchFamily="34" charset="0"/>
              </a:rPr>
              <a:t>[…]</a:t>
            </a:r>
          </a:p>
          <a:p>
            <a:pPr marL="0" indent="0" algn="just">
              <a:spcBef>
                <a:spcPts val="0"/>
              </a:spcBef>
              <a:spcAft>
                <a:spcPts val="1800"/>
              </a:spcAft>
              <a:buNone/>
              <a:tabLst>
                <a:tab pos="1074738" algn="l"/>
              </a:tabLst>
            </a:pPr>
            <a:r>
              <a:rPr lang="fr-FR" dirty="0">
                <a:latin typeface="Aptos" panose="020B0004020202020204" pitchFamily="34" charset="0"/>
              </a:rPr>
              <a:t>[66]	Pour le Tribunal, l’absence d’analyse par TAT-1 de l’incidence d’une admission portant sur une norme substantielle d’ordre public constitue une erreur déterminante, de la nature d’un vice de fond, car elle affecte sa conclusion quant au bien-fondé de la plainte. Une intervention en révision est donc requise. </a:t>
            </a:r>
          </a:p>
        </p:txBody>
      </p:sp>
    </p:spTree>
    <p:extLst>
      <p:ext uri="{BB962C8B-B14F-4D97-AF65-F5344CB8AC3E}">
        <p14:creationId xmlns:p14="http://schemas.microsoft.com/office/powerpoint/2010/main" val="42827500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B8466CB-E8EF-7981-6036-B503135D79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A9F9FE5-A436-5233-8492-487B9082A6E9}"/>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24.	</a:t>
            </a:r>
            <a:r>
              <a:rPr lang="fr-CA" sz="3600" i="1" dirty="0">
                <a:solidFill>
                  <a:schemeClr val="bg1"/>
                </a:solidFill>
                <a:latin typeface="Aptos" panose="020B0004020202020204" pitchFamily="34" charset="0"/>
              </a:rPr>
              <a:t>Boulet c. Syndicat du personnel de soutien scolaire des Découvreurs (CSN)</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4068</a:t>
            </a:r>
            <a:r>
              <a:rPr lang="fr-CA" sz="3600" dirty="0">
                <a:solidFill>
                  <a:schemeClr val="bg1"/>
                </a:solidFill>
                <a:latin typeface="Aptos" panose="020B0004020202020204" pitchFamily="34" charset="0"/>
              </a:rPr>
              <a:t> (CanLII) (Juge Marie-Claude Grignon) (Pourvoi en contrôle judiciaire, 2025-11-03 (C.S.) 200-17-038204-251)</a:t>
            </a:r>
          </a:p>
        </p:txBody>
      </p:sp>
      <p:sp>
        <p:nvSpPr>
          <p:cNvPr id="3" name="Espace réservé du contenu 2">
            <a:extLst>
              <a:ext uri="{FF2B5EF4-FFF2-40B4-BE49-F238E27FC236}">
                <a16:creationId xmlns:a16="http://schemas.microsoft.com/office/drawing/2014/main" id="{46E492AE-2DF0-0943-90D1-E9A05B592245}"/>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lnSpc>
                <a:spcPct val="110000"/>
              </a:lnSpc>
              <a:spcBef>
                <a:spcPts val="0"/>
              </a:spcBef>
              <a:spcAft>
                <a:spcPts val="1800"/>
              </a:spcAft>
              <a:buNone/>
            </a:pPr>
            <a:r>
              <a:rPr lang="fr-CA" b="1" dirty="0">
                <a:solidFill>
                  <a:srgbClr val="1F2838"/>
                </a:solidFill>
                <a:latin typeface="Aptos" panose="020B0004020202020204" pitchFamily="34" charset="0"/>
              </a:rPr>
              <a:t>Sur la révision de la décision :</a:t>
            </a:r>
          </a:p>
          <a:p>
            <a:pPr marL="0" indent="0" algn="just">
              <a:lnSpc>
                <a:spcPct val="110000"/>
              </a:lnSpc>
              <a:spcBef>
                <a:spcPts val="0"/>
              </a:spcBef>
              <a:spcAft>
                <a:spcPts val="1800"/>
              </a:spcAft>
              <a:buNone/>
            </a:pPr>
            <a:r>
              <a:rPr lang="fr-CA" dirty="0">
                <a:solidFill>
                  <a:srgbClr val="1F2838"/>
                </a:solidFill>
                <a:latin typeface="Aptos" panose="020B0004020202020204" pitchFamily="34" charset="0"/>
              </a:rPr>
              <a:t>La juge Grignon par la suite reprend la preuve du dossier et l’analyse pour constater que la plainte doit être accueillie, et non retournée devant un autre juge administratif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[92]	Au surplus, le syndicat ne se questionne nullement à savoir si la requérante peut bénéficier de la norme substantielle d’ordre public édictée à l’article 124 de la LNT et si elle a pu faire l’objet d’un congédiement sans cause juste et suffisante.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[93]	Les conséquences pour elle sont alors pourtant considérables, car son emploi et ses droits fondamentaux sont en jeu. Comme nous l’enseigne la Cour suprême du Canada dans l’arrêt </a:t>
            </a:r>
            <a:r>
              <a:rPr lang="fr-FR" i="1" dirty="0">
                <a:latin typeface="Aptos" panose="020B0004020202020204" pitchFamily="34" charset="0"/>
              </a:rPr>
              <a:t>Noël</a:t>
            </a:r>
            <a:r>
              <a:rPr lang="fr-FR" dirty="0">
                <a:latin typeface="Aptos" panose="020B0004020202020204" pitchFamily="34" charset="0"/>
              </a:rPr>
              <a:t>46, on impose une intensité plus grande au devoir syndical de représentation dans un tel cas. </a:t>
            </a:r>
          </a:p>
          <a:p>
            <a:pPr marL="0" indent="0" algn="just">
              <a:lnSpc>
                <a:spcPct val="110000"/>
              </a:lnSpc>
              <a:spcBef>
                <a:spcPts val="0"/>
              </a:spcBef>
              <a:spcAft>
                <a:spcPts val="1800"/>
              </a:spcAft>
              <a:buNone/>
              <a:tabLst>
                <a:tab pos="1074738" algn="l"/>
              </a:tabLst>
            </a:pPr>
            <a:r>
              <a:rPr lang="fr-CA" dirty="0">
                <a:solidFill>
                  <a:srgbClr val="1F2838"/>
                </a:solidFill>
                <a:latin typeface="Aptos" panose="020B0004020202020204" pitchFamily="34" charset="0"/>
              </a:rPr>
              <a:t>[…]</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[116]	Non seulement le syndicat n’enquête pas sur l’incidence de la condition médicale de la requérante, mais il identifie les absences qui en découlent comme étant un élément négatif pouvant justifier la position de l’employeur. </a:t>
            </a:r>
            <a:endParaRPr lang="fr-CA" b="1" dirty="0">
              <a:solidFill>
                <a:srgbClr val="1F2838"/>
              </a:solidFill>
              <a:latin typeface="Aptos" panose="020B0004020202020204" pitchFamily="34" charset="0"/>
            </a:endParaRPr>
          </a:p>
        </p:txBody>
      </p:sp>
    </p:spTree>
    <p:extLst>
      <p:ext uri="{BB962C8B-B14F-4D97-AF65-F5344CB8AC3E}">
        <p14:creationId xmlns:p14="http://schemas.microsoft.com/office/powerpoint/2010/main" val="28134057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D659920C-9A5D-FC9A-D8A2-1E7CEE6F8F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979B50-8713-0DA7-5FFC-C664BC27A9D7}"/>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25.	</a:t>
            </a:r>
            <a:r>
              <a:rPr lang="fr-CA" sz="3600" i="1">
                <a:solidFill>
                  <a:schemeClr val="bg1"/>
                </a:solidFill>
                <a:latin typeface="Aptos" panose="020B0004020202020204" pitchFamily="34" charset="0"/>
              </a:rPr>
              <a:t>Syndicat des cols bleus regroupés de Montréal (SCFP, 301) c. Ville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1978 </a:t>
            </a:r>
            <a:r>
              <a:rPr lang="fr-CA" sz="3600">
                <a:solidFill>
                  <a:schemeClr val="bg1"/>
                </a:solidFill>
                <a:latin typeface="Aptos" panose="020B0004020202020204" pitchFamily="34" charset="0"/>
              </a:rPr>
              <a:t>(CanLII) (Juge Sylvain Gagnon)</a:t>
            </a:r>
          </a:p>
        </p:txBody>
      </p:sp>
      <p:sp>
        <p:nvSpPr>
          <p:cNvPr id="3" name="Espace réservé du contenu 2">
            <a:extLst>
              <a:ext uri="{FF2B5EF4-FFF2-40B4-BE49-F238E27FC236}">
                <a16:creationId xmlns:a16="http://schemas.microsoft.com/office/drawing/2014/main" id="{9A78F80B-DB09-DD0C-01E8-AE87BB080009}"/>
              </a:ext>
            </a:extLst>
          </p:cNvPr>
          <p:cNvSpPr>
            <a:spLocks noGrp="1"/>
          </p:cNvSpPr>
          <p:nvPr>
            <p:ph idx="1"/>
          </p:nvPr>
        </p:nvSpPr>
        <p:spPr>
          <a:xfrm>
            <a:off x="576000" y="2552700"/>
            <a:ext cx="17136000" cy="7162800"/>
          </a:xfrm>
        </p:spPr>
        <p:txBody>
          <a:bodyPr lIns="180000" rIns="180000">
            <a:normAutofit lnSpcReduction="10000"/>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marL="0" indent="0" algn="just">
              <a:spcBef>
                <a:spcPts val="0"/>
              </a:spcBef>
              <a:spcAft>
                <a:spcPts val="1800"/>
              </a:spcAft>
              <a:buNone/>
            </a:pPr>
            <a:r>
              <a:rPr lang="fr-CA" dirty="0">
                <a:solidFill>
                  <a:srgbClr val="1F2838"/>
                </a:solidFill>
                <a:latin typeface="Aptos" panose="020B0004020202020204" pitchFamily="34" charset="0"/>
              </a:rPr>
              <a:t>-  Le plaignant  est directeur syndical depuis 2021.</a:t>
            </a:r>
          </a:p>
          <a:p>
            <a:pPr algn="just">
              <a:spcBef>
                <a:spcPts val="0"/>
              </a:spcBef>
              <a:spcAft>
                <a:spcPts val="1800"/>
              </a:spcAft>
              <a:buFontTx/>
              <a:buChar char="-"/>
            </a:pPr>
            <a:r>
              <a:rPr lang="fr-CA" dirty="0">
                <a:solidFill>
                  <a:srgbClr val="1F2838"/>
                </a:solidFill>
                <a:latin typeface="Aptos" panose="020B0004020202020204" pitchFamily="34" charset="0"/>
              </a:rPr>
              <a:t>Vers le mois de mars 2023, une salariée jardinière-auxiliaire le contacte afin de connaître la procédure de rappel au travail pour les affectations saisonnières.</a:t>
            </a:r>
          </a:p>
          <a:p>
            <a:pPr algn="just">
              <a:spcBef>
                <a:spcPts val="0"/>
              </a:spcBef>
              <a:spcAft>
                <a:spcPts val="1800"/>
              </a:spcAft>
              <a:buFontTx/>
              <a:buChar char="-"/>
            </a:pPr>
            <a:r>
              <a:rPr lang="fr-CA" dirty="0">
                <a:solidFill>
                  <a:srgbClr val="1F2838"/>
                </a:solidFill>
                <a:latin typeface="Aptos" panose="020B0004020202020204" pitchFamily="34" charset="0"/>
              </a:rPr>
              <a:t>De cette discussion avec la salariée, le représentant syndical comprend que l’Employeur semble avoir une nouvelle interprétation des règles de la convention collective prévoyant que si le salarié ne se présente pas au travail après un certain délai suivant son rappel, le lien d’emploi est rompu. Selon l’information communiquée par l’Employeur à la jardinière le délai se calcule à partir de l’appel et non la date de retour demandée.</a:t>
            </a:r>
          </a:p>
          <a:p>
            <a:pPr algn="just">
              <a:spcBef>
                <a:spcPts val="0"/>
              </a:spcBef>
              <a:spcAft>
                <a:spcPts val="1800"/>
              </a:spcAft>
              <a:buFontTx/>
              <a:buChar char="-"/>
            </a:pPr>
            <a:r>
              <a:rPr lang="fr-CA" dirty="0">
                <a:solidFill>
                  <a:srgbClr val="1F2838"/>
                </a:solidFill>
                <a:latin typeface="Aptos" panose="020B0004020202020204" pitchFamily="34" charset="0"/>
              </a:rPr>
              <a:t>Le représentant syndical est en désaccord avec cette interprétation qui ne respecte pas la convention collective.</a:t>
            </a:r>
          </a:p>
          <a:p>
            <a:pPr algn="just">
              <a:spcBef>
                <a:spcPts val="0"/>
              </a:spcBef>
              <a:spcAft>
                <a:spcPts val="1800"/>
              </a:spcAft>
              <a:buFontTx/>
              <a:buChar char="-"/>
            </a:pPr>
            <a:r>
              <a:rPr lang="fr-CA" dirty="0">
                <a:solidFill>
                  <a:srgbClr val="1F2838"/>
                </a:solidFill>
                <a:latin typeface="Aptos" panose="020B0004020202020204" pitchFamily="34" charset="0"/>
              </a:rPr>
              <a:t>La jardinière démissionne afin d’éviter un congédiement parce qu’elle ne peut pas respecter la date de rappel au travail. </a:t>
            </a:r>
          </a:p>
        </p:txBody>
      </p:sp>
    </p:spTree>
    <p:extLst>
      <p:ext uri="{BB962C8B-B14F-4D97-AF65-F5344CB8AC3E}">
        <p14:creationId xmlns:p14="http://schemas.microsoft.com/office/powerpoint/2010/main" val="18226890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B2A0442-C8C6-7000-1E82-6CA7440D85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348A2E-FC22-7803-324C-FBD5B84FF9D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25.	</a:t>
            </a:r>
            <a:r>
              <a:rPr lang="fr-CA" sz="3600" i="1">
                <a:solidFill>
                  <a:schemeClr val="bg1"/>
                </a:solidFill>
                <a:latin typeface="Aptos" panose="020B0004020202020204" pitchFamily="34" charset="0"/>
              </a:rPr>
              <a:t>Syndicat des cols bleus regroupés de Montréal (SCFP, 301) c. Ville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1978 </a:t>
            </a:r>
            <a:r>
              <a:rPr lang="fr-CA" sz="3600">
                <a:solidFill>
                  <a:schemeClr val="bg1"/>
                </a:solidFill>
                <a:latin typeface="Aptos" panose="020B0004020202020204" pitchFamily="34" charset="0"/>
              </a:rPr>
              <a:t>(CanLII) (Juge Sylvain Gagnon)</a:t>
            </a:r>
          </a:p>
        </p:txBody>
      </p:sp>
      <p:sp>
        <p:nvSpPr>
          <p:cNvPr id="3" name="Espace réservé du contenu 2">
            <a:extLst>
              <a:ext uri="{FF2B5EF4-FFF2-40B4-BE49-F238E27FC236}">
                <a16:creationId xmlns:a16="http://schemas.microsoft.com/office/drawing/2014/main" id="{98F51914-86CC-0009-79F0-DDB7676E4C2A}"/>
              </a:ext>
            </a:extLst>
          </p:cNvPr>
          <p:cNvSpPr>
            <a:spLocks noGrp="1"/>
          </p:cNvSpPr>
          <p:nvPr>
            <p:ph idx="1"/>
          </p:nvPr>
        </p:nvSpPr>
        <p:spPr>
          <a:xfrm>
            <a:off x="576000" y="2552700"/>
            <a:ext cx="17136000" cy="7162800"/>
          </a:xfrm>
        </p:spPr>
        <p:txBody>
          <a:bodyPr lIns="180000" rIns="180000">
            <a:normAutofit fontScale="92500" lnSpcReduction="1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Les faits :</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Le plaignant souhaite savoir si cette nouvelle interprétation est la façon générale d’agir de l’Employeur il contacte donc l’Employeur à cet effet qui lui répond que c’est la date où l’employé doit se présenter au travail et non celle du rappel qui est utilisée.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Le plaignant comprend que son interprétation est confirmée, mais il est choqué de l’interprétation communiquée à la jardinière et qui lui a causé un préjudice.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Le lendemain il transmet un courriel au conseiller de l’Employeur dans lequel il se dit peu surpris de la réponse de l’Employeur étant donné la clarté des articles de la convention collective et laisse entendre que l’interprétation transmise initiale est fallacieuse et trompeuse.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Le 25 septembre 2023, l’Employeur en réponse à son courriel lui impose un avis disciplinaire écrit.</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En réponse à cet avis le plaignant dépose une plainte au TAT en vertu des articles, 12 et 15 du </a:t>
            </a:r>
            <a:r>
              <a:rPr lang="fr-CA" i="1" dirty="0">
                <a:solidFill>
                  <a:srgbClr val="1F2838"/>
                </a:solidFill>
                <a:latin typeface="Aptos" panose="020B0004020202020204" pitchFamily="34" charset="0"/>
              </a:rPr>
              <a:t>Code du travail.</a:t>
            </a:r>
          </a:p>
        </p:txBody>
      </p:sp>
    </p:spTree>
    <p:extLst>
      <p:ext uri="{BB962C8B-B14F-4D97-AF65-F5344CB8AC3E}">
        <p14:creationId xmlns:p14="http://schemas.microsoft.com/office/powerpoint/2010/main" val="16310909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EAF2B69-D7F0-A08C-6F6C-D03245034D1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C29AAA-C784-4A1D-9A2D-B1C0A5BE4CEC}"/>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25.	</a:t>
            </a:r>
            <a:r>
              <a:rPr lang="fr-CA" sz="3600" i="1">
                <a:solidFill>
                  <a:schemeClr val="bg1"/>
                </a:solidFill>
                <a:latin typeface="Aptos" panose="020B0004020202020204" pitchFamily="34" charset="0"/>
              </a:rPr>
              <a:t>Syndicat des cols bleus regroupés de Montréal (SCFP, 301) c. Ville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1978 </a:t>
            </a:r>
            <a:r>
              <a:rPr lang="fr-CA" sz="3600">
                <a:solidFill>
                  <a:schemeClr val="bg1"/>
                </a:solidFill>
                <a:latin typeface="Aptos" panose="020B0004020202020204" pitchFamily="34" charset="0"/>
              </a:rPr>
              <a:t>(CanLII) (Juge Sylvain Gagnon)</a:t>
            </a:r>
          </a:p>
        </p:txBody>
      </p:sp>
      <p:sp>
        <p:nvSpPr>
          <p:cNvPr id="3" name="Espace réservé du contenu 2">
            <a:extLst>
              <a:ext uri="{FF2B5EF4-FFF2-40B4-BE49-F238E27FC236}">
                <a16:creationId xmlns:a16="http://schemas.microsoft.com/office/drawing/2014/main" id="{08351363-9DB9-C6E6-7E81-0A96FB2B4EFC}"/>
              </a:ext>
            </a:extLst>
          </p:cNvPr>
          <p:cNvSpPr>
            <a:spLocks noGrp="1"/>
          </p:cNvSpPr>
          <p:nvPr>
            <p:ph idx="1"/>
          </p:nvPr>
        </p:nvSpPr>
        <p:spPr>
          <a:xfrm>
            <a:off x="576000" y="2552699"/>
            <a:ext cx="17136000" cy="7260373"/>
          </a:xfrm>
        </p:spPr>
        <p:txBody>
          <a:bodyPr lIns="180000" rIns="180000">
            <a:noAutofit/>
          </a:bodyPr>
          <a:lstStyle/>
          <a:p>
            <a:pPr marL="0" indent="0" algn="just">
              <a:lnSpc>
                <a:spcPct val="110000"/>
              </a:lnSpc>
              <a:spcBef>
                <a:spcPts val="0"/>
              </a:spcBef>
              <a:spcAft>
                <a:spcPts val="1800"/>
              </a:spcAft>
              <a:buNone/>
            </a:pPr>
            <a:r>
              <a:rPr lang="fr-CA" sz="2220" b="1" u="sng" dirty="0">
                <a:solidFill>
                  <a:srgbClr val="1F2838"/>
                </a:solidFill>
                <a:latin typeface="Aptos" panose="020B0004020202020204" pitchFamily="34" charset="0"/>
              </a:rPr>
              <a:t>Analyse :</a:t>
            </a:r>
          </a:p>
          <a:p>
            <a:pPr marL="0" indent="0" algn="just">
              <a:lnSpc>
                <a:spcPct val="110000"/>
              </a:lnSpc>
              <a:spcBef>
                <a:spcPts val="0"/>
              </a:spcBef>
              <a:spcAft>
                <a:spcPts val="1800"/>
              </a:spcAft>
              <a:buNone/>
            </a:pPr>
            <a:r>
              <a:rPr lang="fr-CA" sz="2220" dirty="0">
                <a:solidFill>
                  <a:srgbClr val="1F2838"/>
                </a:solidFill>
                <a:latin typeface="Aptos" panose="020B0004020202020204" pitchFamily="34" charset="0"/>
              </a:rPr>
              <a:t>Pour la plainte déposée en vertu de l’article 15 CT:</a:t>
            </a:r>
          </a:p>
          <a:p>
            <a:pPr marL="0" indent="0" algn="just">
              <a:lnSpc>
                <a:spcPct val="110000"/>
              </a:lnSpc>
              <a:spcBef>
                <a:spcPts val="0"/>
              </a:spcBef>
              <a:spcAft>
                <a:spcPts val="1800"/>
              </a:spcAft>
              <a:buNone/>
            </a:pPr>
            <a:r>
              <a:rPr lang="fr-CA" sz="2220" dirty="0">
                <a:latin typeface="Aptos" panose="020B0004020202020204" pitchFamily="34" charset="0"/>
              </a:rPr>
              <a:t>[26]	La plainte pour représailles est principalement fondée sur l’article 15 du Code, qui confère des pouvoirs d’intervention au Tribunal lorsqu’un employeur congédie, suspend ou déplace un salarié, exerce à son endroit des mesures discriminatoires ou de représailles, ou lui impose toute autre sanction à cause de l’exercice d’un droit qui lui résulte du Code</a:t>
            </a:r>
            <a:r>
              <a:rPr lang="fr-CA" sz="2220" b="1" u="sng" dirty="0">
                <a:solidFill>
                  <a:srgbClr val="1F2838"/>
                </a:solidFill>
                <a:latin typeface="Aptos" panose="020B0004020202020204" pitchFamily="34" charset="0"/>
              </a:rPr>
              <a:t>.</a:t>
            </a:r>
          </a:p>
          <a:p>
            <a:pPr marL="0" indent="0" algn="just">
              <a:lnSpc>
                <a:spcPct val="110000"/>
              </a:lnSpc>
              <a:spcBef>
                <a:spcPts val="0"/>
              </a:spcBef>
              <a:spcAft>
                <a:spcPts val="1800"/>
              </a:spcAft>
              <a:buNone/>
            </a:pPr>
            <a:r>
              <a:rPr lang="fr-CA" sz="2220" b="1" u="sng" dirty="0">
                <a:latin typeface="Aptos" panose="020B0004020202020204" pitchFamily="34" charset="0"/>
              </a:rPr>
              <a:t>[31]	Il est évident que la présomption s’applique dans le présent cas, puisque le plaignant est un salarié et l’employeur lui a imposé une sanction de façon concomitante à l’exercice d’un droit protégé par le Code, soit celui d’exercer des fonctions syndicales.</a:t>
            </a:r>
          </a:p>
          <a:p>
            <a:pPr marL="0" indent="0" algn="just">
              <a:lnSpc>
                <a:spcPct val="110000"/>
              </a:lnSpc>
              <a:spcBef>
                <a:spcPts val="0"/>
              </a:spcBef>
              <a:spcAft>
                <a:spcPts val="1800"/>
              </a:spcAft>
              <a:buNone/>
            </a:pPr>
            <a:r>
              <a:rPr lang="fr-CA" sz="2220" dirty="0">
                <a:latin typeface="Aptos" panose="020B0004020202020204" pitchFamily="34" charset="0"/>
              </a:rPr>
              <a:t>[32]	En effet, il agit dans le cadre de son mandat comme directeur syndical lorsqu’il interagit avec l’employeur au sujet de l’application des stipulations de la convention collective portant sur le rappel au travail des salariés saisonniers en mars et en avril 2023.</a:t>
            </a:r>
          </a:p>
          <a:p>
            <a:pPr marL="0" indent="0" algn="just">
              <a:lnSpc>
                <a:spcPct val="110000"/>
              </a:lnSpc>
              <a:spcBef>
                <a:spcPts val="0"/>
              </a:spcBef>
              <a:spcAft>
                <a:spcPts val="1800"/>
              </a:spcAft>
              <a:buNone/>
            </a:pPr>
            <a:r>
              <a:rPr lang="fr-CA" sz="2220" dirty="0">
                <a:latin typeface="Aptos" panose="020B0004020202020204" pitchFamily="34" charset="0"/>
              </a:rPr>
              <a:t>[33]	Ensuite, bien que l’avis disciplinaire lui soit remis le 25 septembre 2023, il y a concomitance avec l’exercice du droit, puisque l’employeur émet d’abord un avis d’infraction le 9 mai 2023 au sujet du courriel du 28 avril. Le délai qui s’écoule ensuite jusqu’à la remise de l’avis disciplinaire portant sur les propos tenus dans ce même courriel résulte d’une suspension du processus disciplinaire durant un arrêt de travail du plaignant.</a:t>
            </a:r>
          </a:p>
          <a:p>
            <a:pPr marL="0" indent="0" algn="just">
              <a:lnSpc>
                <a:spcPct val="110000"/>
              </a:lnSpc>
              <a:spcBef>
                <a:spcPts val="0"/>
              </a:spcBef>
              <a:spcAft>
                <a:spcPts val="1800"/>
              </a:spcAft>
              <a:buNone/>
            </a:pPr>
            <a:r>
              <a:rPr lang="fr-CA" sz="2220" dirty="0">
                <a:latin typeface="Aptos" panose="020B0004020202020204" pitchFamily="34" charset="0"/>
              </a:rPr>
              <a:t>[34]	</a:t>
            </a:r>
            <a:r>
              <a:rPr lang="fr-CA" sz="2220" u="sng" dirty="0">
                <a:latin typeface="Aptos" panose="020B0004020202020204" pitchFamily="34" charset="0"/>
              </a:rPr>
              <a:t>L’employeur doit donc renverser la présomption</a:t>
            </a:r>
            <a:r>
              <a:rPr lang="fr-CA" sz="2220" dirty="0">
                <a:latin typeface="Aptos" panose="020B0004020202020204" pitchFamily="34" charset="0"/>
              </a:rPr>
              <a:t> qu’il a imposé une mesure de représailles au plaignant en lui remettant l’avis disciplinaire du 25 septembre 2023.</a:t>
            </a:r>
          </a:p>
        </p:txBody>
      </p:sp>
    </p:spTree>
    <p:extLst>
      <p:ext uri="{BB962C8B-B14F-4D97-AF65-F5344CB8AC3E}">
        <p14:creationId xmlns:p14="http://schemas.microsoft.com/office/powerpoint/2010/main" val="15814631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923FEF5-3457-CB8D-48DD-1843102BB2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DD6046-3349-871D-F855-CEEBAFDBCA9A}"/>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25.	</a:t>
            </a:r>
            <a:r>
              <a:rPr lang="fr-CA" sz="3600" i="1">
                <a:solidFill>
                  <a:schemeClr val="bg1"/>
                </a:solidFill>
                <a:latin typeface="Aptos" panose="020B0004020202020204" pitchFamily="34" charset="0"/>
              </a:rPr>
              <a:t>Syndicat des cols bleus regroupés de Montréal (SCFP, 301) c. Ville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1978 </a:t>
            </a:r>
            <a:r>
              <a:rPr lang="fr-CA" sz="3600">
                <a:solidFill>
                  <a:schemeClr val="bg1"/>
                </a:solidFill>
                <a:latin typeface="Aptos" panose="020B0004020202020204" pitchFamily="34" charset="0"/>
              </a:rPr>
              <a:t>(CanLII) (Juge Sylvain Gagnon)</a:t>
            </a:r>
          </a:p>
        </p:txBody>
      </p:sp>
      <p:sp>
        <p:nvSpPr>
          <p:cNvPr id="3" name="Espace réservé du contenu 2">
            <a:extLst>
              <a:ext uri="{FF2B5EF4-FFF2-40B4-BE49-F238E27FC236}">
                <a16:creationId xmlns:a16="http://schemas.microsoft.com/office/drawing/2014/main" id="{BC69B1F1-F36F-D00D-0B91-B008DA068677}"/>
              </a:ext>
            </a:extLst>
          </p:cNvPr>
          <p:cNvSpPr>
            <a:spLocks noGrp="1"/>
          </p:cNvSpPr>
          <p:nvPr>
            <p:ph idx="1"/>
          </p:nvPr>
        </p:nvSpPr>
        <p:spPr>
          <a:xfrm>
            <a:off x="576000" y="2552699"/>
            <a:ext cx="17136000" cy="7260373"/>
          </a:xfrm>
        </p:spPr>
        <p:txBody>
          <a:bodyPr lIns="180000" rIns="180000">
            <a:normAutofit fontScale="70000" lnSpcReduction="2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L’Employeur a-t-il imposé l’avis écrit pour une autre cause juste et suffisante? </a:t>
            </a:r>
          </a:p>
          <a:p>
            <a:pPr marL="0" indent="0" algn="just">
              <a:lnSpc>
                <a:spcPct val="120000"/>
              </a:lnSpc>
              <a:spcBef>
                <a:spcPts val="0"/>
              </a:spcBef>
              <a:spcAft>
                <a:spcPts val="1800"/>
              </a:spcAft>
              <a:buNone/>
            </a:pPr>
            <a:r>
              <a:rPr lang="fr-CA" dirty="0">
                <a:solidFill>
                  <a:srgbClr val="1F2838"/>
                </a:solidFill>
                <a:latin typeface="Aptos" panose="020B0004020202020204" pitchFamily="34" charset="0"/>
              </a:rPr>
              <a:t>Le courriel litigieux se lit ainsi :</a:t>
            </a:r>
          </a:p>
          <a:p>
            <a:pPr marL="0" indent="0" algn="just">
              <a:lnSpc>
                <a:spcPct val="120000"/>
              </a:lnSpc>
              <a:spcBef>
                <a:spcPts val="0"/>
              </a:spcBef>
              <a:spcAft>
                <a:spcPts val="600"/>
              </a:spcAft>
              <a:buNone/>
            </a:pPr>
            <a:r>
              <a:rPr lang="fr-CA" i="1" dirty="0">
                <a:latin typeface="Aptos" panose="020B0004020202020204" pitchFamily="34" charset="0"/>
              </a:rPr>
              <a:t>Bonjour Monsieur Chabot,</a:t>
            </a:r>
          </a:p>
          <a:p>
            <a:pPr marL="0" indent="0" algn="just">
              <a:lnSpc>
                <a:spcPct val="120000"/>
              </a:lnSpc>
              <a:spcBef>
                <a:spcPts val="0"/>
              </a:spcBef>
              <a:spcAft>
                <a:spcPts val="600"/>
              </a:spcAft>
              <a:buNone/>
            </a:pPr>
            <a:r>
              <a:rPr lang="fr-CA" i="1" dirty="0">
                <a:latin typeface="Aptos" panose="020B0004020202020204" pitchFamily="34" charset="0"/>
              </a:rPr>
              <a:t>Merci pour votre retour rapide. Je ne suis pas surpris par votre réponse comme l’article 19.05 et 19.15 sont limpides et ne laissent pas grande place à l’interprétation pour la moyenne des gens ayant un niveau de compréhension de texte de base.</a:t>
            </a:r>
          </a:p>
          <a:p>
            <a:pPr marL="0" indent="0" algn="just">
              <a:lnSpc>
                <a:spcPct val="120000"/>
              </a:lnSpc>
              <a:spcBef>
                <a:spcPts val="0"/>
              </a:spcBef>
              <a:spcAft>
                <a:spcPts val="600"/>
              </a:spcAft>
              <a:buNone/>
            </a:pPr>
            <a:r>
              <a:rPr lang="fr-CA" i="1" dirty="0">
                <a:latin typeface="Aptos" panose="020B0004020202020204" pitchFamily="34" charset="0"/>
              </a:rPr>
              <a:t>1-Comme vous devez vous douter vous-même que ma question était rhétorique, vous comprendrez que cette dernière était plus à savoir si l’interprétation fallacieuse de la Convention provenait du contremaître en charge de la conseillère en ressources humaines?</a:t>
            </a:r>
          </a:p>
          <a:p>
            <a:pPr marL="0" indent="0" algn="just">
              <a:lnSpc>
                <a:spcPct val="120000"/>
              </a:lnSpc>
              <a:spcBef>
                <a:spcPts val="0"/>
              </a:spcBef>
              <a:spcAft>
                <a:spcPts val="600"/>
              </a:spcAft>
              <a:buNone/>
            </a:pPr>
            <a:r>
              <a:rPr lang="fr-CA" i="1" dirty="0">
                <a:latin typeface="Aptos" panose="020B0004020202020204" pitchFamily="34" charset="0"/>
              </a:rPr>
              <a:t>2-Que faire quand un gestionnaire ou une RH-cadre enfreint le code de conduite des employés de Montréal section Diligence alinéa 3 soit "prendre connaissance des règles applicables et de leurs mises à jour" en interprétant de façon trompeuse, de leur propre chef, un article de convention pourtant clair?</a:t>
            </a:r>
          </a:p>
          <a:p>
            <a:pPr marL="0" indent="0" algn="just">
              <a:lnSpc>
                <a:spcPct val="120000"/>
              </a:lnSpc>
              <a:spcBef>
                <a:spcPts val="0"/>
              </a:spcBef>
              <a:spcAft>
                <a:spcPts val="600"/>
              </a:spcAft>
              <a:buNone/>
            </a:pPr>
            <a:r>
              <a:rPr lang="fr-CA" i="1" dirty="0">
                <a:latin typeface="Aptos" panose="020B0004020202020204" pitchFamily="34" charset="0"/>
              </a:rPr>
              <a:t>3-Est-ce qu’il va y avoir sanction dans ce dossier où vous me suggérer de le transmettre au contrôleur général? Pour la gestion, ce qui semble être une simple 'vérification' est pourtant une atteinte au droit fondamental au travail pour ma membre avec un tort qui est maintenant, irréparable.</a:t>
            </a:r>
          </a:p>
          <a:p>
            <a:pPr marL="0" indent="0" algn="just">
              <a:lnSpc>
                <a:spcPct val="120000"/>
              </a:lnSpc>
              <a:spcBef>
                <a:spcPts val="0"/>
              </a:spcBef>
              <a:spcAft>
                <a:spcPts val="600"/>
              </a:spcAft>
              <a:buNone/>
            </a:pPr>
            <a:r>
              <a:rPr lang="fr-CA" i="1" dirty="0">
                <a:latin typeface="Aptos" panose="020B0004020202020204" pitchFamily="34" charset="0"/>
              </a:rPr>
              <a:t>4- Est-ce qu’il y a de la formation pour les cadres RH et gestion pour tenter d’éviter de reproduire un tel mépris envers la convention et mes membres?</a:t>
            </a:r>
          </a:p>
          <a:p>
            <a:pPr marL="0" indent="0" algn="just">
              <a:lnSpc>
                <a:spcPct val="120000"/>
              </a:lnSpc>
              <a:spcBef>
                <a:spcPts val="0"/>
              </a:spcBef>
              <a:spcAft>
                <a:spcPts val="600"/>
              </a:spcAft>
              <a:buNone/>
            </a:pPr>
            <a:r>
              <a:rPr lang="fr-CA" i="1" dirty="0">
                <a:latin typeface="Aptos" panose="020B0004020202020204" pitchFamily="34" charset="0"/>
              </a:rPr>
              <a:t>Merci pour le suivi, en vous souhaitant une excellente fin de semaine!</a:t>
            </a:r>
          </a:p>
          <a:p>
            <a:pPr marL="0" indent="0" algn="just">
              <a:lnSpc>
                <a:spcPct val="120000"/>
              </a:lnSpc>
              <a:spcBef>
                <a:spcPts val="0"/>
              </a:spcBef>
              <a:spcAft>
                <a:spcPts val="600"/>
              </a:spcAft>
              <a:buNone/>
            </a:pPr>
            <a:r>
              <a:rPr lang="fr-CA" i="1" dirty="0">
                <a:latin typeface="Aptos" panose="020B0004020202020204" pitchFamily="34" charset="0"/>
              </a:rPr>
              <a:t>Bien à vous,</a:t>
            </a: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42074424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C5CCA645-255F-7B52-7C61-CF8403E7DD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C19C22-EDEC-AE9B-6B72-75712CC5DF5C}"/>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25.	</a:t>
            </a:r>
            <a:r>
              <a:rPr lang="fr-CA" sz="3600" i="1">
                <a:solidFill>
                  <a:schemeClr val="bg1"/>
                </a:solidFill>
                <a:latin typeface="Aptos" panose="020B0004020202020204" pitchFamily="34" charset="0"/>
              </a:rPr>
              <a:t>Syndicat des cols bleus regroupés de Montréal (SCFP, 301) c. Ville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1978 </a:t>
            </a:r>
            <a:r>
              <a:rPr lang="fr-CA" sz="3600">
                <a:solidFill>
                  <a:schemeClr val="bg1"/>
                </a:solidFill>
                <a:latin typeface="Aptos" panose="020B0004020202020204" pitchFamily="34" charset="0"/>
              </a:rPr>
              <a:t>(CanLII) (Juge Sylvain Gagnon)</a:t>
            </a:r>
          </a:p>
        </p:txBody>
      </p:sp>
      <p:sp>
        <p:nvSpPr>
          <p:cNvPr id="3" name="Espace réservé du contenu 2">
            <a:extLst>
              <a:ext uri="{FF2B5EF4-FFF2-40B4-BE49-F238E27FC236}">
                <a16:creationId xmlns:a16="http://schemas.microsoft.com/office/drawing/2014/main" id="{8982792E-A3D7-40EE-D28D-295E77C1D01D}"/>
              </a:ext>
            </a:extLst>
          </p:cNvPr>
          <p:cNvSpPr>
            <a:spLocks noGrp="1"/>
          </p:cNvSpPr>
          <p:nvPr>
            <p:ph idx="1"/>
          </p:nvPr>
        </p:nvSpPr>
        <p:spPr>
          <a:xfrm>
            <a:off x="576000" y="2552699"/>
            <a:ext cx="17136000" cy="7260373"/>
          </a:xfrm>
        </p:spPr>
        <p:txBody>
          <a:bodyPr lIns="180000" rIns="180000">
            <a:normAutofit fontScale="85000" lnSpcReduction="10000"/>
          </a:bodyPr>
          <a:lstStyle/>
          <a:p>
            <a:pPr marL="0" indent="0">
              <a:lnSpc>
                <a:spcPct val="110000"/>
              </a:lnSpc>
              <a:spcBef>
                <a:spcPts val="0"/>
              </a:spcBef>
              <a:spcAft>
                <a:spcPts val="1800"/>
              </a:spcAft>
              <a:buNone/>
            </a:pPr>
            <a:r>
              <a:rPr lang="fr-CA" b="1" u="sng" dirty="0">
                <a:solidFill>
                  <a:srgbClr val="1F2838"/>
                </a:solidFill>
                <a:latin typeface="Aptos" panose="020B0004020202020204" pitchFamily="34" charset="0"/>
              </a:rPr>
              <a:t>L’Employeur a-t-il imposé l’avis écrit pour une autre cause juste et suffisante? </a:t>
            </a:r>
          </a:p>
          <a:p>
            <a:pPr>
              <a:lnSpc>
                <a:spcPct val="110000"/>
              </a:lnSpc>
              <a:spcBef>
                <a:spcPts val="0"/>
              </a:spcBef>
              <a:spcAft>
                <a:spcPts val="1800"/>
              </a:spcAft>
              <a:buFontTx/>
              <a:buChar char="-"/>
            </a:pPr>
            <a:r>
              <a:rPr lang="fr-CA" dirty="0">
                <a:latin typeface="Aptos" panose="020B0004020202020204" pitchFamily="34" charset="0"/>
              </a:rPr>
              <a:t>L’employeur prétend qu’il ne peut tolérer les propos tenus par le plaignant en raison de ses obligations de fournir un milieu de travail sain et exempt de harcèlement psychologique, d’assurer un milieu de travail sain et évoque également son code de conduite et ses politiques.</a:t>
            </a:r>
          </a:p>
          <a:p>
            <a:pPr>
              <a:lnSpc>
                <a:spcPct val="110000"/>
              </a:lnSpc>
              <a:spcBef>
                <a:spcPts val="0"/>
              </a:spcBef>
              <a:spcAft>
                <a:spcPts val="1800"/>
              </a:spcAft>
              <a:buFontTx/>
              <a:buChar char="-"/>
            </a:pPr>
            <a:r>
              <a:rPr lang="fr-CA" dirty="0">
                <a:latin typeface="Aptos" panose="020B0004020202020204" pitchFamily="34" charset="0"/>
              </a:rPr>
              <a:t>Le Syndicat prétend que la communication courriel est couverte par l’immunité des représentant syndicaux. </a:t>
            </a:r>
          </a:p>
          <a:p>
            <a:pPr marL="0" indent="0">
              <a:lnSpc>
                <a:spcPct val="110000"/>
              </a:lnSpc>
              <a:spcBef>
                <a:spcPts val="0"/>
              </a:spcBef>
              <a:spcAft>
                <a:spcPts val="1800"/>
              </a:spcAft>
              <a:buNone/>
              <a:tabLst>
                <a:tab pos="1074738" algn="l"/>
              </a:tabLst>
            </a:pPr>
            <a:r>
              <a:rPr lang="fr-CA" dirty="0">
                <a:latin typeface="Aptos" panose="020B0004020202020204" pitchFamily="34" charset="0"/>
              </a:rPr>
              <a:t>[63]	Le Tribunal est d’avis que les propos ne sont pas toujours respectueux, </a:t>
            </a:r>
            <a:r>
              <a:rPr lang="fr-CA" b="1" u="sng" dirty="0">
                <a:latin typeface="Aptos" panose="020B0004020202020204" pitchFamily="34" charset="0"/>
              </a:rPr>
              <a:t>mais ne voit rien d’excessif ou de clairement vexatoire dans la manière utilisée par le plaignant pour passer son message</a:t>
            </a:r>
            <a:r>
              <a:rPr lang="fr-CA" dirty="0">
                <a:latin typeface="Aptos" panose="020B0004020202020204" pitchFamily="34" charset="0"/>
              </a:rPr>
              <a:t>, dans un contexte d’échanges de relations de travail entre des représentants patronaux et syndicaux.</a:t>
            </a:r>
          </a:p>
          <a:p>
            <a:pPr marL="0" indent="0">
              <a:lnSpc>
                <a:spcPct val="110000"/>
              </a:lnSpc>
              <a:spcBef>
                <a:spcPts val="0"/>
              </a:spcBef>
              <a:spcAft>
                <a:spcPts val="1800"/>
              </a:spcAft>
              <a:buNone/>
              <a:tabLst>
                <a:tab pos="1074738" algn="l"/>
              </a:tabLst>
            </a:pPr>
            <a:r>
              <a:rPr lang="fr-CA" dirty="0">
                <a:latin typeface="Aptos" panose="020B0004020202020204" pitchFamily="34" charset="0"/>
              </a:rPr>
              <a:t>[78]	En effet, les propos contenus dans le courriel du 28 avril n’atteignent pas le degré de gravité requis pour être qualifiés d’excessifs, intimidants, menaçants ou clairement vexatoires</a:t>
            </a:r>
            <a:r>
              <a:rPr lang="fr-CA" u="sng" dirty="0">
                <a:latin typeface="Aptos" panose="020B0004020202020204" pitchFamily="34" charset="0"/>
              </a:rPr>
              <a:t>. Étant donné qu’ils s’inscrivent dans le cadre d’un échange entre représentants syndicaux et patronaux sur une question d’interprétation de la convention collective, le plaignant doit pouvoir discuter avec l’employeur d’égal à égal et exprimer son désaccord, sans craindre d’être sanctionné pour un simple écart de ton.</a:t>
            </a:r>
            <a:endParaRPr lang="fr-CA" b="1" dirty="0">
              <a:solidFill>
                <a:srgbClr val="1F2838"/>
              </a:solidFill>
              <a:latin typeface="Aptos" panose="020B0004020202020204" pitchFamily="34" charset="0"/>
            </a:endParaRPr>
          </a:p>
        </p:txBody>
      </p:sp>
    </p:spTree>
    <p:extLst>
      <p:ext uri="{BB962C8B-B14F-4D97-AF65-F5344CB8AC3E}">
        <p14:creationId xmlns:p14="http://schemas.microsoft.com/office/powerpoint/2010/main" val="22470560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334D3F6-0B41-F13E-452B-6CB8CED7DD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14F08F-9678-1EC2-A893-16F2E1F56439}"/>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25.	</a:t>
            </a:r>
            <a:r>
              <a:rPr lang="fr-CA" sz="3600" i="1" dirty="0">
                <a:solidFill>
                  <a:schemeClr val="bg1"/>
                </a:solidFill>
                <a:latin typeface="Aptos" panose="020B0004020202020204" pitchFamily="34" charset="0"/>
              </a:rPr>
              <a:t>Syndicat des cols bleus regroupés de Montréal (SCFP, 301) c. Ville de 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1978 </a:t>
            </a:r>
            <a:r>
              <a:rPr lang="fr-CA" sz="3600" dirty="0">
                <a:solidFill>
                  <a:schemeClr val="bg1"/>
                </a:solidFill>
                <a:latin typeface="Aptos" panose="020B0004020202020204" pitchFamily="34" charset="0"/>
              </a:rPr>
              <a:t>(CanLII) (Juge Sylvain Gagnon)</a:t>
            </a:r>
          </a:p>
        </p:txBody>
      </p:sp>
      <p:sp>
        <p:nvSpPr>
          <p:cNvPr id="3" name="Espace réservé du contenu 2">
            <a:extLst>
              <a:ext uri="{FF2B5EF4-FFF2-40B4-BE49-F238E27FC236}">
                <a16:creationId xmlns:a16="http://schemas.microsoft.com/office/drawing/2014/main" id="{D16B1BF5-51BA-691F-93BC-112A5628EA68}"/>
              </a:ext>
            </a:extLst>
          </p:cNvPr>
          <p:cNvSpPr>
            <a:spLocks noGrp="1"/>
          </p:cNvSpPr>
          <p:nvPr>
            <p:ph idx="1"/>
          </p:nvPr>
        </p:nvSpPr>
        <p:spPr>
          <a:xfrm>
            <a:off x="576000" y="2552699"/>
            <a:ext cx="17136000" cy="7260373"/>
          </a:xfrm>
        </p:spPr>
        <p:txBody>
          <a:bodyPr lIns="180000" rIns="180000">
            <a:normAutofit fontScale="92500" lnSpcReduction="2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L’Employeur a-t-il entravé les activités du Syndicat (art. 12 C.t.)</a:t>
            </a:r>
          </a:p>
          <a:p>
            <a:pPr marL="0" indent="0" algn="just">
              <a:lnSpc>
                <a:spcPct val="110000"/>
              </a:lnSpc>
              <a:spcBef>
                <a:spcPts val="0"/>
              </a:spcBef>
              <a:spcAft>
                <a:spcPts val="1800"/>
              </a:spcAft>
              <a:buNone/>
            </a:pPr>
            <a:r>
              <a:rPr lang="fr-CA" dirty="0">
                <a:latin typeface="Aptos" panose="020B0004020202020204" pitchFamily="34" charset="0"/>
              </a:rPr>
              <a:t>[90]	Dans leur acte introductif d’instance, le syndicat et le plaignant, les demandeurs, soutiennent que l’employeur, par ses manœuvres et son comportement, a entravé ou cherché à entraver leur rôle, leur crédibilité et leurs activités.</a:t>
            </a:r>
          </a:p>
          <a:p>
            <a:pPr marL="0" indent="0" algn="just">
              <a:lnSpc>
                <a:spcPct val="110000"/>
              </a:lnSpc>
              <a:spcBef>
                <a:spcPts val="0"/>
              </a:spcBef>
              <a:spcAft>
                <a:spcPts val="1800"/>
              </a:spcAft>
              <a:buNone/>
            </a:pPr>
            <a:r>
              <a:rPr lang="fr-CA" dirty="0">
                <a:latin typeface="Aptos" panose="020B0004020202020204" pitchFamily="34" charset="0"/>
              </a:rPr>
              <a:t>[108]	Il ressort du libellé de l’avis d’infraction et du déroulement de la rencontre de version des faits que c’est l’aspect diffamatoire des propos tenus dans le courriel du 28 avril qui fait en sorte que l’employeur lui reproche d’avoir mis d’autres personnes en copie. Le plaignant indique d’ailleurs que ce qu’on lui reproche lors de la rencontre de version des faits, c’est d’avoir mis des gens en copie, et non pas spécifiquement des représentants syndicaux. Ceci est confirmé dans son courriel du 11 août, où il écrit que le directeur lui a reproché d’avoir ajouté des destinataires, qu’ils soient patronaux ou syndicaux.</a:t>
            </a:r>
          </a:p>
          <a:p>
            <a:pPr marL="0" indent="0" algn="just">
              <a:lnSpc>
                <a:spcPct val="110000"/>
              </a:lnSpc>
              <a:spcBef>
                <a:spcPts val="0"/>
              </a:spcBef>
              <a:spcAft>
                <a:spcPts val="1800"/>
              </a:spcAft>
              <a:buNone/>
            </a:pPr>
            <a:r>
              <a:rPr lang="fr-CA" dirty="0">
                <a:latin typeface="Aptos" panose="020B0004020202020204" pitchFamily="34" charset="0"/>
              </a:rPr>
              <a:t>[111]	Ce qui précède confirme donc que l’employeur ne s’en prend pas au fait que le plaignant place des vice-présidents syndicaux en copie de correspondance comme tel, mais qu’il lui reproche plutôt d’ajouter des personnes à la diffusion de propos qu’il juge dénigrants.</a:t>
            </a:r>
          </a:p>
          <a:p>
            <a:pPr marL="0" indent="0" algn="just">
              <a:lnSpc>
                <a:spcPct val="110000"/>
              </a:lnSpc>
              <a:spcBef>
                <a:spcPts val="0"/>
              </a:spcBef>
              <a:spcAft>
                <a:spcPts val="1800"/>
              </a:spcAft>
              <a:buNone/>
            </a:pPr>
            <a:r>
              <a:rPr lang="fr-CA" dirty="0">
                <a:latin typeface="Aptos" panose="020B0004020202020204" pitchFamily="34" charset="0"/>
              </a:rPr>
              <a:t>[113]	Il y a donc lieu de rejeter la plainte pour entrave en vertu de l’article 12 du Code.</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23273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B863547-9CBA-D86E-D258-4BD92DA639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740463-DD60-1F50-ACE6-A36CAB0D10E2}"/>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2.	</a:t>
            </a:r>
            <a:r>
              <a:rPr lang="fr-CA" sz="3600" i="1" dirty="0">
                <a:solidFill>
                  <a:srgbClr val="F2F3ED"/>
                </a:solidFill>
                <a:latin typeface="Aptos" panose="020B0004020202020204" pitchFamily="34" charset="0"/>
              </a:rPr>
              <a:t>Syndicat des professionnelles et professionnels en milieu scolaire du Nord-Ouest (SPPMSNO) c Commission scolaire Crie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658 (QC SAT)</a:t>
            </a:r>
            <a:r>
              <a:rPr lang="fr-CA" sz="3600" dirty="0">
                <a:solidFill>
                  <a:schemeClr val="bg1"/>
                </a:solidFill>
                <a:latin typeface="Aptos" panose="020B0004020202020204" pitchFamily="34" charset="0"/>
              </a:rPr>
              <a:t>, 2025 </a:t>
            </a:r>
            <a:r>
              <a:rPr lang="fr-CA" sz="3600" dirty="0">
                <a:solidFill>
                  <a:srgbClr val="F2F3ED"/>
                </a:solidFill>
                <a:latin typeface="Aptos" panose="020B0004020202020204" pitchFamily="34" charset="0"/>
              </a:rPr>
              <a:t>QCTA 8</a:t>
            </a:r>
          </a:p>
        </p:txBody>
      </p:sp>
      <p:sp>
        <p:nvSpPr>
          <p:cNvPr id="3" name="Espace réservé du contenu 2">
            <a:extLst>
              <a:ext uri="{FF2B5EF4-FFF2-40B4-BE49-F238E27FC236}">
                <a16:creationId xmlns:a16="http://schemas.microsoft.com/office/drawing/2014/main" id="{5D0C9389-AE8B-0DF9-4EEF-C41A77A1AB0D}"/>
              </a:ext>
            </a:extLst>
          </p:cNvPr>
          <p:cNvSpPr>
            <a:spLocks noGrp="1"/>
          </p:cNvSpPr>
          <p:nvPr>
            <p:ph idx="1"/>
          </p:nvPr>
        </p:nvSpPr>
        <p:spPr>
          <a:xfrm>
            <a:off x="576000" y="2552700"/>
            <a:ext cx="17136000" cy="7162800"/>
          </a:xfrm>
        </p:spPr>
        <p:txBody>
          <a:bodyPr lIns="180000" tIns="46800" rIns="180000" bIns="46800">
            <a:normAutofit/>
          </a:bodyPr>
          <a:lstStyle/>
          <a:p>
            <a:pPr marL="0" indent="0" algn="just">
              <a:spcBef>
                <a:spcPts val="0"/>
              </a:spcBef>
              <a:spcAft>
                <a:spcPts val="1800"/>
              </a:spcAft>
              <a:buNone/>
              <a:tabLst>
                <a:tab pos="538163" algn="l"/>
              </a:tabLst>
            </a:pPr>
            <a:r>
              <a:rPr lang="fr-CA" b="1" dirty="0">
                <a:latin typeface="Aptos" panose="020B0004020202020204" pitchFamily="34" charset="0"/>
              </a:rPr>
              <a:t>c)	L’obligation de coopération peut être fatale si elle n’est pas prise au sérieux :</a:t>
            </a:r>
          </a:p>
          <a:p>
            <a:pPr marL="538163" indent="0" algn="just">
              <a:spcBef>
                <a:spcPts val="0"/>
              </a:spcBef>
              <a:spcAft>
                <a:spcPts val="1800"/>
              </a:spcAft>
              <a:buNone/>
              <a:tabLst>
                <a:tab pos="1436688" algn="l"/>
              </a:tabLst>
            </a:pPr>
            <a:r>
              <a:rPr lang="fr-CA" dirty="0">
                <a:latin typeface="Aptos" panose="020B0004020202020204" pitchFamily="34" charset="0"/>
              </a:rPr>
              <a:t>[70]	Tant l’Employeur, que le Syndicat que la personne souffrant d’un handicap doivent coopérer afin de trouver une solution permettant à cette dernière d’offrir une prestation de travail sans que cela ne représente une contrainte excessive pour l’Employeur. Chacun devra faire preuve de flexibilité, la recherche d’une solution ne pouvant être que l’</a:t>
            </a:r>
            <a:r>
              <a:rPr lang="fr-CA" dirty="0" err="1">
                <a:latin typeface="Aptos" panose="020B0004020202020204" pitchFamily="34" charset="0"/>
              </a:rPr>
              <a:t>oeuvre</a:t>
            </a:r>
            <a:r>
              <a:rPr lang="fr-CA" dirty="0">
                <a:latin typeface="Aptos" panose="020B0004020202020204" pitchFamily="34" charset="0"/>
              </a:rPr>
              <a:t> d’un compromis de part et d’autre. Pas plus l’Employeur que le Syndicat que la personne visée ne peuvent s’enfermer dans des préceptes. Ils doivent examiner toutes les options raisonnables.</a:t>
            </a:r>
          </a:p>
          <a:p>
            <a:pPr marL="538163" indent="0" algn="just">
              <a:spcBef>
                <a:spcPts val="0"/>
              </a:spcBef>
              <a:spcAft>
                <a:spcPts val="1800"/>
              </a:spcAft>
              <a:buNone/>
              <a:tabLst>
                <a:tab pos="1077913" algn="l"/>
              </a:tabLst>
            </a:pPr>
            <a:r>
              <a:rPr lang="fr-CA" dirty="0">
                <a:latin typeface="Aptos" panose="020B0004020202020204" pitchFamily="34" charset="0"/>
              </a:rPr>
              <a:t>[…]</a:t>
            </a:r>
          </a:p>
          <a:p>
            <a:pPr marL="538163" indent="0" algn="just">
              <a:spcBef>
                <a:spcPts val="0"/>
              </a:spcBef>
              <a:spcAft>
                <a:spcPts val="1800"/>
              </a:spcAft>
              <a:buNone/>
              <a:tabLst>
                <a:tab pos="1436688" algn="l"/>
              </a:tabLst>
            </a:pPr>
            <a:r>
              <a:rPr lang="fr-CA" dirty="0">
                <a:latin typeface="Aptos" panose="020B0004020202020204" pitchFamily="34" charset="0"/>
              </a:rPr>
              <a:t>[73]	La raison invoquée par la Plaignante pour ne pas avoir communiqué son admissibilité au transport adapté est qu’il lui apparaît démesuré qu’elle ait, quotidiennement, à voyager trois heures pour le travail. 90 minutes à l’allée, 90 minutes au retour alors qu’en transport en commun, ce même trajet lui prenait 50 minutes dans chacune des directions.</a:t>
            </a:r>
            <a:endParaRPr lang="fr-CA" b="1" dirty="0">
              <a:latin typeface="Aptos" panose="020B0004020202020204" pitchFamily="34" charset="0"/>
            </a:endParaRPr>
          </a:p>
        </p:txBody>
      </p:sp>
    </p:spTree>
    <p:extLst>
      <p:ext uri="{BB962C8B-B14F-4D97-AF65-F5344CB8AC3E}">
        <p14:creationId xmlns:p14="http://schemas.microsoft.com/office/powerpoint/2010/main" val="40948500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D95FD7A8-460F-7EF1-6EA4-B5A70910A4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29F0E6-D04F-6CD6-385E-5D677FC58FF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26.	</a:t>
            </a:r>
            <a:r>
              <a:rPr lang="fr-CA" sz="3600" i="1">
                <a:solidFill>
                  <a:schemeClr val="bg1"/>
                </a:solidFill>
                <a:latin typeface="Aptos" panose="020B0004020202020204" pitchFamily="34" charset="0"/>
              </a:rPr>
              <a:t>Bégin-</a:t>
            </a:r>
            <a:r>
              <a:rPr lang="fr-CA" sz="3600" i="1" err="1">
                <a:solidFill>
                  <a:schemeClr val="bg1"/>
                </a:solidFill>
                <a:latin typeface="Aptos" panose="020B0004020202020204" pitchFamily="34" charset="0"/>
              </a:rPr>
              <a:t>Létourneau</a:t>
            </a:r>
            <a:r>
              <a:rPr lang="fr-CA" sz="3600" i="1">
                <a:solidFill>
                  <a:schemeClr val="bg1"/>
                </a:solidFill>
                <a:latin typeface="Aptos" panose="020B0004020202020204" pitchFamily="34" charset="0"/>
              </a:rPr>
              <a:t> c. Syndicat des spécialistes et professionnels d'Hydro-Québec, section locale 4250, SCFP-FTQ</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5208 </a:t>
            </a:r>
            <a:r>
              <a:rPr lang="fr-CA" sz="3600">
                <a:solidFill>
                  <a:schemeClr val="bg1"/>
                </a:solidFill>
                <a:latin typeface="Aptos" panose="020B0004020202020204" pitchFamily="34" charset="0"/>
              </a:rPr>
              <a:t>(CanLII) (Juge Benoit Roy-Déry</a:t>
            </a:r>
          </a:p>
        </p:txBody>
      </p:sp>
      <p:sp>
        <p:nvSpPr>
          <p:cNvPr id="3" name="Espace réservé du contenu 2">
            <a:extLst>
              <a:ext uri="{FF2B5EF4-FFF2-40B4-BE49-F238E27FC236}">
                <a16:creationId xmlns:a16="http://schemas.microsoft.com/office/drawing/2014/main" id="{05A2B702-8E24-E577-B4E7-EB5A02EAC587}"/>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La plaignante dépose une plainte en vertu de l’article 47.2 et suivant contre son syndicat.</a:t>
            </a:r>
          </a:p>
          <a:p>
            <a:pPr algn="just">
              <a:spcBef>
                <a:spcPts val="0"/>
              </a:spcBef>
              <a:spcAft>
                <a:spcPts val="1800"/>
              </a:spcAft>
              <a:buFontTx/>
              <a:buChar char="-"/>
            </a:pPr>
            <a:r>
              <a:rPr lang="fr-CA" dirty="0">
                <a:solidFill>
                  <a:srgbClr val="1F2838"/>
                </a:solidFill>
                <a:latin typeface="Aptos" panose="020B0004020202020204" pitchFamily="34" charset="0"/>
              </a:rPr>
              <a:t>Elle allègue que le syndicat a manqué à son devoir de représentation lorsque ce dernier a « bafoué son droit de parole » à une assemblée.</a:t>
            </a:r>
          </a:p>
          <a:p>
            <a:pPr algn="just">
              <a:spcBef>
                <a:spcPts val="0"/>
              </a:spcBef>
              <a:spcAft>
                <a:spcPts val="1800"/>
              </a:spcAft>
              <a:buFontTx/>
              <a:buChar char="-"/>
            </a:pPr>
            <a:r>
              <a:rPr lang="fr-CA" dirty="0">
                <a:solidFill>
                  <a:srgbClr val="1F2838"/>
                </a:solidFill>
                <a:latin typeface="Aptos" panose="020B0004020202020204" pitchFamily="34" charset="0"/>
              </a:rPr>
              <a:t>Le syndicat aurait également refusé de lui accorder des « accommodements lors d’une rencontre avec l’exécutif syndical en lien avec des questions qu’elle voulait poser en assemblée.</a:t>
            </a:r>
          </a:p>
          <a:p>
            <a:pPr algn="just">
              <a:spcBef>
                <a:spcPts val="0"/>
              </a:spcBef>
              <a:spcAft>
                <a:spcPts val="1800"/>
              </a:spcAft>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373080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7052688-E4DB-2A06-C33B-2E8B337953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1D99E1-D8D6-7334-C296-4C3DE70DC812}"/>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26.	</a:t>
            </a:r>
            <a:r>
              <a:rPr lang="fr-CA" sz="3600" i="1">
                <a:solidFill>
                  <a:schemeClr val="bg1"/>
                </a:solidFill>
                <a:latin typeface="Aptos" panose="020B0004020202020204" pitchFamily="34" charset="0"/>
              </a:rPr>
              <a:t>Bégin-</a:t>
            </a:r>
            <a:r>
              <a:rPr lang="fr-CA" sz="3600" i="1" err="1">
                <a:solidFill>
                  <a:schemeClr val="bg1"/>
                </a:solidFill>
                <a:latin typeface="Aptos" panose="020B0004020202020204" pitchFamily="34" charset="0"/>
              </a:rPr>
              <a:t>Létourneau</a:t>
            </a:r>
            <a:r>
              <a:rPr lang="fr-CA" sz="3600" i="1">
                <a:solidFill>
                  <a:schemeClr val="bg1"/>
                </a:solidFill>
                <a:latin typeface="Aptos" panose="020B0004020202020204" pitchFamily="34" charset="0"/>
              </a:rPr>
              <a:t> c. Syndicat des spécialistes et professionnels d'Hydro-Québec, section locale 4250, SCFP-FTQ</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5208 </a:t>
            </a:r>
            <a:r>
              <a:rPr lang="fr-CA" sz="3600">
                <a:solidFill>
                  <a:schemeClr val="bg1"/>
                </a:solidFill>
                <a:latin typeface="Aptos" panose="020B0004020202020204" pitchFamily="34" charset="0"/>
              </a:rPr>
              <a:t>(CanLII) (Juge Benoit Roy-Déry</a:t>
            </a:r>
          </a:p>
        </p:txBody>
      </p:sp>
      <p:sp>
        <p:nvSpPr>
          <p:cNvPr id="3" name="Espace réservé du contenu 2">
            <a:extLst>
              <a:ext uri="{FF2B5EF4-FFF2-40B4-BE49-F238E27FC236}">
                <a16:creationId xmlns:a16="http://schemas.microsoft.com/office/drawing/2014/main" id="{E1C61EBB-692D-095E-0ECA-31F6EC3AE59F}"/>
              </a:ext>
            </a:extLst>
          </p:cNvPr>
          <p:cNvSpPr>
            <a:spLocks noGrp="1"/>
          </p:cNvSpPr>
          <p:nvPr>
            <p:ph idx="1"/>
          </p:nvPr>
        </p:nvSpPr>
        <p:spPr>
          <a:xfrm>
            <a:off x="576000" y="2552700"/>
            <a:ext cx="17136000" cy="7162800"/>
          </a:xfrm>
        </p:spPr>
        <p:txBody>
          <a:bodyPr lIns="180000" rIns="180000">
            <a:normAutofit fontScale="925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L’analyse :</a:t>
            </a:r>
          </a:p>
          <a:p>
            <a:pPr marL="0" indent="0" algn="just">
              <a:lnSpc>
                <a:spcPct val="110000"/>
              </a:lnSpc>
              <a:spcBef>
                <a:spcPts val="0"/>
              </a:spcBef>
              <a:spcAft>
                <a:spcPts val="1800"/>
              </a:spcAft>
              <a:buNone/>
              <a:tabLst>
                <a:tab pos="989013" algn="l"/>
              </a:tabLst>
            </a:pPr>
            <a:r>
              <a:rPr lang="fr-FR" dirty="0">
                <a:latin typeface="Aptos" panose="020B0004020202020204" pitchFamily="34" charset="0"/>
              </a:rPr>
              <a:t>[14]	La Cour d’appel du Québec a conclu également en ce sens dans l’arrêt </a:t>
            </a:r>
            <a:r>
              <a:rPr lang="fr-FR" i="1" dirty="0">
                <a:latin typeface="Aptos" panose="020B0004020202020204" pitchFamily="34" charset="0"/>
              </a:rPr>
              <a:t>Otis </a:t>
            </a:r>
            <a:r>
              <a:rPr lang="fr-FR" dirty="0">
                <a:latin typeface="Aptos" panose="020B0004020202020204" pitchFamily="34" charset="0"/>
              </a:rPr>
              <a:t>c. </a:t>
            </a:r>
            <a:r>
              <a:rPr lang="fr-FR" i="1" dirty="0">
                <a:latin typeface="Aptos" panose="020B0004020202020204" pitchFamily="34" charset="0"/>
              </a:rPr>
              <a:t>Syndicat canadien de la fonction publique, section locale 2915</a:t>
            </a:r>
            <a:r>
              <a:rPr lang="fr-FR" dirty="0">
                <a:latin typeface="Aptos" panose="020B0004020202020204" pitchFamily="34" charset="0"/>
              </a:rPr>
              <a:t>7. Elle écrit ce qui suit : </a:t>
            </a:r>
          </a:p>
          <a:p>
            <a:pPr marL="901700" indent="-901700" algn="just">
              <a:lnSpc>
                <a:spcPct val="110000"/>
              </a:lnSpc>
              <a:spcBef>
                <a:spcPts val="0"/>
              </a:spcBef>
              <a:spcAft>
                <a:spcPts val="1800"/>
              </a:spcAft>
              <a:buNone/>
            </a:pPr>
            <a:r>
              <a:rPr lang="fr-FR" dirty="0">
                <a:latin typeface="Aptos" panose="020B0004020202020204" pitchFamily="34" charset="0"/>
              </a:rPr>
              <a:t>	[32]	La doctrine et la jurisprudence reconnaissent le caractère exclusif de la compétence de la 	Commission des relations du travail de se saisir de la plainte d’un salarié – qui invoque une 	violation du devoir de représentation par l’association de salariés qui le représente – lorsque 	cette violation concerne la négociation, l’interprétation et l’application de la convention 	collective. En revanche, la Commission des relations du travail a refusé d’étendre sa compétence à des situations reliées à la « vie associative » d’une association de salariés et aux rapports d’une telle association avec ses membres dans la régie interne de ses affaires[7]. </a:t>
            </a:r>
          </a:p>
          <a:p>
            <a:pPr marL="0" indent="0" algn="just">
              <a:lnSpc>
                <a:spcPct val="110000"/>
              </a:lnSpc>
              <a:spcBef>
                <a:spcPts val="0"/>
              </a:spcBef>
              <a:spcAft>
                <a:spcPts val="1800"/>
              </a:spcAft>
              <a:buNone/>
            </a:pPr>
            <a:r>
              <a:rPr lang="fr-FR" dirty="0">
                <a:latin typeface="Aptos" panose="020B0004020202020204" pitchFamily="34" charset="0"/>
              </a:rPr>
              <a:t>	[33]	Je suis d’accord avec l’interprétation préconisée par les auteurs et par l’application qu’en a 	faite la Commission des relations du travail. […]</a:t>
            </a:r>
            <a:endParaRPr lang="fr-CA" dirty="0">
              <a:solidFill>
                <a:srgbClr val="1F2838"/>
              </a:solidFill>
              <a:latin typeface="Aptos" panose="020B0004020202020204" pitchFamily="34" charset="0"/>
            </a:endParaRPr>
          </a:p>
          <a:p>
            <a:pPr algn="just">
              <a:lnSpc>
                <a:spcPct val="110000"/>
              </a:lnSpc>
              <a:spcBef>
                <a:spcPts val="0"/>
              </a:spcBef>
              <a:spcAft>
                <a:spcPts val="1800"/>
              </a:spcAft>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7063416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22877F2-C4BD-3B2D-4E00-E06AB5BAF9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B0BE98-3E36-3587-2571-C6D075840819}"/>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26.	</a:t>
            </a:r>
            <a:r>
              <a:rPr lang="fr-CA" sz="3600" i="1">
                <a:solidFill>
                  <a:schemeClr val="bg1"/>
                </a:solidFill>
                <a:latin typeface="Aptos" panose="020B0004020202020204" pitchFamily="34" charset="0"/>
              </a:rPr>
              <a:t>Bégin-</a:t>
            </a:r>
            <a:r>
              <a:rPr lang="fr-CA" sz="3600" i="1" err="1">
                <a:solidFill>
                  <a:schemeClr val="bg1"/>
                </a:solidFill>
                <a:latin typeface="Aptos" panose="020B0004020202020204" pitchFamily="34" charset="0"/>
              </a:rPr>
              <a:t>Létourneau</a:t>
            </a:r>
            <a:r>
              <a:rPr lang="fr-CA" sz="3600" i="1">
                <a:solidFill>
                  <a:schemeClr val="bg1"/>
                </a:solidFill>
                <a:latin typeface="Aptos" panose="020B0004020202020204" pitchFamily="34" charset="0"/>
              </a:rPr>
              <a:t> c. Syndicat des spécialistes et professionnels d'Hydro-Québec, section locale 4250, SCFP-FTQ</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5208 </a:t>
            </a:r>
            <a:r>
              <a:rPr lang="fr-CA" sz="3600">
                <a:solidFill>
                  <a:schemeClr val="bg1"/>
                </a:solidFill>
                <a:latin typeface="Aptos" panose="020B0004020202020204" pitchFamily="34" charset="0"/>
              </a:rPr>
              <a:t>(CanLII) (Juge Benoit Roy-Déry</a:t>
            </a:r>
          </a:p>
        </p:txBody>
      </p:sp>
      <p:sp>
        <p:nvSpPr>
          <p:cNvPr id="3" name="Espace réservé du contenu 2">
            <a:extLst>
              <a:ext uri="{FF2B5EF4-FFF2-40B4-BE49-F238E27FC236}">
                <a16:creationId xmlns:a16="http://schemas.microsoft.com/office/drawing/2014/main" id="{654D132E-BA38-5A28-49F3-A1DA2F9261C5}"/>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L’analyse :</a:t>
            </a:r>
          </a:p>
          <a:p>
            <a:pPr marL="0" indent="0" algn="just">
              <a:spcBef>
                <a:spcPts val="0"/>
              </a:spcBef>
              <a:spcAft>
                <a:spcPts val="1800"/>
              </a:spcAft>
              <a:buNone/>
              <a:tabLst>
                <a:tab pos="1074738" algn="l"/>
              </a:tabLst>
            </a:pPr>
            <a:r>
              <a:rPr lang="fr-FR" dirty="0">
                <a:latin typeface="Aptos" panose="020B0004020202020204" pitchFamily="34" charset="0"/>
              </a:rPr>
              <a:t>[19]	Madame Bégin-</a:t>
            </a:r>
            <a:r>
              <a:rPr lang="fr-FR" dirty="0" err="1">
                <a:latin typeface="Aptos" panose="020B0004020202020204" pitchFamily="34" charset="0"/>
              </a:rPr>
              <a:t>Létourneau</a:t>
            </a:r>
            <a:r>
              <a:rPr lang="fr-FR" dirty="0">
                <a:latin typeface="Aptos" panose="020B0004020202020204" pitchFamily="34" charset="0"/>
              </a:rPr>
              <a:t> rétorque que le devoir de représentation « </a:t>
            </a:r>
            <a:r>
              <a:rPr lang="fr-FR" i="1" dirty="0">
                <a:latin typeface="Aptos" panose="020B0004020202020204" pitchFamily="34" charset="0"/>
              </a:rPr>
              <a:t>ne se limite pas aux griefs ou à la convention </a:t>
            </a:r>
            <a:r>
              <a:rPr lang="fr-FR" dirty="0">
                <a:latin typeface="Aptos" panose="020B0004020202020204" pitchFamily="34" charset="0"/>
              </a:rPr>
              <a:t>», mais qu’</a:t>
            </a:r>
            <a:r>
              <a:rPr lang="fr-FR" i="1" dirty="0">
                <a:latin typeface="Aptos" panose="020B0004020202020204" pitchFamily="34" charset="0"/>
              </a:rPr>
              <a:t>« il s’étend également à la défense des droits démocratiques internes lorsqu’un syndicat agit de manière abusive, arbitraire ou discriminatoire à l’endroit d’un membre » </a:t>
            </a:r>
            <a:r>
              <a:rPr lang="fr-FR" dirty="0">
                <a:latin typeface="Aptos" panose="020B0004020202020204" pitchFamily="34" charset="0"/>
              </a:rPr>
              <a:t>en s’appuyant sur deux références à des affaires dont le texte n'a pas été transmis au Tribunal. </a:t>
            </a:r>
          </a:p>
          <a:p>
            <a:pPr marL="0" indent="0" algn="just">
              <a:spcBef>
                <a:spcPts val="0"/>
              </a:spcBef>
              <a:spcAft>
                <a:spcPts val="1800"/>
              </a:spcAft>
              <a:buNone/>
              <a:tabLst>
                <a:tab pos="1074738" algn="l"/>
              </a:tabLst>
            </a:pPr>
            <a:r>
              <a:rPr lang="fr-FR" dirty="0">
                <a:latin typeface="Aptos" panose="020B0004020202020204" pitchFamily="34" charset="0"/>
              </a:rPr>
              <a:t>[20]	Il appert que les affaires auxquelles elle réfère n’existent pas et ont probablement été inventées par l’intelligence artificielle10. Dans tous les cas, elles n’ont manifestement pas été vérifiées par madame Bégin-</a:t>
            </a:r>
            <a:r>
              <a:rPr lang="fr-FR" dirty="0" err="1">
                <a:latin typeface="Aptos" panose="020B0004020202020204" pitchFamily="34" charset="0"/>
              </a:rPr>
              <a:t>Létourneau</a:t>
            </a:r>
            <a:r>
              <a:rPr lang="fr-FR" dirty="0">
                <a:latin typeface="Aptos" panose="020B0004020202020204" pitchFamily="34" charset="0"/>
              </a:rPr>
              <a:t> avant d’être soumises au Tribunal. Dans les circonstances, le Tribunal n’en tiendra évidemment pas compte. </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135849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EBCEB9-0CF1-8BFB-6123-A4DC662EDD10}"/>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9AD0FA8E-34C3-048C-625A-F599AB162F5C}"/>
              </a:ext>
            </a:extLst>
          </p:cNvPr>
          <p:cNvGrpSpPr/>
          <p:nvPr/>
        </p:nvGrpSpPr>
        <p:grpSpPr>
          <a:xfrm>
            <a:off x="0" y="-114900"/>
            <a:ext cx="18288000" cy="10440000"/>
            <a:chOff x="0" y="-114900"/>
            <a:chExt cx="18288000" cy="10440000"/>
          </a:xfrm>
        </p:grpSpPr>
        <p:sp>
          <p:nvSpPr>
            <p:cNvPr id="3" name="Freeform 2">
              <a:extLst>
                <a:ext uri="{FF2B5EF4-FFF2-40B4-BE49-F238E27FC236}">
                  <a16:creationId xmlns:a16="http://schemas.microsoft.com/office/drawing/2014/main" id="{E116BAA4-8BD8-C013-78B6-B955812A6A0E}"/>
                </a:ext>
              </a:extLst>
            </p:cNvPr>
            <p:cNvSpPr/>
            <p:nvPr/>
          </p:nvSpPr>
          <p:spPr>
            <a:xfrm flipH="1">
              <a:off x="0" y="-114900"/>
              <a:ext cx="18288000" cy="10440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alphaModFix/>
                <a:duotone>
                  <a:prstClr val="black"/>
                  <a:srgbClr val="B69D74">
                    <a:tint val="45000"/>
                    <a:satMod val="400000"/>
                  </a:srgbClr>
                </a:duotone>
                <a:extLst>
                  <a:ext uri="{BEBA8EAE-BF5A-486C-A8C5-ECC9F3942E4B}">
                    <a14:imgProps xmlns:a14="http://schemas.microsoft.com/office/drawing/2010/main">
                      <a14:imgLayer r:embed="rId4">
                        <a14:imgEffect>
                          <a14:artisticPhotocopy/>
                        </a14:imgEffect>
                      </a14:imgLayer>
                    </a14:imgProps>
                  </a:ext>
                </a:extLst>
              </a:blip>
              <a:stretch>
                <a:fillRect l="-173813" t="213" r="-2" b="-218663"/>
              </a:stretch>
            </a:blipFill>
          </p:spPr>
          <p:txBody>
            <a:bodyPr/>
            <a:lstStyle/>
            <a:p>
              <a:endParaRPr lang="fr-CA"/>
            </a:p>
          </p:txBody>
        </p:sp>
        <p:sp>
          <p:nvSpPr>
            <p:cNvPr id="4" name="Rectangle 3">
              <a:extLst>
                <a:ext uri="{FF2B5EF4-FFF2-40B4-BE49-F238E27FC236}">
                  <a16:creationId xmlns:a16="http://schemas.microsoft.com/office/drawing/2014/main" id="{2AAD7E1F-8776-AA6F-E987-7FA04C6AAFE8}"/>
                </a:ext>
              </a:extLst>
            </p:cNvPr>
            <p:cNvSpPr/>
            <p:nvPr/>
          </p:nvSpPr>
          <p:spPr>
            <a:xfrm rot="5400000">
              <a:off x="-1696800" y="1656000"/>
              <a:ext cx="10404000" cy="6934200"/>
            </a:xfrm>
            <a:prstGeom prst="rect">
              <a:avLst/>
            </a:prstGeom>
            <a:solidFill>
              <a:srgbClr val="405374"/>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278C63B7-3EDB-26CA-A4AD-B7F332F1BB36}"/>
                </a:ext>
              </a:extLst>
            </p:cNvPr>
            <p:cNvSpPr/>
            <p:nvPr/>
          </p:nvSpPr>
          <p:spPr>
            <a:xfrm rot="5400000">
              <a:off x="6438900" y="-3295651"/>
              <a:ext cx="6477000" cy="16878300"/>
            </a:xfrm>
            <a:prstGeom prst="rect">
              <a:avLst/>
            </a:prstGeom>
            <a:solidFill>
              <a:srgbClr val="1F2838"/>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5" name="TextBox 5">
            <a:extLst>
              <a:ext uri="{FF2B5EF4-FFF2-40B4-BE49-F238E27FC236}">
                <a16:creationId xmlns:a16="http://schemas.microsoft.com/office/drawing/2014/main" id="{316B4274-496B-C0CD-3365-328B692EF1ED}"/>
              </a:ext>
            </a:extLst>
          </p:cNvPr>
          <p:cNvSpPr txBox="1"/>
          <p:nvPr/>
        </p:nvSpPr>
        <p:spPr>
          <a:xfrm>
            <a:off x="2476500" y="4035504"/>
            <a:ext cx="14401800" cy="2215991"/>
          </a:xfrm>
          <a:prstGeom prst="rect">
            <a:avLst/>
          </a:prstGeom>
        </p:spPr>
        <p:txBody>
          <a:bodyPr wrap="square" lIns="0" tIns="0" rIns="0" bIns="0" rtlCol="0" anchor="t">
            <a:spAutoFit/>
          </a:bodyPr>
          <a:lstStyle/>
          <a:p>
            <a:pPr marL="895350" lvl="0" indent="-895350" algn="just">
              <a:tabLst>
                <a:tab pos="542925" algn="l"/>
              </a:tabLst>
            </a:pPr>
            <a:r>
              <a:rPr lang="fr-CA" sz="7200" b="1">
                <a:solidFill>
                  <a:srgbClr val="F2F3ED"/>
                </a:solidFill>
                <a:latin typeface="Imprint MT Shadow" panose="04020605060303030202" pitchFamily="82" charset="0"/>
              </a:rPr>
              <a:t>b)	Entrave et ingérence mesure de représailles et négo de mauvaise foi</a:t>
            </a:r>
          </a:p>
        </p:txBody>
      </p:sp>
    </p:spTree>
    <p:extLst>
      <p:ext uri="{BB962C8B-B14F-4D97-AF65-F5344CB8AC3E}">
        <p14:creationId xmlns:p14="http://schemas.microsoft.com/office/powerpoint/2010/main" val="18157752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6CEDEE96-CA9B-B36F-82DC-6AE9CD1049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31A28F-2B36-CC30-A20A-CD5ED3F5235A}"/>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BBD41E5C-80E5-F7A1-41AA-3865F2D4AE48}"/>
              </a:ext>
            </a:extLst>
          </p:cNvPr>
          <p:cNvSpPr>
            <a:spLocks noGrp="1"/>
          </p:cNvSpPr>
          <p:nvPr>
            <p:ph idx="1"/>
          </p:nvPr>
        </p:nvSpPr>
        <p:spPr>
          <a:xfrm>
            <a:off x="576000" y="2631688"/>
            <a:ext cx="17136000" cy="7083812"/>
          </a:xfrm>
        </p:spPr>
        <p:txBody>
          <a:bodyPr lIns="180000" rIns="180000">
            <a:normAutofit fontScale="92500" lnSpcReduction="10000"/>
          </a:bodyPr>
          <a:lstStyle/>
          <a:p>
            <a:pPr marL="0" indent="0" algn="just">
              <a:buNone/>
            </a:pPr>
            <a:r>
              <a:rPr lang="fr-CA" sz="3600" b="1" u="sng" dirty="0">
                <a:latin typeface="Aptos" panose="020B0004020202020204" pitchFamily="34" charset="0"/>
                <a:ea typeface="+mj-ea"/>
                <a:cs typeface="+mj-cs"/>
              </a:rPr>
              <a:t>Les faits :</a:t>
            </a:r>
          </a:p>
          <a:p>
            <a:pPr algn="just">
              <a:buFontTx/>
              <a:buChar char="-"/>
            </a:pPr>
            <a:r>
              <a:rPr lang="fr-CA" sz="3600" dirty="0">
                <a:latin typeface="Aptos" panose="020B0004020202020204" pitchFamily="34" charset="0"/>
                <a:ea typeface="+mj-ea"/>
                <a:cs typeface="+mj-cs"/>
              </a:rPr>
              <a:t>Les parties débutent les négociations février 2025 dans le but de renouveler la convention collective.</a:t>
            </a:r>
          </a:p>
          <a:p>
            <a:pPr algn="just">
              <a:buFontTx/>
              <a:buChar char="-"/>
            </a:pPr>
            <a:r>
              <a:rPr lang="fr-CA" sz="3600" dirty="0">
                <a:latin typeface="Aptos" panose="020B0004020202020204" pitchFamily="34" charset="0"/>
                <a:ea typeface="+mj-ea"/>
                <a:cs typeface="+mj-cs"/>
              </a:rPr>
              <a:t>Le syndicat négocie à travers un front commun de la fédération du commerce de la CSN, ce qui frustre beaucoup l’employeur.</a:t>
            </a:r>
          </a:p>
          <a:p>
            <a:pPr algn="just">
              <a:buFontTx/>
              <a:buChar char="-"/>
            </a:pPr>
            <a:r>
              <a:rPr lang="fr-CA" sz="3600" dirty="0">
                <a:latin typeface="Aptos" panose="020B0004020202020204" pitchFamily="34" charset="0"/>
                <a:ea typeface="+mj-ea"/>
                <a:cs typeface="+mj-cs"/>
              </a:rPr>
              <a:t>Suivant quelques séances, l’employeur demande au syndicat de présenter une offre en assemblée syndicale.</a:t>
            </a:r>
          </a:p>
          <a:p>
            <a:pPr algn="just">
              <a:buFontTx/>
              <a:buChar char="-"/>
            </a:pPr>
            <a:r>
              <a:rPr lang="fr-CA" sz="3600" dirty="0">
                <a:latin typeface="Aptos" panose="020B0004020202020204" pitchFamily="34" charset="0"/>
                <a:ea typeface="+mj-ea"/>
                <a:cs typeface="+mj-cs"/>
              </a:rPr>
              <a:t>C’est ce que le syndicat fera, mais d’une façon à décourager les membres de voter en faveur.</a:t>
            </a:r>
          </a:p>
          <a:p>
            <a:pPr algn="just">
              <a:buFontTx/>
              <a:buChar char="-"/>
            </a:pPr>
            <a:r>
              <a:rPr lang="fr-CA" sz="3600" dirty="0">
                <a:latin typeface="Aptos" panose="020B0004020202020204" pitchFamily="34" charset="0"/>
                <a:ea typeface="+mj-ea"/>
                <a:cs typeface="+mj-cs"/>
              </a:rPr>
              <a:t>L’assemblée est animée : certains membres considèrent que la stratégie syndicale n’est pas la bonne et on réclame d’avoir une copie papier de l’offre patronale.</a:t>
            </a:r>
          </a:p>
          <a:p>
            <a:pPr algn="just">
              <a:buFontTx/>
              <a:buChar char="-"/>
            </a:pPr>
            <a:r>
              <a:rPr lang="fr-CA" sz="3600" dirty="0">
                <a:latin typeface="Aptos" panose="020B0004020202020204" pitchFamily="34" charset="0"/>
                <a:ea typeface="+mj-ea"/>
                <a:cs typeface="+mj-cs"/>
              </a:rPr>
              <a:t>L’employeur est bien au fait de ce qui se passe à l’assemblée, puisqu’il rédige un communiqué basé sur l’assemblée peu de jours après.</a:t>
            </a:r>
          </a:p>
        </p:txBody>
      </p:sp>
    </p:spTree>
    <p:extLst>
      <p:ext uri="{BB962C8B-B14F-4D97-AF65-F5344CB8AC3E}">
        <p14:creationId xmlns:p14="http://schemas.microsoft.com/office/powerpoint/2010/main" val="31200522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642110B0-6AD8-CA28-9622-01961395F46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F10FBB-B7A4-F7D1-2B8D-C1E7A5AAF260}"/>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5A48420D-1C57-DFF1-BAE2-6D40F9C46D50}"/>
              </a:ext>
            </a:extLst>
          </p:cNvPr>
          <p:cNvSpPr>
            <a:spLocks noGrp="1"/>
          </p:cNvSpPr>
          <p:nvPr>
            <p:ph idx="1"/>
          </p:nvPr>
        </p:nvSpPr>
        <p:spPr>
          <a:xfrm>
            <a:off x="576000" y="2631688"/>
            <a:ext cx="17136000" cy="7083812"/>
          </a:xfrm>
        </p:spPr>
        <p:txBody>
          <a:bodyPr lIns="180000" rIns="180000">
            <a:normAutofit/>
          </a:bodyPr>
          <a:lstStyle/>
          <a:p>
            <a:pPr marL="0" indent="0">
              <a:spcBef>
                <a:spcPts val="0"/>
              </a:spcBef>
              <a:spcAft>
                <a:spcPts val="1200"/>
              </a:spcAft>
              <a:buNone/>
            </a:pPr>
            <a:r>
              <a:rPr lang="fr-CA" sz="3600" b="1" u="sng" dirty="0">
                <a:latin typeface="Aptos" panose="020B0004020202020204" pitchFamily="34" charset="0"/>
                <a:ea typeface="+mj-ea"/>
                <a:cs typeface="+mj-cs"/>
              </a:rPr>
              <a:t>Les faits :</a:t>
            </a:r>
          </a:p>
          <a:p>
            <a:pPr marL="0" indent="0">
              <a:spcBef>
                <a:spcPts val="0"/>
              </a:spcBef>
              <a:spcAft>
                <a:spcPts val="1200"/>
              </a:spcAft>
              <a:buNone/>
            </a:pPr>
            <a:r>
              <a:rPr lang="fr-CA" sz="3600" dirty="0">
                <a:latin typeface="Aptos" panose="020B0004020202020204" pitchFamily="34" charset="0"/>
                <a:ea typeface="+mj-ea"/>
                <a:cs typeface="+mj-cs"/>
              </a:rPr>
              <a:t>Extrait du communiqué :</a:t>
            </a:r>
          </a:p>
          <a:p>
            <a:pPr marL="715963" indent="0" algn="just">
              <a:spcBef>
                <a:spcPts val="0"/>
              </a:spcBef>
              <a:spcAft>
                <a:spcPts val="1200"/>
              </a:spcAft>
              <a:buNone/>
            </a:pPr>
            <a:r>
              <a:rPr lang="fr-FR" dirty="0">
                <a:latin typeface="Aptos" panose="020B0004020202020204" pitchFamily="34" charset="0"/>
              </a:rPr>
              <a:t>Comme vous le savez, des négociations sont présentement en cours en vue du renouvellement de la convention collective. </a:t>
            </a:r>
          </a:p>
          <a:p>
            <a:pPr marL="715963" indent="0" algn="just">
              <a:spcBef>
                <a:spcPts val="0"/>
              </a:spcBef>
              <a:spcAft>
                <a:spcPts val="1200"/>
              </a:spcAft>
              <a:buNone/>
            </a:pPr>
            <a:r>
              <a:rPr lang="fr-FR" dirty="0">
                <a:latin typeface="Aptos" panose="020B0004020202020204" pitchFamily="34" charset="0"/>
              </a:rPr>
              <a:t>Lors de la séance de négociation tenue le 11 avril dernier, l'employeur a soumis une offre écrite aux syndicats nous comprenons que le résumé des principaux éléments de cette offre vous a été présenté hier lors d'une assemblée. </a:t>
            </a:r>
          </a:p>
          <a:p>
            <a:pPr marL="715963" indent="0" algn="just">
              <a:spcBef>
                <a:spcPts val="0"/>
              </a:spcBef>
              <a:spcAft>
                <a:spcPts val="1200"/>
              </a:spcAft>
              <a:buNone/>
            </a:pPr>
            <a:r>
              <a:rPr lang="fr-FR" dirty="0">
                <a:latin typeface="Aptos" panose="020B0004020202020204" pitchFamily="34" charset="0"/>
              </a:rPr>
              <a:t>Suivant la tenue de cette assemblée plusieurs d'entre vous ont demandé d'obtenir une copie de l'offre pour consultation vous trouverez par conséquent un exemplaire de </a:t>
            </a:r>
            <a:r>
              <a:rPr lang="fr-FR" b="1" dirty="0">
                <a:latin typeface="Aptos" panose="020B0004020202020204" pitchFamily="34" charset="0"/>
              </a:rPr>
              <a:t>l'offre en annexe au présent communiqué</a:t>
            </a:r>
            <a:r>
              <a:rPr lang="fr-FR" dirty="0">
                <a:latin typeface="Aptos" panose="020B0004020202020204" pitchFamily="34" charset="0"/>
              </a:rPr>
              <a:t>. </a:t>
            </a:r>
          </a:p>
          <a:p>
            <a:pPr marL="715963" indent="0" algn="just">
              <a:spcBef>
                <a:spcPts val="0"/>
              </a:spcBef>
              <a:spcAft>
                <a:spcPts val="1200"/>
              </a:spcAft>
              <a:buNone/>
            </a:pPr>
            <a:r>
              <a:rPr lang="fr-FR" b="1" dirty="0">
                <a:latin typeface="Aptos" panose="020B0004020202020204" pitchFamily="34" charset="0"/>
              </a:rPr>
              <a:t>En résumé la proposition patronale comprend notamment </a:t>
            </a:r>
            <a:r>
              <a:rPr lang="fr-FR" dirty="0">
                <a:latin typeface="Aptos" panose="020B0004020202020204" pitchFamily="34" charset="0"/>
              </a:rPr>
              <a:t>:</a:t>
            </a:r>
          </a:p>
          <a:p>
            <a:pPr marL="715963" indent="0">
              <a:spcBef>
                <a:spcPts val="0"/>
              </a:spcBef>
              <a:spcAft>
                <a:spcPts val="1200"/>
              </a:spcAft>
              <a:buNone/>
            </a:pPr>
            <a:r>
              <a:rPr lang="fr-FR" dirty="0">
                <a:latin typeface="Aptos" panose="020B0004020202020204" pitchFamily="34" charset="0"/>
              </a:rPr>
              <a:t>[…] </a:t>
            </a:r>
            <a:endParaRPr lang="fr-CA" sz="3600" dirty="0">
              <a:latin typeface="Aptos" panose="020B0004020202020204" pitchFamily="34" charset="0"/>
              <a:ea typeface="+mj-ea"/>
              <a:cs typeface="+mj-cs"/>
            </a:endParaRPr>
          </a:p>
        </p:txBody>
      </p:sp>
    </p:spTree>
    <p:extLst>
      <p:ext uri="{BB962C8B-B14F-4D97-AF65-F5344CB8AC3E}">
        <p14:creationId xmlns:p14="http://schemas.microsoft.com/office/powerpoint/2010/main" val="22776357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B63BE2E-9E50-415A-D9C9-A19173FAC6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493BA7-041A-0682-54FC-13F0A424B8CB}"/>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5B97C61A-F6B6-605F-1123-302957CDB1DB}"/>
              </a:ext>
            </a:extLst>
          </p:cNvPr>
          <p:cNvSpPr>
            <a:spLocks noGrp="1"/>
          </p:cNvSpPr>
          <p:nvPr>
            <p:ph idx="1"/>
          </p:nvPr>
        </p:nvSpPr>
        <p:spPr>
          <a:xfrm>
            <a:off x="576000" y="2631688"/>
            <a:ext cx="17136000" cy="7083812"/>
          </a:xfrm>
        </p:spPr>
        <p:txBody>
          <a:bodyPr lIns="180000" rIns="180000">
            <a:normAutofit/>
          </a:bodyPr>
          <a:lstStyle/>
          <a:p>
            <a:pPr marL="0" indent="0" algn="just">
              <a:spcBef>
                <a:spcPts val="0"/>
              </a:spcBef>
              <a:spcAft>
                <a:spcPts val="1800"/>
              </a:spcAft>
              <a:buNone/>
            </a:pPr>
            <a:r>
              <a:rPr lang="fr-CA" sz="3600" b="1" u="sng" dirty="0">
                <a:latin typeface="Aptos" panose="020B0004020202020204" pitchFamily="34" charset="0"/>
                <a:ea typeface="+mj-ea"/>
                <a:cs typeface="+mj-cs"/>
              </a:rPr>
              <a:t>Les faits :</a:t>
            </a:r>
          </a:p>
          <a:p>
            <a:pPr algn="just">
              <a:spcBef>
                <a:spcPts val="0"/>
              </a:spcBef>
              <a:spcAft>
                <a:spcPts val="1800"/>
              </a:spcAft>
              <a:buFontTx/>
              <a:buChar char="-"/>
            </a:pPr>
            <a:r>
              <a:rPr lang="fr-CA" sz="3600" noProof="0" dirty="0">
                <a:latin typeface="Aptos" panose="020B0004020202020204" pitchFamily="34" charset="0"/>
                <a:ea typeface="+mj-ea"/>
                <a:cs typeface="+mj-cs"/>
              </a:rPr>
              <a:t>La situation s’envenime par la suite, le syndicat et l’employeur se répondent à travers des communiqués et lèvent le ton.</a:t>
            </a:r>
          </a:p>
          <a:p>
            <a:pPr algn="just">
              <a:spcBef>
                <a:spcPts val="0"/>
              </a:spcBef>
              <a:spcAft>
                <a:spcPts val="1800"/>
              </a:spcAft>
              <a:buFontTx/>
              <a:buChar char="-"/>
            </a:pPr>
            <a:r>
              <a:rPr lang="fr-CA" sz="3600" noProof="0" dirty="0">
                <a:latin typeface="Aptos" panose="020B0004020202020204" pitchFamily="34" charset="0"/>
                <a:ea typeface="+mj-ea"/>
                <a:cs typeface="+mj-cs"/>
              </a:rPr>
              <a:t>Une nouvelle offre patronale est proposée le 28 avril 2025.</a:t>
            </a:r>
          </a:p>
          <a:p>
            <a:pPr algn="just">
              <a:spcBef>
                <a:spcPts val="0"/>
              </a:spcBef>
              <a:spcAft>
                <a:spcPts val="1800"/>
              </a:spcAft>
              <a:buFontTx/>
              <a:buChar char="-"/>
            </a:pPr>
            <a:r>
              <a:rPr lang="fr-CA" sz="3600" noProof="0" dirty="0">
                <a:latin typeface="Aptos" panose="020B0004020202020204" pitchFamily="34" charset="0"/>
                <a:ea typeface="+mj-ea"/>
                <a:cs typeface="+mj-cs"/>
              </a:rPr>
              <a:t>Une membre dépose un 47.2 le 2 mai, alléguant un manque au devoir de représentation comme on refuse de voter sur les offres patronales.</a:t>
            </a:r>
          </a:p>
          <a:p>
            <a:pPr algn="just">
              <a:spcBef>
                <a:spcPts val="0"/>
              </a:spcBef>
              <a:spcAft>
                <a:spcPts val="1800"/>
              </a:spcAft>
              <a:buFontTx/>
              <a:buChar char="-"/>
            </a:pPr>
            <a:r>
              <a:rPr lang="fr-CA" sz="3600" noProof="0" dirty="0">
                <a:latin typeface="Aptos" panose="020B0004020202020204" pitchFamily="34" charset="0"/>
                <a:ea typeface="+mj-ea"/>
                <a:cs typeface="+mj-cs"/>
              </a:rPr>
              <a:t>L’employeur communique avec le syndicat en début et allègue de l’intimidation et du harcèlement provenant de la présidente syndicale.</a:t>
            </a:r>
          </a:p>
          <a:p>
            <a:pPr algn="just">
              <a:spcBef>
                <a:spcPts val="0"/>
              </a:spcBef>
              <a:spcAft>
                <a:spcPts val="1800"/>
              </a:spcAft>
              <a:buFontTx/>
              <a:buChar char="-"/>
            </a:pPr>
            <a:r>
              <a:rPr lang="fr-CA" sz="3600" noProof="0" dirty="0">
                <a:latin typeface="Aptos" panose="020B0004020202020204" pitchFamily="34" charset="0"/>
                <a:ea typeface="+mj-ea"/>
                <a:cs typeface="+mj-cs"/>
              </a:rPr>
              <a:t>Deux pétitions ont lieu demande un vote sur les offres patronales provenant de certains membres insatisfaits.</a:t>
            </a:r>
          </a:p>
        </p:txBody>
      </p:sp>
    </p:spTree>
    <p:extLst>
      <p:ext uri="{BB962C8B-B14F-4D97-AF65-F5344CB8AC3E}">
        <p14:creationId xmlns:p14="http://schemas.microsoft.com/office/powerpoint/2010/main" val="2063319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D1B35C7-BCBC-72E9-1C9B-55A8F8390E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27E556A-D155-69C5-8B7E-7DB8ABD32418}"/>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0C816E56-ECAB-F47A-068B-13D5CADC0917}"/>
              </a:ext>
            </a:extLst>
          </p:cNvPr>
          <p:cNvSpPr>
            <a:spLocks noGrp="1"/>
          </p:cNvSpPr>
          <p:nvPr>
            <p:ph idx="1"/>
          </p:nvPr>
        </p:nvSpPr>
        <p:spPr>
          <a:xfrm>
            <a:off x="576000" y="2631688"/>
            <a:ext cx="17136000" cy="7083812"/>
          </a:xfrm>
        </p:spPr>
        <p:txBody>
          <a:bodyPr lIns="180000" rIns="180000">
            <a:normAutofit/>
          </a:bodyPr>
          <a:lstStyle/>
          <a:p>
            <a:pPr marL="0" indent="0" algn="just">
              <a:spcBef>
                <a:spcPts val="0"/>
              </a:spcBef>
              <a:spcAft>
                <a:spcPts val="1800"/>
              </a:spcAft>
              <a:buNone/>
            </a:pPr>
            <a:r>
              <a:rPr lang="fr-CA" sz="3600" b="1" u="sng" dirty="0">
                <a:latin typeface="Aptos" panose="020B0004020202020204" pitchFamily="34" charset="0"/>
                <a:ea typeface="+mj-ea"/>
                <a:cs typeface="+mj-cs"/>
              </a:rPr>
              <a:t>Les faits :</a:t>
            </a:r>
          </a:p>
          <a:p>
            <a:pPr marL="0" indent="0" algn="just">
              <a:spcBef>
                <a:spcPts val="0"/>
              </a:spcBef>
              <a:spcAft>
                <a:spcPts val="1800"/>
              </a:spcAft>
              <a:buNone/>
            </a:pPr>
            <a:r>
              <a:rPr lang="fr-FR" dirty="0">
                <a:latin typeface="Aptos" panose="020B0004020202020204" pitchFamily="34" charset="0"/>
              </a:rPr>
              <a:t>[61]	Le 8 mai, sans que le Syndicat n’en soit préalablement informé, la directrice générale transmet un communiqué par courriel à tous les salariés. Il est diffusé simultanément sur la plateforme « </a:t>
            </a:r>
            <a:r>
              <a:rPr lang="fr-FR" i="1" dirty="0">
                <a:latin typeface="Aptos" panose="020B0004020202020204" pitchFamily="34" charset="0"/>
              </a:rPr>
              <a:t>shifts </a:t>
            </a:r>
            <a:r>
              <a:rPr lang="fr-FR" dirty="0">
                <a:latin typeface="Aptos" panose="020B0004020202020204" pitchFamily="34" charset="0"/>
              </a:rPr>
              <a:t>».</a:t>
            </a:r>
          </a:p>
          <a:p>
            <a:pPr marL="0" indent="0" algn="just">
              <a:spcBef>
                <a:spcPts val="0"/>
              </a:spcBef>
              <a:spcAft>
                <a:spcPts val="1800"/>
              </a:spcAft>
              <a:buNone/>
            </a:pPr>
            <a:r>
              <a:rPr lang="fr-FR" dirty="0">
                <a:latin typeface="Aptos" panose="020B0004020202020204" pitchFamily="34" charset="0"/>
              </a:rPr>
              <a:t>[…]</a:t>
            </a:r>
          </a:p>
          <a:p>
            <a:pPr marL="0" indent="0" algn="just">
              <a:spcBef>
                <a:spcPts val="0"/>
              </a:spcBef>
              <a:spcAft>
                <a:spcPts val="1800"/>
              </a:spcAft>
              <a:buNone/>
            </a:pPr>
            <a:r>
              <a:rPr lang="fr-FR" dirty="0">
                <a:latin typeface="Aptos" panose="020B0004020202020204" pitchFamily="34" charset="0"/>
              </a:rPr>
              <a:t>[63] 	Quant à ces dernières offres bonifiées, l’Employeur ne les a pas transmises </a:t>
            </a:r>
            <a:r>
              <a:rPr lang="fr-FR" i="1" dirty="0">
                <a:latin typeface="Aptos" panose="020B0004020202020204" pitchFamily="34" charset="0"/>
              </a:rPr>
              <a:t>par écrit </a:t>
            </a:r>
            <a:r>
              <a:rPr lang="fr-FR" dirty="0">
                <a:latin typeface="Aptos" panose="020B0004020202020204" pitchFamily="34" charset="0"/>
              </a:rPr>
              <a:t>au Syndicat, comme demandé par le porte-parole syndical. Le Syndicat n’a pu en discuter, négocier et présenter des arguments au regard de ces nouveaux paramètres. </a:t>
            </a:r>
          </a:p>
          <a:p>
            <a:pPr marL="0" indent="0" algn="just">
              <a:spcBef>
                <a:spcPts val="0"/>
              </a:spcBef>
              <a:spcAft>
                <a:spcPts val="1800"/>
              </a:spcAft>
              <a:buNone/>
            </a:pPr>
            <a:r>
              <a:rPr lang="fr-FR" dirty="0">
                <a:latin typeface="Aptos" panose="020B0004020202020204" pitchFamily="34" charset="0"/>
              </a:rPr>
              <a:t>[64]	Évidemment, le Syndicat n’a pu présenter, si tel avait été son souhait, ces nouvelles offres aux membres. L’Employeur lui coupe l’herbe sous le pied, le faisant lui-même le 8 mai dans son communiqué. </a:t>
            </a:r>
          </a:p>
        </p:txBody>
      </p:sp>
    </p:spTree>
    <p:extLst>
      <p:ext uri="{BB962C8B-B14F-4D97-AF65-F5344CB8AC3E}">
        <p14:creationId xmlns:p14="http://schemas.microsoft.com/office/powerpoint/2010/main" val="41066006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6A277371-538A-D7BA-C7A5-F7B83157C9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761BFC-0109-ECF3-FE1E-6D27EAD9E33E}"/>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23D58E46-2075-FA2D-CF70-E74BAD1FE00F}"/>
              </a:ext>
            </a:extLst>
          </p:cNvPr>
          <p:cNvSpPr>
            <a:spLocks noGrp="1"/>
          </p:cNvSpPr>
          <p:nvPr>
            <p:ph idx="1"/>
          </p:nvPr>
        </p:nvSpPr>
        <p:spPr>
          <a:xfrm>
            <a:off x="576000" y="2631688"/>
            <a:ext cx="17136000" cy="7083812"/>
          </a:xfrm>
        </p:spPr>
        <p:txBody>
          <a:bodyPr lIns="180000" rIns="180000">
            <a:normAutofit/>
          </a:bodyPr>
          <a:lstStyle/>
          <a:p>
            <a:pPr marL="0" indent="0" algn="just">
              <a:spcBef>
                <a:spcPts val="0"/>
              </a:spcBef>
              <a:spcAft>
                <a:spcPts val="1800"/>
              </a:spcAft>
              <a:buNone/>
            </a:pPr>
            <a:r>
              <a:rPr lang="fr-CA" sz="3600" b="1" u="sng" dirty="0">
                <a:latin typeface="Aptos" panose="020B0004020202020204" pitchFamily="34" charset="0"/>
                <a:ea typeface="+mj-ea"/>
                <a:cs typeface="+mj-cs"/>
              </a:rPr>
              <a:t>Les faits :</a:t>
            </a:r>
          </a:p>
          <a:p>
            <a:pPr algn="just">
              <a:spcBef>
                <a:spcPts val="0"/>
              </a:spcBef>
              <a:spcAft>
                <a:spcPts val="1800"/>
              </a:spcAft>
              <a:buFontTx/>
              <a:buChar char="-"/>
            </a:pPr>
            <a:r>
              <a:rPr lang="fr-FR" dirty="0">
                <a:latin typeface="Aptos" panose="020B0004020202020204" pitchFamily="34" charset="0"/>
              </a:rPr>
              <a:t>Le 13 mai 2025, une première plainte en vertu des articles 12 et 53 est déposée par le syndicat, visant particulièrement le communiqué envoyé directement aux membres sur l’offre bonifiée.</a:t>
            </a:r>
          </a:p>
          <a:p>
            <a:pPr algn="just">
              <a:spcBef>
                <a:spcPts val="0"/>
              </a:spcBef>
              <a:spcAft>
                <a:spcPts val="1800"/>
              </a:spcAft>
              <a:buFontTx/>
              <a:buChar char="-"/>
            </a:pPr>
            <a:r>
              <a:rPr lang="fr-FR" dirty="0">
                <a:latin typeface="Aptos" panose="020B0004020202020204" pitchFamily="34" charset="0"/>
              </a:rPr>
              <a:t>Le 15 mai 2025, le syndicat obtient une ordonnance provisoire contre l’employeur de cesser d’entraver et de cesser de manquer à son devoir de négocier de bonne foi.</a:t>
            </a:r>
          </a:p>
          <a:p>
            <a:pPr algn="just">
              <a:spcBef>
                <a:spcPts val="0"/>
              </a:spcBef>
              <a:spcAft>
                <a:spcPts val="1800"/>
              </a:spcAft>
              <a:buFontTx/>
              <a:buChar char="-"/>
            </a:pPr>
            <a:r>
              <a:rPr lang="fr-FR" dirty="0">
                <a:latin typeface="Aptos" panose="020B0004020202020204" pitchFamily="34" charset="0"/>
              </a:rPr>
              <a:t>Le 16 mai 2025, l’employeur réplique en déposant une plainte en vertu de l’article 53, alléguant que la condition de passer par la table centrale de la CSN est contraire au principe de négociation de bonne foi et que le syndicat est intimidant.</a:t>
            </a:r>
          </a:p>
          <a:p>
            <a:pPr algn="just">
              <a:spcBef>
                <a:spcPts val="0"/>
              </a:spcBef>
              <a:spcAft>
                <a:spcPts val="1800"/>
              </a:spcAft>
              <a:buFontTx/>
              <a:buChar char="-"/>
            </a:pPr>
            <a:r>
              <a:rPr lang="fr-FR" dirty="0">
                <a:latin typeface="Aptos" panose="020B0004020202020204" pitchFamily="34" charset="0"/>
              </a:rPr>
              <a:t>Par la suite, l’employeur dépose une requête forçant un vote sur les offres patronales en vertu de l’article 58.2, mais colore grandement la requête :</a:t>
            </a:r>
          </a:p>
        </p:txBody>
      </p:sp>
    </p:spTree>
    <p:extLst>
      <p:ext uri="{BB962C8B-B14F-4D97-AF65-F5344CB8AC3E}">
        <p14:creationId xmlns:p14="http://schemas.microsoft.com/office/powerpoint/2010/main" val="14487961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DB837D11-CAC9-8C9D-D432-9995C59C21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8B877A-AA1E-8728-5B2B-6C0774A5B923}"/>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BCA76143-219C-273C-6E49-F73F60EF6796}"/>
              </a:ext>
            </a:extLst>
          </p:cNvPr>
          <p:cNvSpPr>
            <a:spLocks noGrp="1"/>
          </p:cNvSpPr>
          <p:nvPr>
            <p:ph idx="1"/>
          </p:nvPr>
        </p:nvSpPr>
        <p:spPr>
          <a:xfrm>
            <a:off x="576000" y="2631688"/>
            <a:ext cx="17136000" cy="7083812"/>
          </a:xfrm>
        </p:spPr>
        <p:txBody>
          <a:bodyPr lIns="180000" rIns="180000">
            <a:normAutofit fontScale="77500" lnSpcReduction="20000"/>
          </a:bodyPr>
          <a:lstStyle/>
          <a:p>
            <a:pPr marL="0" indent="0" algn="just">
              <a:lnSpc>
                <a:spcPct val="110000"/>
              </a:lnSpc>
              <a:spcBef>
                <a:spcPts val="0"/>
              </a:spcBef>
              <a:spcAft>
                <a:spcPts val="1800"/>
              </a:spcAft>
              <a:buNone/>
            </a:pPr>
            <a:r>
              <a:rPr lang="fr-CA" sz="3600" b="1" u="sng" dirty="0">
                <a:latin typeface="Aptos" panose="020B0004020202020204" pitchFamily="34" charset="0"/>
                <a:ea typeface="+mj-ea"/>
                <a:cs typeface="+mj-cs"/>
              </a:rPr>
              <a:t>Les faits :</a:t>
            </a:r>
          </a:p>
          <a:p>
            <a:pPr marL="0" indent="0" algn="just">
              <a:lnSpc>
                <a:spcPct val="110000"/>
              </a:lnSpc>
              <a:spcBef>
                <a:spcPts val="0"/>
              </a:spcBef>
              <a:spcAft>
                <a:spcPts val="1800"/>
              </a:spcAft>
              <a:buNone/>
            </a:pPr>
            <a:r>
              <a:rPr lang="fr-FR" dirty="0">
                <a:latin typeface="Aptos" panose="020B0004020202020204" pitchFamily="34" charset="0"/>
              </a:rPr>
              <a:t>[78]	Dans sa requête, l’Employeur fait la description de l’historique des négociations collectives avec le Syndicat. Il fait état de la volonté d’un groupe de salariés de se prononcer sur des offres patronales qu’il a soumises au Syndicat, des pétitions qui ont été signées et qui remettent en cause le travail syndical, de la plainte déposée par une salariée à l’encontre du Syndicat en s’appuyant sur l’article 47.2 du </a:t>
            </a:r>
            <a:r>
              <a:rPr lang="fr-FR" i="1" dirty="0">
                <a:latin typeface="Aptos" panose="020B0004020202020204" pitchFamily="34" charset="0"/>
              </a:rPr>
              <a:t>Code du travail, </a:t>
            </a:r>
            <a:r>
              <a:rPr lang="fr-FR" dirty="0">
                <a:latin typeface="Aptos" panose="020B0004020202020204" pitchFamily="34" charset="0"/>
              </a:rPr>
              <a:t>du refus du Syndicat de mettre aux voix de telles offres, etc. </a:t>
            </a:r>
          </a:p>
          <a:p>
            <a:pPr marL="0" indent="0" algn="just">
              <a:lnSpc>
                <a:spcPct val="110000"/>
              </a:lnSpc>
              <a:spcBef>
                <a:spcPts val="0"/>
              </a:spcBef>
              <a:spcAft>
                <a:spcPts val="1800"/>
              </a:spcAft>
              <a:buNone/>
            </a:pPr>
            <a:r>
              <a:rPr lang="fr-FR" dirty="0">
                <a:latin typeface="Aptos" panose="020B0004020202020204" pitchFamily="34" charset="0"/>
              </a:rPr>
              <a:t>[79]	En plus des conclusions usuelles eu égard au scrutin, l’Employeur demande au Tribunal de : </a:t>
            </a:r>
          </a:p>
          <a:p>
            <a:pPr marL="1162050" indent="-260350" algn="just">
              <a:lnSpc>
                <a:spcPct val="110000"/>
              </a:lnSpc>
              <a:spcBef>
                <a:spcPts val="0"/>
              </a:spcBef>
              <a:spcAft>
                <a:spcPts val="1800"/>
              </a:spcAft>
            </a:pPr>
            <a:r>
              <a:rPr lang="fr-FR" b="1" dirty="0">
                <a:latin typeface="Aptos" panose="020B0004020202020204" pitchFamily="34" charset="0"/>
              </a:rPr>
              <a:t>PERMETTRE </a:t>
            </a:r>
            <a:r>
              <a:rPr lang="fr-FR" dirty="0">
                <a:latin typeface="Aptos" panose="020B0004020202020204" pitchFamily="34" charset="0"/>
              </a:rPr>
              <a:t>à l'Employeur de transmettre aux salariés, dans les 48 heures de la présente ordonnance, une copie des dernières offres présentées sur toutes les questions faisant toujours l'objet d'un différend entre les parties dans les langues nécessaires à la pleine compréhension de la proposition ; </a:t>
            </a:r>
          </a:p>
          <a:p>
            <a:pPr marL="1162050" indent="-260350" algn="just">
              <a:lnSpc>
                <a:spcPct val="110000"/>
              </a:lnSpc>
              <a:spcBef>
                <a:spcPts val="0"/>
              </a:spcBef>
              <a:spcAft>
                <a:spcPts val="1800"/>
              </a:spcAft>
            </a:pPr>
            <a:r>
              <a:rPr lang="fr-FR" b="1" dirty="0">
                <a:latin typeface="Aptos" panose="020B0004020202020204" pitchFamily="34" charset="0"/>
              </a:rPr>
              <a:t>ORDONNER </a:t>
            </a:r>
            <a:r>
              <a:rPr lang="fr-FR" dirty="0">
                <a:latin typeface="Aptos" panose="020B0004020202020204" pitchFamily="34" charset="0"/>
              </a:rPr>
              <a:t>que la question posée aux membres présents lors de l'assemblée soit également formulée dans les langues nécessaires à la pleine compréhension par les membres de la question posée ; </a:t>
            </a:r>
          </a:p>
          <a:p>
            <a:pPr marL="0" indent="0" algn="just">
              <a:lnSpc>
                <a:spcPct val="110000"/>
              </a:lnSpc>
              <a:spcBef>
                <a:spcPts val="0"/>
              </a:spcBef>
              <a:spcAft>
                <a:spcPts val="1800"/>
              </a:spcAft>
              <a:buNone/>
            </a:pPr>
            <a:r>
              <a:rPr lang="fr-FR" dirty="0">
                <a:latin typeface="Aptos" panose="020B0004020202020204" pitchFamily="34" charset="0"/>
              </a:rPr>
              <a:t>[80]	L’Employeur se désiste de cette requête le 30 juillet 2025, alors que l’affaire est en délibéré. Le jour même, le Syndicat soulève une opposition à un tel désistement.</a:t>
            </a:r>
          </a:p>
          <a:p>
            <a:pPr marL="0" indent="0" algn="just">
              <a:lnSpc>
                <a:spcPct val="110000"/>
              </a:lnSpc>
              <a:spcBef>
                <a:spcPts val="0"/>
              </a:spcBef>
              <a:spcAft>
                <a:spcPts val="1800"/>
              </a:spcAft>
              <a:buNone/>
            </a:pPr>
            <a:r>
              <a:rPr lang="fr-FR" dirty="0">
                <a:latin typeface="Aptos" panose="020B0004020202020204" pitchFamily="34" charset="0"/>
              </a:rPr>
              <a:t>Le syndicat dépose par la suite une autre plainte en vertu de l’article 12, mais maintenant en visant le recours intenté par l’employeur en vertu des articles 53 et 58.2.</a:t>
            </a: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184450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87C4B0F-5828-97B6-68B2-4EEDB4DC8E3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557F85-F414-75D5-F103-8732C1981B48}"/>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2.	</a:t>
            </a:r>
            <a:r>
              <a:rPr lang="fr-CA" sz="3600" i="1" dirty="0">
                <a:solidFill>
                  <a:srgbClr val="F2F3ED"/>
                </a:solidFill>
                <a:latin typeface="Aptos" panose="020B0004020202020204" pitchFamily="34" charset="0"/>
              </a:rPr>
              <a:t>Syndicat des professionnelles et professionnels en milieu scolaire du Nord-Ouest (SPPMSNO) c Commission scolaire Crie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658 (QC SAT)</a:t>
            </a:r>
            <a:r>
              <a:rPr lang="fr-CA" sz="3600" dirty="0">
                <a:solidFill>
                  <a:schemeClr val="bg1"/>
                </a:solidFill>
                <a:latin typeface="Aptos" panose="020B0004020202020204" pitchFamily="34" charset="0"/>
              </a:rPr>
              <a:t>, 2025 </a:t>
            </a:r>
            <a:r>
              <a:rPr lang="fr-CA" sz="3600" dirty="0">
                <a:solidFill>
                  <a:srgbClr val="F2F3ED"/>
                </a:solidFill>
                <a:latin typeface="Aptos" panose="020B0004020202020204" pitchFamily="34" charset="0"/>
              </a:rPr>
              <a:t>QCTA 8</a:t>
            </a:r>
          </a:p>
        </p:txBody>
      </p:sp>
      <p:sp>
        <p:nvSpPr>
          <p:cNvPr id="3" name="Espace réservé du contenu 2">
            <a:extLst>
              <a:ext uri="{FF2B5EF4-FFF2-40B4-BE49-F238E27FC236}">
                <a16:creationId xmlns:a16="http://schemas.microsoft.com/office/drawing/2014/main" id="{E5C9227E-F18F-9CBA-24EF-CF8E86899B0F}"/>
              </a:ext>
            </a:extLst>
          </p:cNvPr>
          <p:cNvSpPr>
            <a:spLocks noGrp="1"/>
          </p:cNvSpPr>
          <p:nvPr>
            <p:ph idx="1"/>
          </p:nvPr>
        </p:nvSpPr>
        <p:spPr>
          <a:xfrm>
            <a:off x="576000" y="2799836"/>
            <a:ext cx="17136000" cy="7162800"/>
          </a:xfrm>
        </p:spPr>
        <p:txBody>
          <a:bodyPr lIns="180000" tIns="46800" rIns="180000" bIns="46800">
            <a:normAutofit/>
          </a:bodyPr>
          <a:lstStyle/>
          <a:p>
            <a:pPr marL="538163" indent="0" algn="just">
              <a:spcBef>
                <a:spcPts val="0"/>
              </a:spcBef>
              <a:spcAft>
                <a:spcPts val="1800"/>
              </a:spcAft>
              <a:buNone/>
              <a:tabLst>
                <a:tab pos="1436688" algn="l"/>
              </a:tabLst>
            </a:pPr>
            <a:r>
              <a:rPr lang="fr-CA" dirty="0">
                <a:latin typeface="Aptos" panose="020B0004020202020204" pitchFamily="34" charset="0"/>
              </a:rPr>
              <a:t>[76]	La Plaignante a choisi de ne pas divulguer cette information. Non seulement elle n’a pas testé cette option dans des conditions réelles, mais elle a refusé de l’essayer ne serait-ce que pour quelques jours afin d’en vérifier la faisabilité. Elle a privé l’Employeur tout comme le Syndicat d’un moyen de lui trouver un accommodement lui permettant d’offrir une prestation de travail, rendant inutile toute autre option autre que le télétravail à temps complet.</a:t>
            </a:r>
          </a:p>
          <a:p>
            <a:pPr marL="538163" indent="0" algn="just">
              <a:spcBef>
                <a:spcPts val="0"/>
              </a:spcBef>
              <a:spcAft>
                <a:spcPts val="1800"/>
              </a:spcAft>
              <a:buNone/>
              <a:tabLst>
                <a:tab pos="1436688" algn="l"/>
              </a:tabLst>
            </a:pPr>
            <a:r>
              <a:rPr lang="fr-CA" dirty="0">
                <a:latin typeface="Aptos" panose="020B0004020202020204" pitchFamily="34" charset="0"/>
              </a:rPr>
              <a:t>[77]	Pour paraphraser les mots de l’honorable juge Deschamps, l’absence de coopération de la Plaignante est à l’origine de l’échec du processus d’accommodement, ce qui autorise le rejet de sa plainte de ce seul fait.</a:t>
            </a:r>
            <a:endParaRPr lang="fr-CA" b="1" dirty="0">
              <a:latin typeface="Aptos" panose="020B0004020202020204" pitchFamily="34" charset="0"/>
            </a:endParaRPr>
          </a:p>
        </p:txBody>
      </p:sp>
    </p:spTree>
    <p:extLst>
      <p:ext uri="{BB962C8B-B14F-4D97-AF65-F5344CB8AC3E}">
        <p14:creationId xmlns:p14="http://schemas.microsoft.com/office/powerpoint/2010/main" val="148927260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2C6C770-39B1-D906-0D5F-F82FCB0A04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7B46D7-8124-E4DA-CED5-F7940D764479}"/>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0878D3FA-3E41-5E13-3071-1B59FCD433E4}"/>
              </a:ext>
            </a:extLst>
          </p:cNvPr>
          <p:cNvSpPr>
            <a:spLocks noGrp="1"/>
          </p:cNvSpPr>
          <p:nvPr>
            <p:ph idx="1"/>
          </p:nvPr>
        </p:nvSpPr>
        <p:spPr>
          <a:xfrm>
            <a:off x="576000" y="2631688"/>
            <a:ext cx="17136000" cy="7083812"/>
          </a:xfrm>
        </p:spPr>
        <p:txBody>
          <a:bodyPr lIns="180000" rIns="180000">
            <a:normAutofit/>
          </a:bodyPr>
          <a:lstStyle/>
          <a:p>
            <a:pPr marL="0" indent="0" algn="just">
              <a:spcBef>
                <a:spcPts val="0"/>
              </a:spcBef>
              <a:spcAft>
                <a:spcPts val="1800"/>
              </a:spcAft>
              <a:buNone/>
            </a:pPr>
            <a:r>
              <a:rPr lang="en-CA" sz="3600" b="1" u="sng" dirty="0" err="1">
                <a:latin typeface="Aptos" panose="020B0004020202020204" pitchFamily="34" charset="0"/>
                <a:ea typeface="+mj-ea"/>
                <a:cs typeface="+mj-cs"/>
              </a:rPr>
              <a:t>L’analyse</a:t>
            </a:r>
            <a:r>
              <a:rPr lang="en-CA" sz="3600" b="1" u="sng" dirty="0">
                <a:latin typeface="Aptos" panose="020B0004020202020204" pitchFamily="34" charset="0"/>
                <a:ea typeface="+mj-ea"/>
                <a:cs typeface="+mj-cs"/>
              </a:rPr>
              <a:t> :</a:t>
            </a:r>
          </a:p>
          <a:p>
            <a:pPr marL="0" indent="0" algn="just">
              <a:spcBef>
                <a:spcPts val="0"/>
              </a:spcBef>
              <a:spcAft>
                <a:spcPts val="1800"/>
              </a:spcAft>
              <a:buNone/>
            </a:pPr>
            <a:r>
              <a:rPr lang="fr-FR" dirty="0"/>
              <a:t>LA PREMIÈRE PLAINTE SYNDICALE SELON L’ARTICLE 12 DU </a:t>
            </a:r>
            <a:r>
              <a:rPr lang="fr-FR" i="1" dirty="0"/>
              <a:t>CODE DU TRAVAIL </a:t>
            </a:r>
          </a:p>
          <a:p>
            <a:pPr marL="0" indent="0" algn="just">
              <a:spcBef>
                <a:spcPts val="0"/>
              </a:spcBef>
              <a:spcAft>
                <a:spcPts val="1800"/>
              </a:spcAft>
              <a:buNone/>
            </a:pPr>
            <a:r>
              <a:rPr lang="fr-FR" dirty="0"/>
              <a:t>[94]	Certes, des pommes de discorde ont surgi entre quelques salariés et le comité syndical de négociation quant à la stratégie qu’il adopte et met en </a:t>
            </a:r>
            <a:r>
              <a:rPr lang="fr-FR" dirty="0" err="1"/>
              <a:t>oeuvre</a:t>
            </a:r>
            <a:r>
              <a:rPr lang="fr-FR" dirty="0"/>
              <a:t>. Faut-il rappeler toutefois que le tout découle d’un mandat accordé par l’assemblée générale. </a:t>
            </a:r>
          </a:p>
          <a:p>
            <a:pPr marL="0" indent="0" algn="just">
              <a:spcBef>
                <a:spcPts val="0"/>
              </a:spcBef>
              <a:spcAft>
                <a:spcPts val="1800"/>
              </a:spcAft>
              <a:buNone/>
            </a:pPr>
            <a:r>
              <a:rPr lang="fr-FR" dirty="0"/>
              <a:t>[95]	Toutes les communications qu’adresse l’Employeur aux salariés directement sont acheminées par courriel ainsi que par l’utilisation de la plateforme « </a:t>
            </a:r>
            <a:r>
              <a:rPr lang="fr-FR" i="1" dirty="0"/>
              <a:t>7shifts </a:t>
            </a:r>
            <a:r>
              <a:rPr lang="fr-FR" dirty="0"/>
              <a:t>»</a:t>
            </a:r>
            <a:r>
              <a:rPr lang="fr-FR" i="1" dirty="0"/>
              <a:t>. </a:t>
            </a:r>
            <a:r>
              <a:rPr lang="fr-FR" dirty="0"/>
              <a:t>En ce sens, l’Employeur soulève que les salariés ne sont pas captifs et sont libres de recevoir le message ou non. </a:t>
            </a:r>
          </a:p>
          <a:p>
            <a:pPr marL="0" indent="0" algn="just">
              <a:spcBef>
                <a:spcPts val="0"/>
              </a:spcBef>
              <a:spcAft>
                <a:spcPts val="1800"/>
              </a:spcAft>
              <a:buNone/>
            </a:pPr>
            <a:r>
              <a:rPr lang="fr-FR" dirty="0"/>
              <a:t>[96]	Il n’en est rien. Il ne fait aucun doute que les salariés sont captifs, du fait qu’ils reçoivent des courriels directement de la directrice générale de l’hôtel ainsi que par le biais de « </a:t>
            </a:r>
            <a:r>
              <a:rPr lang="fr-FR" i="1" dirty="0"/>
              <a:t>7shifts </a:t>
            </a:r>
            <a:r>
              <a:rPr lang="fr-FR" dirty="0"/>
              <a:t>»</a:t>
            </a:r>
            <a:r>
              <a:rPr lang="fr-FR" i="1" dirty="0"/>
              <a:t>, </a:t>
            </a:r>
            <a:r>
              <a:rPr lang="fr-FR" dirty="0"/>
              <a:t>d’où ils obtiennent des instructions et des directives quant à l’exécution de leur travail. </a:t>
            </a:r>
          </a:p>
          <a:p>
            <a:pPr marL="0" indent="0" algn="just">
              <a:spcBef>
                <a:spcPts val="0"/>
              </a:spcBef>
              <a:spcAft>
                <a:spcPts val="1800"/>
              </a:spcAft>
              <a:buNone/>
            </a:pPr>
            <a:endParaRPr lang="fr-FR" dirty="0"/>
          </a:p>
          <a:p>
            <a:pPr marL="0" indent="0" algn="just">
              <a:spcBef>
                <a:spcPts val="0"/>
              </a:spcBef>
              <a:spcAft>
                <a:spcPts val="1800"/>
              </a:spcAft>
              <a:buNone/>
            </a:pP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24831005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055B28F-5BB8-51CA-41E6-37304998C4B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DCA987-F7FA-4B68-7BAC-DDE4976E96D9}"/>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9596B320-BD4A-B1B4-50AE-71C1D09BAC08}"/>
              </a:ext>
            </a:extLst>
          </p:cNvPr>
          <p:cNvSpPr>
            <a:spLocks noGrp="1"/>
          </p:cNvSpPr>
          <p:nvPr>
            <p:ph idx="1"/>
          </p:nvPr>
        </p:nvSpPr>
        <p:spPr>
          <a:xfrm>
            <a:off x="576000" y="2631688"/>
            <a:ext cx="17136000" cy="7083812"/>
          </a:xfrm>
        </p:spPr>
        <p:txBody>
          <a:bodyPr lIns="180000" rIns="180000">
            <a:normAutofit lnSpcReduction="10000"/>
          </a:bodyPr>
          <a:lstStyle/>
          <a:p>
            <a:pPr marL="0" indent="0" algn="just">
              <a:spcBef>
                <a:spcPts val="0"/>
              </a:spcBef>
              <a:spcAft>
                <a:spcPts val="1800"/>
              </a:spcAft>
              <a:buNone/>
            </a:pPr>
            <a:r>
              <a:rPr lang="en-CA" sz="3600" b="1" u="sng" dirty="0" err="1">
                <a:latin typeface="Aptos" panose="020B0004020202020204" pitchFamily="34" charset="0"/>
                <a:ea typeface="+mj-ea"/>
                <a:cs typeface="+mj-cs"/>
              </a:rPr>
              <a:t>L’analyse</a:t>
            </a:r>
            <a:r>
              <a:rPr lang="en-CA" sz="3600" b="1" u="sng" dirty="0">
                <a:latin typeface="Aptos" panose="020B0004020202020204" pitchFamily="34" charset="0"/>
                <a:ea typeface="+mj-ea"/>
                <a:cs typeface="+mj-cs"/>
              </a:rPr>
              <a:t> :</a:t>
            </a:r>
          </a:p>
          <a:p>
            <a:pPr marL="0" indent="0" algn="just">
              <a:spcBef>
                <a:spcPts val="0"/>
              </a:spcBef>
              <a:spcAft>
                <a:spcPts val="1800"/>
              </a:spcAft>
              <a:buNone/>
            </a:pPr>
            <a:r>
              <a:rPr lang="fr-FR" dirty="0">
                <a:latin typeface="Aptos" panose="020B0004020202020204" pitchFamily="34" charset="0"/>
              </a:rPr>
              <a:t>LA PREMIÈRE PLAINTE SYNDICALE SELON L’ARTICLE 12 DU </a:t>
            </a:r>
            <a:r>
              <a:rPr lang="fr-FR" i="1" dirty="0">
                <a:latin typeface="Aptos" panose="020B0004020202020204" pitchFamily="34" charset="0"/>
              </a:rPr>
              <a:t>CODE DU TRAVAIL </a:t>
            </a:r>
          </a:p>
          <a:p>
            <a:pPr marL="0" indent="0" algn="just">
              <a:spcBef>
                <a:spcPts val="0"/>
              </a:spcBef>
              <a:spcAft>
                <a:spcPts val="1800"/>
              </a:spcAft>
              <a:buNone/>
              <a:tabLst>
                <a:tab pos="1260475" algn="l"/>
              </a:tabLst>
            </a:pPr>
            <a:r>
              <a:rPr lang="fr-FR" dirty="0">
                <a:latin typeface="Aptos" panose="020B0004020202020204" pitchFamily="34" charset="0"/>
              </a:rPr>
              <a:t>[119]	Ce courriel est une manifestation claire de plus que l’Employeur discute directement avec les salariés, cherchant à les influencer en défaveur de leur association. La directrice reçoit des questions et des commentaires de salariés, ce qui pousse l’Employeur à préciser à tous la portée de son offre monétaire. Donc, il négocie, encore une fois, avec les salariés, sans égard pour le Syndicat qui est leur représentant exclusif. </a:t>
            </a:r>
          </a:p>
          <a:p>
            <a:pPr marL="0" indent="0" algn="just">
              <a:spcBef>
                <a:spcPts val="0"/>
              </a:spcBef>
              <a:spcAft>
                <a:spcPts val="1800"/>
              </a:spcAft>
              <a:buNone/>
              <a:tabLst>
                <a:tab pos="1260475" algn="l"/>
              </a:tabLst>
            </a:pPr>
            <a:r>
              <a:rPr lang="fr-FR" dirty="0">
                <a:latin typeface="Aptos" panose="020B0004020202020204" pitchFamily="34" charset="0"/>
              </a:rPr>
              <a:t>[120]	Il s’agit d’un geste additionnel se heurtant aux prescriptions d’ordre public de l’article 12 du </a:t>
            </a:r>
            <a:r>
              <a:rPr lang="fr-FR" i="1" dirty="0">
                <a:latin typeface="Aptos" panose="020B0004020202020204" pitchFamily="34" charset="0"/>
              </a:rPr>
              <a:t>Code du travail. </a:t>
            </a:r>
            <a:endParaRPr lang="fr-FR" dirty="0">
              <a:latin typeface="Aptos" panose="020B0004020202020204" pitchFamily="34" charset="0"/>
            </a:endParaRPr>
          </a:p>
          <a:p>
            <a:pPr marL="0" indent="0" algn="just">
              <a:spcBef>
                <a:spcPts val="0"/>
              </a:spcBef>
              <a:spcAft>
                <a:spcPts val="1800"/>
              </a:spcAft>
              <a:buNone/>
              <a:tabLst>
                <a:tab pos="1260475" algn="l"/>
              </a:tabLst>
            </a:pPr>
            <a:r>
              <a:rPr lang="fr-FR" dirty="0">
                <a:latin typeface="Aptos" panose="020B0004020202020204" pitchFamily="34" charset="0"/>
              </a:rPr>
              <a:t>[121]	Les conséquences de ces gestes sont manifestes. Par suite de ces communications, de nombreux salariés s’attroupent dans une chambre, s’affairant à signer une seconde pétition remettant en question le travail syndical et pour obtenir un vote sur ces nouvelles offres salariales que l’employeur leur a communiquées directement. </a:t>
            </a:r>
          </a:p>
          <a:p>
            <a:pPr marL="0" indent="0" algn="just">
              <a:spcBef>
                <a:spcPts val="0"/>
              </a:spcBef>
              <a:spcAft>
                <a:spcPts val="1800"/>
              </a:spcAft>
              <a:buNone/>
            </a:pP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76417161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CD28DD58-1D46-E9CD-11F9-DAA56553C2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2039EA-72D5-2AAF-B9AA-3697D63A75F3}"/>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5D644361-83BC-507D-5D7F-1E6FFDED0F5C}"/>
              </a:ext>
            </a:extLst>
          </p:cNvPr>
          <p:cNvSpPr>
            <a:spLocks noGrp="1"/>
          </p:cNvSpPr>
          <p:nvPr>
            <p:ph idx="1"/>
          </p:nvPr>
        </p:nvSpPr>
        <p:spPr>
          <a:xfrm>
            <a:off x="576000" y="2631688"/>
            <a:ext cx="17136000" cy="7083812"/>
          </a:xfrm>
        </p:spPr>
        <p:txBody>
          <a:bodyPr lIns="180000" rIns="180000">
            <a:normAutofit fontScale="85000" lnSpcReduction="10000"/>
          </a:bodyPr>
          <a:lstStyle/>
          <a:p>
            <a:pPr marL="0" indent="0" algn="just">
              <a:lnSpc>
                <a:spcPct val="110000"/>
              </a:lnSpc>
              <a:spcBef>
                <a:spcPts val="0"/>
              </a:spcBef>
              <a:spcAft>
                <a:spcPts val="1800"/>
              </a:spcAft>
              <a:buNone/>
            </a:pPr>
            <a:r>
              <a:rPr lang="en-CA" sz="3600" b="1" u="sng" dirty="0" err="1">
                <a:latin typeface="Aptos" panose="020B0004020202020204" pitchFamily="34" charset="0"/>
                <a:ea typeface="+mj-ea"/>
                <a:cs typeface="+mj-cs"/>
              </a:rPr>
              <a:t>L’analyse</a:t>
            </a:r>
            <a:r>
              <a:rPr lang="en-CA" sz="3600" b="1" u="sng" dirty="0">
                <a:latin typeface="Aptos" panose="020B0004020202020204" pitchFamily="34" charset="0"/>
                <a:ea typeface="+mj-ea"/>
                <a:cs typeface="+mj-cs"/>
              </a:rPr>
              <a:t> :</a:t>
            </a:r>
          </a:p>
          <a:p>
            <a:pPr marL="0" indent="0" algn="just">
              <a:lnSpc>
                <a:spcPct val="110000"/>
              </a:lnSpc>
              <a:spcBef>
                <a:spcPts val="0"/>
              </a:spcBef>
              <a:spcAft>
                <a:spcPts val="1800"/>
              </a:spcAft>
              <a:buNone/>
            </a:pPr>
            <a:r>
              <a:rPr lang="fr-FR" dirty="0">
                <a:latin typeface="Aptos" panose="020B0004020202020204" pitchFamily="34" charset="0"/>
              </a:rPr>
              <a:t>LA PLAINTE DE NÉGOCIATION DE MAUVAISE FOI</a:t>
            </a:r>
            <a:endParaRPr lang="fr-FR" i="1" dirty="0">
              <a:latin typeface="Aptos" panose="020B0004020202020204" pitchFamily="34" charset="0"/>
            </a:endParaRP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[156]	L’Employeur ayant qualifié son argument de « </a:t>
            </a:r>
            <a:r>
              <a:rPr lang="fr-FR" i="1" dirty="0">
                <a:latin typeface="Aptos" panose="020B0004020202020204" pitchFamily="34" charset="0"/>
              </a:rPr>
              <a:t>novateur </a:t>
            </a:r>
            <a:r>
              <a:rPr lang="fr-FR" dirty="0">
                <a:latin typeface="Aptos" panose="020B0004020202020204" pitchFamily="34" charset="0"/>
              </a:rPr>
              <a:t>», il prétend que par les gestes reprochés, le Syndicat contrevient à la liberté d’association des salariés qu’il a le mandat de représenter. Il met en doute la défense, par le Syndicat, des intérêts de ses membres vu les « </a:t>
            </a:r>
            <a:r>
              <a:rPr lang="fr-FR" i="1" dirty="0">
                <a:latin typeface="Aptos" panose="020B0004020202020204" pitchFamily="34" charset="0"/>
              </a:rPr>
              <a:t>doléances répétées des salariés </a:t>
            </a:r>
            <a:r>
              <a:rPr lang="fr-FR" dirty="0">
                <a:latin typeface="Aptos" panose="020B0004020202020204" pitchFamily="34" charset="0"/>
              </a:rPr>
              <a:t>» et que l’association « </a:t>
            </a:r>
            <a:r>
              <a:rPr lang="fr-FR" i="1" dirty="0">
                <a:latin typeface="Aptos" panose="020B0004020202020204" pitchFamily="34" charset="0"/>
              </a:rPr>
              <a:t>pose des gestes que contestent une partie non négligeable de ses membres </a:t>
            </a:r>
            <a:r>
              <a:rPr lang="fr-FR" dirty="0">
                <a:latin typeface="Aptos" panose="020B0004020202020204" pitchFamily="34" charset="0"/>
              </a:rPr>
              <a:t>».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[157]	En définitive, l’Employeur, </a:t>
            </a:r>
            <a:r>
              <a:rPr lang="fr-FR" b="1" u="sng" dirty="0">
                <a:latin typeface="Aptos" panose="020B0004020202020204" pitchFamily="34" charset="0"/>
              </a:rPr>
              <a:t>plaidant pour autrui</a:t>
            </a:r>
            <a:r>
              <a:rPr lang="fr-FR" dirty="0">
                <a:latin typeface="Aptos" panose="020B0004020202020204" pitchFamily="34" charset="0"/>
              </a:rPr>
              <a:t>, se trouve à s’autoproclamer le gardien du meilleur intérêt des salariés compris dans l’unité de négociation.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[158]	Pour étayer un manquement à l’obligation de négocier avec diligence et bonne foi, l’Employeur s’appuie sur l’arrêt rendu par la Cour suprême dans l’affaire </a:t>
            </a:r>
            <a:r>
              <a:rPr lang="fr-FR" i="1" dirty="0">
                <a:latin typeface="Aptos" panose="020B0004020202020204" pitchFamily="34" charset="0"/>
              </a:rPr>
              <a:t>Police montée</a:t>
            </a:r>
            <a:r>
              <a:rPr lang="fr-FR" dirty="0">
                <a:latin typeface="Aptos" panose="020B0004020202020204" pitchFamily="34" charset="0"/>
              </a:rPr>
              <a:t>35</a:t>
            </a:r>
            <a:r>
              <a:rPr lang="fr-FR" i="1" dirty="0">
                <a:latin typeface="Aptos" panose="020B0004020202020204" pitchFamily="34" charset="0"/>
              </a:rPr>
              <a:t>. </a:t>
            </a:r>
            <a:r>
              <a:rPr lang="fr-FR" dirty="0">
                <a:latin typeface="Aptos" panose="020B0004020202020204" pitchFamily="34" charset="0"/>
              </a:rPr>
              <a:t>Il adresse moult reproches au Syndicat, dont celui de privilégier ses propres intérêts au détriment de ceux de membres en porte-à-faux avec l’orientation et la stratégie adoptées par le comité syndical de négociation. L’Employeur prend donc fait et cause pour ces salariés dont il estime que les droits sont bafoués. Il se dédouane ainsi de chercher à placer </a:t>
            </a:r>
            <a:r>
              <a:rPr lang="fr-FR" i="1" dirty="0">
                <a:latin typeface="Aptos" panose="020B0004020202020204" pitchFamily="34" charset="0"/>
              </a:rPr>
              <a:t>de facto </a:t>
            </a:r>
            <a:r>
              <a:rPr lang="fr-FR" dirty="0">
                <a:latin typeface="Aptos" panose="020B0004020202020204" pitchFamily="34" charset="0"/>
              </a:rPr>
              <a:t>le Syndicat sous sa tutelle. </a:t>
            </a:r>
          </a:p>
          <a:p>
            <a:pPr marL="0" indent="0" algn="just">
              <a:lnSpc>
                <a:spcPct val="110000"/>
              </a:lnSpc>
              <a:spcBef>
                <a:spcPts val="0"/>
              </a:spcBef>
              <a:spcAft>
                <a:spcPts val="1800"/>
              </a:spcAft>
              <a:buNone/>
            </a:pPr>
            <a:endParaRPr lang="fr-FR" dirty="0">
              <a:latin typeface="Aptos" panose="020B0004020202020204" pitchFamily="34" charset="0"/>
            </a:endParaRPr>
          </a:p>
          <a:p>
            <a:pPr marL="0" indent="0" algn="just">
              <a:lnSpc>
                <a:spcPct val="110000"/>
              </a:lnSpc>
              <a:spcBef>
                <a:spcPts val="0"/>
              </a:spcBef>
              <a:spcAft>
                <a:spcPts val="1800"/>
              </a:spcAft>
              <a:buNone/>
            </a:pP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2421835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2E63149-A4E2-E62B-ECCE-44C645D386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DD8C5F-F4F0-7871-112A-BE9291B0274D}"/>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15A60355-D357-8BC2-FB53-E83A9200F8E9}"/>
              </a:ext>
            </a:extLst>
          </p:cNvPr>
          <p:cNvSpPr>
            <a:spLocks noGrp="1"/>
          </p:cNvSpPr>
          <p:nvPr>
            <p:ph idx="1"/>
          </p:nvPr>
        </p:nvSpPr>
        <p:spPr>
          <a:xfrm>
            <a:off x="576000" y="2631688"/>
            <a:ext cx="17136000" cy="7083812"/>
          </a:xfrm>
        </p:spPr>
        <p:txBody>
          <a:bodyPr lIns="180000" rIns="180000">
            <a:normAutofit/>
          </a:bodyPr>
          <a:lstStyle/>
          <a:p>
            <a:pPr marL="0" indent="0" algn="just">
              <a:spcBef>
                <a:spcPts val="0"/>
              </a:spcBef>
              <a:spcAft>
                <a:spcPts val="1800"/>
              </a:spcAft>
              <a:buNone/>
            </a:pPr>
            <a:r>
              <a:rPr lang="en-CA" sz="3600" b="1" u="sng" dirty="0" err="1">
                <a:latin typeface="Aptos" panose="020B0004020202020204" pitchFamily="34" charset="0"/>
                <a:ea typeface="+mj-ea"/>
                <a:cs typeface="+mj-cs"/>
              </a:rPr>
              <a:t>L’analyse</a:t>
            </a:r>
            <a:r>
              <a:rPr lang="en-CA" sz="3600" b="1" u="sng" dirty="0">
                <a:latin typeface="Aptos" panose="020B0004020202020204" pitchFamily="34" charset="0"/>
                <a:ea typeface="+mj-ea"/>
                <a:cs typeface="+mj-cs"/>
              </a:rPr>
              <a:t> :</a:t>
            </a:r>
          </a:p>
          <a:p>
            <a:pPr marL="0" indent="0" algn="just">
              <a:spcBef>
                <a:spcPts val="0"/>
              </a:spcBef>
              <a:spcAft>
                <a:spcPts val="1800"/>
              </a:spcAft>
              <a:buNone/>
            </a:pPr>
            <a:r>
              <a:rPr lang="fr-FR" dirty="0">
                <a:latin typeface="Aptos" panose="020B0004020202020204" pitchFamily="34" charset="0"/>
              </a:rPr>
              <a:t>LA PLAINTE DE NÉGOCIATION DE MAUVAISE FOI</a:t>
            </a:r>
            <a:endParaRPr lang="fr-FR" i="1" dirty="0">
              <a:latin typeface="Aptos" panose="020B0004020202020204" pitchFamily="34" charset="0"/>
            </a:endParaRPr>
          </a:p>
          <a:p>
            <a:pPr marL="0" indent="0" algn="just">
              <a:spcBef>
                <a:spcPts val="0"/>
              </a:spcBef>
              <a:spcAft>
                <a:spcPts val="1800"/>
              </a:spcAft>
              <a:buNone/>
              <a:tabLst>
                <a:tab pos="1346200" algn="l"/>
              </a:tabLst>
            </a:pPr>
            <a:r>
              <a:rPr lang="fr-FR" dirty="0">
                <a:latin typeface="Aptos" panose="020B0004020202020204" pitchFamily="34" charset="0"/>
              </a:rPr>
              <a:t>[160]	Si certains membres du Syndicat sont en désaccord avec la vie associative, il leur incombe d’agir dans le cadre de leurs instances démocratiques, mais ne peuvent en aucune circonstance appeler l’Employeur à leur secours. En tout état de cause, il n’appartient pas à l’Employeur d’arbitrer les différents intérêts qui peuvent s’entrechoquer parmi les membres du Syndicat. </a:t>
            </a:r>
          </a:p>
          <a:p>
            <a:pPr marL="0" indent="0" algn="just">
              <a:spcBef>
                <a:spcPts val="0"/>
              </a:spcBef>
              <a:spcAft>
                <a:spcPts val="1800"/>
              </a:spcAft>
              <a:buNone/>
              <a:tabLst>
                <a:tab pos="1346200" algn="l"/>
              </a:tabLst>
            </a:pPr>
            <a:r>
              <a:rPr lang="fr-FR" dirty="0">
                <a:latin typeface="Aptos" panose="020B0004020202020204" pitchFamily="34" charset="0"/>
              </a:rPr>
              <a:t>[161]	Enfin, il n’y a pas un iota de preuve que le Syndicat ou ses représentants se soient livrés à des gestes de harcèlement ou d’intimidation vis-à-vis de salariés sur les lieux de travail, ni que la présidente syndicale ait commis des actes de ralentissement de travail. </a:t>
            </a:r>
          </a:p>
          <a:p>
            <a:pPr marL="0" indent="0" algn="just">
              <a:spcBef>
                <a:spcPts val="0"/>
              </a:spcBef>
              <a:spcAft>
                <a:spcPts val="1800"/>
              </a:spcAft>
              <a:buNone/>
              <a:tabLst>
                <a:tab pos="1346200" algn="l"/>
              </a:tabLst>
            </a:pPr>
            <a:r>
              <a:rPr lang="fr-FR" dirty="0">
                <a:latin typeface="Aptos" panose="020B0004020202020204" pitchFamily="34" charset="0"/>
              </a:rPr>
              <a:t>[162]	La plainte pour manquement au devoir de négocier avec diligence et bonne foi dirigée contre le Syndicat est rejetée. </a:t>
            </a: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17307414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C7103795-248A-C1F8-E232-B5DFAE4B2DC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E5D34C-38AF-29F9-B930-2917920CBB66}"/>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6FD45367-A16C-5FD0-DCB7-38CF10C170A9}"/>
              </a:ext>
            </a:extLst>
          </p:cNvPr>
          <p:cNvSpPr>
            <a:spLocks noGrp="1"/>
          </p:cNvSpPr>
          <p:nvPr>
            <p:ph idx="1"/>
          </p:nvPr>
        </p:nvSpPr>
        <p:spPr>
          <a:xfrm>
            <a:off x="576000" y="2631688"/>
            <a:ext cx="17136000" cy="7083812"/>
          </a:xfrm>
        </p:spPr>
        <p:txBody>
          <a:bodyPr lIns="180000" rIns="180000">
            <a:normAutofit fontScale="92500" lnSpcReduction="20000"/>
          </a:bodyPr>
          <a:lstStyle/>
          <a:p>
            <a:pPr marL="0" indent="0" algn="just">
              <a:lnSpc>
                <a:spcPct val="110000"/>
              </a:lnSpc>
              <a:spcBef>
                <a:spcPts val="0"/>
              </a:spcBef>
              <a:spcAft>
                <a:spcPts val="1800"/>
              </a:spcAft>
              <a:buNone/>
            </a:pPr>
            <a:r>
              <a:rPr lang="en-CA" sz="3600" b="1" u="sng" dirty="0" err="1">
                <a:latin typeface="Aptos" panose="020B0004020202020204" pitchFamily="34" charset="0"/>
                <a:ea typeface="+mj-ea"/>
                <a:cs typeface="+mj-cs"/>
              </a:rPr>
              <a:t>L’analyse</a:t>
            </a:r>
            <a:r>
              <a:rPr lang="en-CA" sz="3600" b="1" u="sng" dirty="0">
                <a:latin typeface="Aptos" panose="020B0004020202020204" pitchFamily="34" charset="0"/>
                <a:ea typeface="+mj-ea"/>
                <a:cs typeface="+mj-cs"/>
              </a:rPr>
              <a:t> :</a:t>
            </a:r>
          </a:p>
          <a:p>
            <a:pPr marL="0" indent="0" algn="just">
              <a:lnSpc>
                <a:spcPct val="110000"/>
              </a:lnSpc>
              <a:spcBef>
                <a:spcPts val="0"/>
              </a:spcBef>
              <a:spcAft>
                <a:spcPts val="1800"/>
              </a:spcAft>
              <a:buNone/>
            </a:pPr>
            <a:r>
              <a:rPr lang="fr-FR" dirty="0">
                <a:latin typeface="Aptos" panose="020B0004020202020204" pitchFamily="34" charset="0"/>
              </a:rPr>
              <a:t>LA SECONDE PLAINTE DU SYNDICAT SELON L’ARTICLE 12 DU </a:t>
            </a:r>
            <a:r>
              <a:rPr lang="fr-FR" i="1" dirty="0">
                <a:latin typeface="Aptos" panose="020B0004020202020204" pitchFamily="34" charset="0"/>
              </a:rPr>
              <a:t>CODE DU TRAVAIL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[169]	Les allégations de l’Employeur, dans ses procédures, dénotent de la témérité, du fait qu’il a tenté – sciemment – de faire indirectement ce que l’article 12 du </a:t>
            </a:r>
            <a:r>
              <a:rPr lang="fr-FR" i="1" dirty="0">
                <a:latin typeface="Aptos" panose="020B0004020202020204" pitchFamily="34" charset="0"/>
              </a:rPr>
              <a:t>Code du travail </a:t>
            </a:r>
            <a:r>
              <a:rPr lang="fr-FR" dirty="0">
                <a:latin typeface="Aptos" panose="020B0004020202020204" pitchFamily="34" charset="0"/>
              </a:rPr>
              <a:t>lui interdit directement. Ce comportement se situe dans le sillage de ce qu’il a déjà commencé, quelques semaines auparavant. D’ailleurs, l’Employeur ne pouvait raisonnablement ignorer les conséquences de ses gestes, tant son argument « </a:t>
            </a:r>
            <a:r>
              <a:rPr lang="fr-FR" i="1" dirty="0">
                <a:latin typeface="Aptos" panose="020B0004020202020204" pitchFamily="34" charset="0"/>
              </a:rPr>
              <a:t>novateur </a:t>
            </a:r>
            <a:r>
              <a:rPr lang="fr-FR" dirty="0">
                <a:latin typeface="Aptos" panose="020B0004020202020204" pitchFamily="34" charset="0"/>
              </a:rPr>
              <a:t>» se heurte au droit applicable en matière de liberté d’association et à l’autonomie syndicale qu’elle garantit.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[170]	Au surplus, l’Employeur est déjà visé, au moment où il introduit ses recours au Tribunal, par une ordonnance provisoire lui enjoignant de ne plus chercher à entraver et de cesser d’entraver les activités du Syndicat41.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[171]	L’article 12 du </a:t>
            </a:r>
            <a:r>
              <a:rPr lang="fr-FR" i="1" dirty="0">
                <a:latin typeface="Aptos" panose="020B0004020202020204" pitchFamily="34" charset="0"/>
              </a:rPr>
              <a:t>Code du travail </a:t>
            </a:r>
            <a:r>
              <a:rPr lang="fr-FR" dirty="0">
                <a:latin typeface="Aptos" panose="020B0004020202020204" pitchFamily="34" charset="0"/>
              </a:rPr>
              <a:t>trouve application en toute circonstance, incluant dans le cadre d’un litige mû devant le Tribunal. La tentative d’entrave aux activités syndicales ne fait aucun doute. </a:t>
            </a:r>
          </a:p>
          <a:p>
            <a:pPr marL="0" indent="0" algn="just">
              <a:lnSpc>
                <a:spcPct val="110000"/>
              </a:lnSpc>
              <a:spcBef>
                <a:spcPts val="0"/>
              </a:spcBef>
              <a:spcAft>
                <a:spcPts val="1800"/>
              </a:spcAft>
              <a:buNone/>
            </a:pP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31184425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8E3A667-C68D-F75D-51CF-9B61EEDB24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9C0D87D-C6F9-37C4-8F94-11E10CA3B136}"/>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149B553E-E49B-3C43-731A-4D0C05EA359C}"/>
              </a:ext>
            </a:extLst>
          </p:cNvPr>
          <p:cNvSpPr>
            <a:spLocks noGrp="1"/>
          </p:cNvSpPr>
          <p:nvPr>
            <p:ph idx="1"/>
          </p:nvPr>
        </p:nvSpPr>
        <p:spPr>
          <a:xfrm>
            <a:off x="576000" y="2631688"/>
            <a:ext cx="17136000" cy="7083812"/>
          </a:xfrm>
        </p:spPr>
        <p:txBody>
          <a:bodyPr lIns="180000" rIns="180000">
            <a:normAutofit fontScale="92500" lnSpcReduction="20000"/>
          </a:bodyPr>
          <a:lstStyle/>
          <a:p>
            <a:pPr marL="0" indent="0" algn="just">
              <a:lnSpc>
                <a:spcPct val="110000"/>
              </a:lnSpc>
              <a:spcBef>
                <a:spcPts val="0"/>
              </a:spcBef>
              <a:spcAft>
                <a:spcPts val="1800"/>
              </a:spcAft>
              <a:buNone/>
            </a:pPr>
            <a:r>
              <a:rPr lang="en-CA" sz="3600" b="1" u="sng" dirty="0" err="1">
                <a:latin typeface="Aptos" panose="020B0004020202020204" pitchFamily="34" charset="0"/>
                <a:ea typeface="+mj-ea"/>
                <a:cs typeface="+mj-cs"/>
              </a:rPr>
              <a:t>L’analyse</a:t>
            </a:r>
            <a:r>
              <a:rPr lang="en-CA" sz="3600" b="1" u="sng" dirty="0">
                <a:latin typeface="Aptos" panose="020B0004020202020204" pitchFamily="34" charset="0"/>
                <a:ea typeface="+mj-ea"/>
                <a:cs typeface="+mj-cs"/>
              </a:rPr>
              <a:t> :</a:t>
            </a:r>
          </a:p>
          <a:p>
            <a:pPr marL="0" indent="0" algn="just">
              <a:lnSpc>
                <a:spcPct val="110000"/>
              </a:lnSpc>
              <a:spcBef>
                <a:spcPts val="0"/>
              </a:spcBef>
              <a:spcAft>
                <a:spcPts val="1800"/>
              </a:spcAft>
              <a:buNone/>
            </a:pPr>
            <a:r>
              <a:rPr lang="fr-FR" dirty="0">
                <a:latin typeface="Aptos" panose="020B0004020202020204" pitchFamily="34" charset="0"/>
              </a:rPr>
              <a:t>LA SECONDE PLAINTE DU SYNDICAT SELON L’ARTICLE 12 DU </a:t>
            </a:r>
            <a:r>
              <a:rPr lang="fr-FR" i="1" dirty="0">
                <a:latin typeface="Aptos" panose="020B0004020202020204" pitchFamily="34" charset="0"/>
              </a:rPr>
              <a:t>CODE DU TRAVAIL </a:t>
            </a:r>
          </a:p>
          <a:p>
            <a:pPr marL="0" indent="0" algn="just">
              <a:lnSpc>
                <a:spcPct val="110000"/>
              </a:lnSpc>
              <a:spcBef>
                <a:spcPts val="0"/>
              </a:spcBef>
              <a:spcAft>
                <a:spcPts val="1800"/>
              </a:spcAft>
              <a:buNone/>
              <a:tabLst>
                <a:tab pos="1260475" algn="l"/>
              </a:tabLst>
            </a:pPr>
            <a:r>
              <a:rPr lang="fr-FR" dirty="0">
                <a:latin typeface="Aptos" panose="020B0004020202020204" pitchFamily="34" charset="0"/>
              </a:rPr>
              <a:t>[169]	Les allégations de l’Employeur, dans ses procédures, dénotent de la témérité, du fait qu’il a tenté – sciemment – de faire indirectement ce que l’article 12 du </a:t>
            </a:r>
            <a:r>
              <a:rPr lang="fr-FR" i="1" dirty="0">
                <a:latin typeface="Aptos" panose="020B0004020202020204" pitchFamily="34" charset="0"/>
              </a:rPr>
              <a:t>Code du travail </a:t>
            </a:r>
            <a:r>
              <a:rPr lang="fr-FR" dirty="0">
                <a:latin typeface="Aptos" panose="020B0004020202020204" pitchFamily="34" charset="0"/>
              </a:rPr>
              <a:t>lui interdit directement. Ce comportement se situe dans le sillage de ce qu’il a déjà commencé, quelques semaines auparavant. D’ailleurs, l’Employeur ne pouvait raisonnablement ignorer les conséquences de ses gestes, tant son argument « </a:t>
            </a:r>
            <a:r>
              <a:rPr lang="fr-FR" i="1" dirty="0">
                <a:latin typeface="Aptos" panose="020B0004020202020204" pitchFamily="34" charset="0"/>
              </a:rPr>
              <a:t>novateur </a:t>
            </a:r>
            <a:r>
              <a:rPr lang="fr-FR" dirty="0">
                <a:latin typeface="Aptos" panose="020B0004020202020204" pitchFamily="34" charset="0"/>
              </a:rPr>
              <a:t>» se heurte au droit applicable en matière de liberté d’association et à l’autonomie syndicale qu’elle garantit. </a:t>
            </a:r>
          </a:p>
          <a:p>
            <a:pPr marL="0" indent="0" algn="just">
              <a:lnSpc>
                <a:spcPct val="110000"/>
              </a:lnSpc>
              <a:spcBef>
                <a:spcPts val="0"/>
              </a:spcBef>
              <a:spcAft>
                <a:spcPts val="1800"/>
              </a:spcAft>
              <a:buNone/>
              <a:tabLst>
                <a:tab pos="1260475" algn="l"/>
              </a:tabLst>
            </a:pPr>
            <a:r>
              <a:rPr lang="fr-FR" dirty="0">
                <a:latin typeface="Aptos" panose="020B0004020202020204" pitchFamily="34" charset="0"/>
              </a:rPr>
              <a:t>[170]	Au surplus, l’Employeur est déjà visé, au moment où il introduit ses recours au Tribunal, par une ordonnance provisoire lui enjoignant de ne plus chercher à entraver et de cesser d’entraver les activités du Syndicat41. </a:t>
            </a:r>
          </a:p>
          <a:p>
            <a:pPr marL="0" indent="0" algn="just">
              <a:lnSpc>
                <a:spcPct val="110000"/>
              </a:lnSpc>
              <a:spcBef>
                <a:spcPts val="0"/>
              </a:spcBef>
              <a:spcAft>
                <a:spcPts val="1800"/>
              </a:spcAft>
              <a:buNone/>
              <a:tabLst>
                <a:tab pos="1260475" algn="l"/>
              </a:tabLst>
            </a:pPr>
            <a:r>
              <a:rPr lang="fr-FR" dirty="0">
                <a:latin typeface="Aptos" panose="020B0004020202020204" pitchFamily="34" charset="0"/>
              </a:rPr>
              <a:t>[171]	L’article 12 du </a:t>
            </a:r>
            <a:r>
              <a:rPr lang="fr-FR" i="1" dirty="0">
                <a:latin typeface="Aptos" panose="020B0004020202020204" pitchFamily="34" charset="0"/>
              </a:rPr>
              <a:t>Code du travail </a:t>
            </a:r>
            <a:r>
              <a:rPr lang="fr-FR" dirty="0">
                <a:latin typeface="Aptos" panose="020B0004020202020204" pitchFamily="34" charset="0"/>
              </a:rPr>
              <a:t>trouve application en toute circonstance, incluant dans le cadre d’un litige mû devant le Tribunal. La tentative d’entrave aux activités syndicales ne fait aucun doute. </a:t>
            </a:r>
          </a:p>
          <a:p>
            <a:pPr marL="0" indent="0" algn="just">
              <a:lnSpc>
                <a:spcPct val="110000"/>
              </a:lnSpc>
              <a:spcBef>
                <a:spcPts val="0"/>
              </a:spcBef>
              <a:spcAft>
                <a:spcPts val="1800"/>
              </a:spcAft>
              <a:buNone/>
            </a:pPr>
            <a:endParaRPr lang="fr-FR" dirty="0">
              <a:latin typeface="Aptos" panose="020B0004020202020204" pitchFamily="34" charset="0"/>
            </a:endParaRPr>
          </a:p>
          <a:p>
            <a:pPr marL="0" indent="0" algn="just">
              <a:lnSpc>
                <a:spcPct val="110000"/>
              </a:lnSpc>
              <a:spcBef>
                <a:spcPts val="0"/>
              </a:spcBef>
              <a:spcAft>
                <a:spcPts val="1800"/>
              </a:spcAft>
              <a:buNone/>
            </a:pP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15582005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0AE310B-D78B-3BA0-CDC4-530D3854A0C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0AE05D-A834-1F6D-8585-BEC8F8BF7CDE}"/>
              </a:ext>
            </a:extLst>
          </p:cNvPr>
          <p:cNvSpPr>
            <a:spLocks noGrp="1"/>
          </p:cNvSpPr>
          <p:nvPr>
            <p:ph type="title"/>
          </p:nvPr>
        </p:nvSpPr>
        <p:spPr>
          <a:xfrm>
            <a:off x="576000" y="571500"/>
            <a:ext cx="17136000" cy="1915222"/>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28.</a:t>
            </a:r>
            <a:r>
              <a:rPr lang="fr-CA" sz="3600" i="1" dirty="0">
                <a:solidFill>
                  <a:schemeClr val="bg1"/>
                </a:solidFill>
                <a:latin typeface="Aptos" panose="020B0004020202020204" pitchFamily="34" charset="0"/>
              </a:rPr>
              <a:t>	</a:t>
            </a:r>
            <a:r>
              <a:rPr lang="fr-CA" sz="2800" i="1" dirty="0">
                <a:solidFill>
                  <a:schemeClr val="bg1"/>
                </a:solidFill>
                <a:latin typeface="Aptos" panose="020B0004020202020204" pitchFamily="34" charset="0"/>
              </a:rPr>
              <a:t>Syndicat des travailleuses et travailleurs de l'Hôtel Le Concorde (CSN) c. 8815003 Canada </a:t>
            </a:r>
            <a:r>
              <a:rPr lang="fr-CA" sz="2800" i="1" dirty="0" err="1">
                <a:solidFill>
                  <a:schemeClr val="bg1"/>
                </a:solidFill>
                <a:latin typeface="Aptos" panose="020B0004020202020204" pitchFamily="34" charset="0"/>
              </a:rPr>
              <a:t>inc.</a:t>
            </a:r>
            <a:r>
              <a:rPr lang="fr-CA" sz="2800" dirty="0">
                <a:solidFill>
                  <a:schemeClr val="bg1"/>
                </a:solidFill>
                <a:latin typeface="Aptos" panose="020B0004020202020204" pitchFamily="34" charset="0"/>
              </a:rPr>
              <a:t>,</a:t>
            </a:r>
            <a:r>
              <a:rPr lang="fr-CA" sz="2800" i="1" dirty="0">
                <a:solidFill>
                  <a:schemeClr val="bg1"/>
                </a:solidFill>
                <a:latin typeface="Aptos" panose="020B0004020202020204" pitchFamily="34" charset="0"/>
              </a:rPr>
              <a:t> </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3303 (Ca( </a:t>
            </a:r>
            <a:r>
              <a:rPr lang="fr-CA" sz="2800" dirty="0" err="1">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nLII</a:t>
            </a:r>
            <a:r>
              <a:rPr lang="fr-CA" sz="28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a:t>
            </a:r>
            <a:r>
              <a:rPr lang="fr-CA" sz="2800" dirty="0">
                <a:solidFill>
                  <a:schemeClr val="bg1"/>
                </a:solidFill>
                <a:latin typeface="Aptos" panose="020B0004020202020204" pitchFamily="34" charset="0"/>
              </a:rPr>
              <a:t>  (Juge Pierre-Étienne Morand) </a:t>
            </a:r>
            <a:r>
              <a:rPr lang="fr-CA" sz="2800" i="1" dirty="0">
                <a:solidFill>
                  <a:schemeClr val="bg1"/>
                </a:solidFill>
                <a:latin typeface="Aptos" panose="020B0004020202020204" pitchFamily="34" charset="0"/>
              </a:rPr>
              <a:t>(Désistements du pourvoi en contrôle judiciaire et de la demande pour suspendre l'exécution d'une décision (C.S., 2025-10-09) 200-17-037957-255.)</a:t>
            </a:r>
            <a:endParaRPr lang="fr-CA" sz="3600" i="1" dirty="0">
              <a:solidFill>
                <a:schemeClr val="bg1"/>
              </a:solidFill>
              <a:latin typeface="Aptos" panose="020B0004020202020204" pitchFamily="34" charset="0"/>
            </a:endParaRPr>
          </a:p>
        </p:txBody>
      </p:sp>
      <p:sp>
        <p:nvSpPr>
          <p:cNvPr id="3" name="Espace réservé du contenu 2">
            <a:extLst>
              <a:ext uri="{FF2B5EF4-FFF2-40B4-BE49-F238E27FC236}">
                <a16:creationId xmlns:a16="http://schemas.microsoft.com/office/drawing/2014/main" id="{3B804122-2950-AF96-5C8C-54C4255B65C3}"/>
              </a:ext>
            </a:extLst>
          </p:cNvPr>
          <p:cNvSpPr>
            <a:spLocks noGrp="1"/>
          </p:cNvSpPr>
          <p:nvPr>
            <p:ph idx="1"/>
          </p:nvPr>
        </p:nvSpPr>
        <p:spPr>
          <a:xfrm>
            <a:off x="576000" y="2631688"/>
            <a:ext cx="17136000" cy="7083812"/>
          </a:xfrm>
        </p:spPr>
        <p:txBody>
          <a:bodyPr lIns="180000" rIns="180000">
            <a:normAutofit/>
          </a:bodyPr>
          <a:lstStyle/>
          <a:p>
            <a:pPr marL="0" indent="0" algn="just">
              <a:spcBef>
                <a:spcPts val="0"/>
              </a:spcBef>
              <a:spcAft>
                <a:spcPts val="1800"/>
              </a:spcAft>
              <a:buNone/>
            </a:pPr>
            <a:r>
              <a:rPr lang="en-CA" sz="3600" b="1" u="sng" dirty="0">
                <a:latin typeface="Aptos" panose="020B0004020202020204" pitchFamily="34" charset="0"/>
                <a:ea typeface="+mj-ea"/>
                <a:cs typeface="+mj-cs"/>
              </a:rPr>
              <a:t>Les </a:t>
            </a:r>
            <a:r>
              <a:rPr lang="en-CA" sz="3600" b="1" u="sng" dirty="0" err="1">
                <a:latin typeface="Aptos" panose="020B0004020202020204" pitchFamily="34" charset="0"/>
                <a:ea typeface="+mj-ea"/>
                <a:cs typeface="+mj-cs"/>
              </a:rPr>
              <a:t>dommages</a:t>
            </a:r>
            <a:r>
              <a:rPr lang="en-CA" sz="3600" b="1" u="sng" dirty="0">
                <a:latin typeface="Aptos" panose="020B0004020202020204" pitchFamily="34" charset="0"/>
                <a:ea typeface="+mj-ea"/>
                <a:cs typeface="+mj-cs"/>
              </a:rPr>
              <a:t> :</a:t>
            </a:r>
          </a:p>
          <a:p>
            <a:pPr marL="0" indent="0" algn="just">
              <a:spcBef>
                <a:spcPts val="0"/>
              </a:spcBef>
              <a:spcAft>
                <a:spcPts val="1800"/>
              </a:spcAft>
              <a:buNone/>
            </a:pPr>
            <a:r>
              <a:rPr lang="fr-FR" dirty="0">
                <a:latin typeface="Aptos" panose="020B0004020202020204" pitchFamily="34" charset="0"/>
              </a:rPr>
              <a:t>[184] Dans les circonstances de ce dossier, vu les contraventions flagrantes au </a:t>
            </a:r>
            <a:r>
              <a:rPr lang="fr-FR" i="1" dirty="0">
                <a:latin typeface="Aptos" panose="020B0004020202020204" pitchFamily="34" charset="0"/>
              </a:rPr>
              <a:t>Code du travail, </a:t>
            </a:r>
            <a:r>
              <a:rPr lang="fr-FR" dirty="0">
                <a:latin typeface="Aptos" panose="020B0004020202020204" pitchFamily="34" charset="0"/>
              </a:rPr>
              <a:t>la création de conditions propices à la négociation passe précisément, de l’avis du Tribunal, par le rétablissement du rapport de force en faveur de l’association de salariés. Cet objectif pourrait être atteint par l’octroi de dommages dont l’objectif est de punir des actes répréhensibles, répétés et posés sciemment, au mépris du </a:t>
            </a:r>
            <a:r>
              <a:rPr lang="fr-FR" i="1" dirty="0">
                <a:latin typeface="Aptos" panose="020B0004020202020204" pitchFamily="34" charset="0"/>
              </a:rPr>
              <a:t>Code du travail </a:t>
            </a:r>
            <a:r>
              <a:rPr lang="fr-FR" dirty="0">
                <a:latin typeface="Aptos" panose="020B0004020202020204" pitchFamily="34" charset="0"/>
              </a:rPr>
              <a:t>et de la </a:t>
            </a:r>
            <a:r>
              <a:rPr lang="fr-FR" i="1" dirty="0">
                <a:latin typeface="Aptos" panose="020B0004020202020204" pitchFamily="34" charset="0"/>
              </a:rPr>
              <a:t>Charte. </a:t>
            </a:r>
            <a:endParaRPr lang="fr-FR" dirty="0">
              <a:latin typeface="Aptos" panose="020B0004020202020204" pitchFamily="34" charset="0"/>
            </a:endParaRPr>
          </a:p>
          <a:p>
            <a:pPr marL="0" indent="0" algn="just">
              <a:spcBef>
                <a:spcPts val="0"/>
              </a:spcBef>
              <a:spcAft>
                <a:spcPts val="1800"/>
              </a:spcAft>
              <a:buNone/>
            </a:pPr>
            <a:r>
              <a:rPr lang="fr-FR" dirty="0">
                <a:latin typeface="Aptos" panose="020B0004020202020204" pitchFamily="34" charset="0"/>
              </a:rPr>
              <a:t>[185] Il faut également considérer que l’octroi de tels dommages vise aussi à dissuader pareils comportements. En ce sens, ils revêtent un caractère exemplaire qui doit être porteur. </a:t>
            </a:r>
          </a:p>
          <a:p>
            <a:pPr marL="0" indent="0" algn="just">
              <a:spcBef>
                <a:spcPts val="0"/>
              </a:spcBef>
              <a:spcAft>
                <a:spcPts val="1800"/>
              </a:spcAft>
              <a:buNone/>
            </a:pPr>
            <a:r>
              <a:rPr lang="fr-FR" dirty="0">
                <a:latin typeface="Aptos" panose="020B0004020202020204" pitchFamily="34" charset="0"/>
              </a:rPr>
              <a:t>[186] Ainsi, le Tribunal accorde 10 000 $ pour la première plainte et 10 000 $ pour la seconde à titre de dommages punitifs, ce qui n’excède pas ce qui est suffisant pour assurer leur fonction préventive. </a:t>
            </a:r>
          </a:p>
          <a:p>
            <a:pPr marL="0" indent="0" algn="just">
              <a:spcBef>
                <a:spcPts val="0"/>
              </a:spcBef>
              <a:spcAft>
                <a:spcPts val="1800"/>
              </a:spcAft>
              <a:buNone/>
            </a:pPr>
            <a:endParaRPr lang="fr-CA" sz="3600" b="1" u="sng" dirty="0">
              <a:latin typeface="Aptos" panose="020B0004020202020204" pitchFamily="34" charset="0"/>
              <a:ea typeface="+mj-ea"/>
              <a:cs typeface="+mj-cs"/>
            </a:endParaRPr>
          </a:p>
        </p:txBody>
      </p:sp>
    </p:spTree>
    <p:extLst>
      <p:ext uri="{BB962C8B-B14F-4D97-AF65-F5344CB8AC3E}">
        <p14:creationId xmlns:p14="http://schemas.microsoft.com/office/powerpoint/2010/main" val="32941308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4A06F0F-DAF8-3DEE-67B7-FCEDFF41C7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9D58E5-B687-7EAF-8D12-CDD9A276869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29.	</a:t>
            </a:r>
            <a:r>
              <a:rPr lang="fr-CA" sz="3600" i="1">
                <a:solidFill>
                  <a:schemeClr val="bg1"/>
                </a:solidFill>
                <a:latin typeface="Aptos" panose="020B0004020202020204" pitchFamily="34" charset="0"/>
              </a:rPr>
              <a:t>Syndicat des employés du transport public du Québec Métropolitain </a:t>
            </a:r>
            <a:r>
              <a:rPr lang="fr-CA" sz="3600" i="1" dirty="0">
                <a:solidFill>
                  <a:schemeClr val="bg1"/>
                </a:solidFill>
                <a:latin typeface="Aptos" panose="020B0004020202020204" pitchFamily="34" charset="0"/>
              </a:rPr>
              <a:t> et al.</a:t>
            </a:r>
            <a:r>
              <a:rPr lang="fr-CA" sz="3600" i="1">
                <a:solidFill>
                  <a:schemeClr val="bg1"/>
                </a:solidFill>
                <a:latin typeface="Aptos" panose="020B0004020202020204" pitchFamily="34" charset="0"/>
              </a:rPr>
              <a:t> c. Réseau de transport de la Capitale</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3598 (CanLII)</a:t>
            </a:r>
            <a:r>
              <a:rPr lang="fr-CA" sz="3600">
                <a:solidFill>
                  <a:schemeClr val="bg1"/>
                </a:solidFill>
                <a:latin typeface="Aptos" panose="020B0004020202020204" pitchFamily="34" charset="0"/>
              </a:rPr>
              <a:t> ( Juge Myriam Bédard) Pourvoi en contrôle judiciaire, 2025-10-03 (C.S.) 200-17-038075-255.</a:t>
            </a:r>
          </a:p>
        </p:txBody>
      </p:sp>
      <p:sp>
        <p:nvSpPr>
          <p:cNvPr id="3" name="Espace réservé du contenu 2">
            <a:extLst>
              <a:ext uri="{FF2B5EF4-FFF2-40B4-BE49-F238E27FC236}">
                <a16:creationId xmlns:a16="http://schemas.microsoft.com/office/drawing/2014/main" id="{63128824-E2E4-9EDE-E3D1-053D1F83CF8F}"/>
              </a:ext>
            </a:extLst>
          </p:cNvPr>
          <p:cNvSpPr>
            <a:spLocks noGrp="1"/>
          </p:cNvSpPr>
          <p:nvPr>
            <p:ph idx="1"/>
          </p:nvPr>
        </p:nvSpPr>
        <p:spPr>
          <a:xfrm>
            <a:off x="576000" y="2552700"/>
            <a:ext cx="17136000" cy="7162800"/>
          </a:xfrm>
        </p:spPr>
        <p:txBody>
          <a:bodyPr lIns="180000" rIns="180000">
            <a:normAutofit fontScale="85000" lnSpcReduction="2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Les FAITS :</a:t>
            </a:r>
          </a:p>
          <a:p>
            <a:pPr algn="just">
              <a:lnSpc>
                <a:spcPct val="120000"/>
              </a:lnSpc>
              <a:spcBef>
                <a:spcPts val="0"/>
              </a:spcBef>
              <a:spcAft>
                <a:spcPts val="1800"/>
              </a:spcAft>
              <a:buFontTx/>
              <a:buChar char="-"/>
            </a:pPr>
            <a:r>
              <a:rPr lang="fr-CA" dirty="0">
                <a:latin typeface="Aptos" panose="020B0004020202020204" pitchFamily="34" charset="0"/>
              </a:rPr>
              <a:t>Les Syndicats déposent une plainte d’entrave alléguant que des modifications unilatérales à la Directive générale de prévention de l’incivilité, du harcèlement (psychologique ou sexuel) et de la violence en milieu de travail ainsi que du traitement des dénonciations ou des plaintes entravent leurs activités syndicales en (art. 3, 12 et 14 C.T.).</a:t>
            </a:r>
          </a:p>
          <a:p>
            <a:pPr algn="just">
              <a:lnSpc>
                <a:spcPct val="120000"/>
              </a:lnSpc>
              <a:spcBef>
                <a:spcPts val="0"/>
              </a:spcBef>
              <a:spcAft>
                <a:spcPts val="1800"/>
              </a:spcAft>
              <a:buFontTx/>
              <a:buChar char="-"/>
            </a:pPr>
            <a:r>
              <a:rPr lang="fr-CA" dirty="0">
                <a:latin typeface="Aptos" panose="020B0004020202020204" pitchFamily="34" charset="0"/>
              </a:rPr>
              <a:t>Les modifications à la directive problématiques sont l’obligation de dénonciation aux gestionnaires en cas d’incivilité, harcèlement ou violence, des restrictions au rôle des représentants syndicaux lors des enquêtes internes et une obligation de confidentialité, même pour les représentants syndicaux. </a:t>
            </a:r>
          </a:p>
          <a:p>
            <a:pPr algn="just">
              <a:lnSpc>
                <a:spcPct val="120000"/>
              </a:lnSpc>
              <a:spcBef>
                <a:spcPts val="0"/>
              </a:spcBef>
              <a:spcAft>
                <a:spcPts val="1800"/>
              </a:spcAft>
              <a:buFontTx/>
              <a:buChar char="-"/>
            </a:pPr>
            <a:r>
              <a:rPr lang="fr-CA" dirty="0">
                <a:latin typeface="Aptos" panose="020B0004020202020204" pitchFamily="34" charset="0"/>
              </a:rPr>
              <a:t>Les Syndicats soutiennent que la nouvelle Directive entrave l’activité syndicale en les empêchant d’agir en marge d’une éventuelle enquête, en imposant des règles quant au choix du représentant accompagnateur, en délimitant le rôle des représentants syndicaux et en imposant des obligations de confidentialité.</a:t>
            </a:r>
          </a:p>
          <a:p>
            <a:pPr algn="just">
              <a:lnSpc>
                <a:spcPct val="120000"/>
              </a:lnSpc>
              <a:spcBef>
                <a:spcPts val="0"/>
              </a:spcBef>
              <a:spcAft>
                <a:spcPts val="1800"/>
              </a:spcAft>
              <a:buFontTx/>
              <a:buChar char="-"/>
            </a:pPr>
            <a:r>
              <a:rPr lang="fr-CA" dirty="0">
                <a:latin typeface="Aptos" panose="020B0004020202020204" pitchFamily="34" charset="0"/>
              </a:rPr>
              <a:t>Le RTC, pour sa part, invoque au soutien de sa Directive qu’il est tenu d’adopter ses obligations en matière de harcèlement en vertu de la </a:t>
            </a:r>
            <a:r>
              <a:rPr lang="fr-CA" i="1" dirty="0">
                <a:latin typeface="Aptos" panose="020B0004020202020204" pitchFamily="34" charset="0"/>
              </a:rPr>
              <a:t>Loi</a:t>
            </a:r>
            <a:r>
              <a:rPr lang="fr-CA" dirty="0">
                <a:latin typeface="Aptos" panose="020B0004020202020204" pitchFamily="34" charset="0"/>
              </a:rPr>
              <a:t> </a:t>
            </a:r>
            <a:r>
              <a:rPr lang="fr-CA" i="1" dirty="0">
                <a:latin typeface="Aptos" panose="020B0004020202020204" pitchFamily="34" charset="0"/>
              </a:rPr>
              <a:t>sur les normes du travail</a:t>
            </a:r>
            <a:r>
              <a:rPr lang="fr-CA" dirty="0">
                <a:latin typeface="Aptos" panose="020B0004020202020204" pitchFamily="34" charset="0"/>
              </a:rPr>
              <a:t> et qu’il est désormais établi que les enquêtes en harcèlement doivent être menées sous le couvert de l’anonymat et de la confidentialité.</a:t>
            </a:r>
          </a:p>
          <a:p>
            <a:pPr marL="0" indent="0" algn="just">
              <a:lnSpc>
                <a:spcPct val="12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918062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4E1A06E-82F3-D8FC-F9F4-BB549B6A6B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D1379D-0168-3C56-1E85-A53ED55DAEE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29.	</a:t>
            </a:r>
            <a:r>
              <a:rPr lang="fr-CA" sz="3600" i="1" dirty="0">
                <a:solidFill>
                  <a:schemeClr val="bg1"/>
                </a:solidFill>
                <a:latin typeface="Aptos" panose="020B0004020202020204" pitchFamily="34" charset="0"/>
              </a:rPr>
              <a:t>Syndicat des employés du transport public du Québec Métropolitain  et al. c. Réseau de transport de la Capitale</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3598 (CanLII)</a:t>
            </a:r>
            <a:r>
              <a:rPr lang="fr-CA" sz="3600" dirty="0">
                <a:solidFill>
                  <a:schemeClr val="bg1"/>
                </a:solidFill>
                <a:latin typeface="Aptos" panose="020B0004020202020204" pitchFamily="34" charset="0"/>
              </a:rPr>
              <a:t> ( Juge Myriam Bédard) Pourvoi en contrôle judiciaire, 2025-10-03 (C.S.) 200-17-038075-255.</a:t>
            </a:r>
          </a:p>
        </p:txBody>
      </p:sp>
      <p:sp>
        <p:nvSpPr>
          <p:cNvPr id="3" name="Espace réservé du contenu 2">
            <a:extLst>
              <a:ext uri="{FF2B5EF4-FFF2-40B4-BE49-F238E27FC236}">
                <a16:creationId xmlns:a16="http://schemas.microsoft.com/office/drawing/2014/main" id="{9639D115-D4E0-28C4-6B72-B61BAD1E4A12}"/>
              </a:ext>
            </a:extLst>
          </p:cNvPr>
          <p:cNvSpPr>
            <a:spLocks noGrp="1"/>
          </p:cNvSpPr>
          <p:nvPr>
            <p:ph idx="1"/>
          </p:nvPr>
        </p:nvSpPr>
        <p:spPr>
          <a:xfrm>
            <a:off x="576000" y="2552700"/>
            <a:ext cx="17136000" cy="7162800"/>
          </a:xfrm>
        </p:spPr>
        <p:txBody>
          <a:bodyPr lIns="180000" rIns="180000">
            <a:normAutofit/>
          </a:bodyPr>
          <a:lstStyle/>
          <a:p>
            <a:pPr marL="0" indent="0" latinLnBrk="1">
              <a:buNone/>
            </a:pPr>
            <a:endParaRPr lang="fr-CA" dirty="0"/>
          </a:p>
          <a:p>
            <a:pPr marL="0" indent="0">
              <a:buNone/>
            </a:pPr>
            <a:r>
              <a:rPr lang="fr-CA" dirty="0">
                <a:solidFill>
                  <a:srgbClr val="1F2838"/>
                </a:solidFill>
                <a:latin typeface="Aptos" panose="020B0004020202020204" pitchFamily="34" charset="0"/>
              </a:rPr>
              <a:t> </a:t>
            </a:r>
          </a:p>
        </p:txBody>
      </p:sp>
      <p:sp>
        <p:nvSpPr>
          <p:cNvPr id="4" name="ZoneTexte 3">
            <a:extLst>
              <a:ext uri="{FF2B5EF4-FFF2-40B4-BE49-F238E27FC236}">
                <a16:creationId xmlns:a16="http://schemas.microsoft.com/office/drawing/2014/main" id="{FFDFA798-B436-196E-3451-4A71E8EA97A6}"/>
              </a:ext>
            </a:extLst>
          </p:cNvPr>
          <p:cNvSpPr txBox="1"/>
          <p:nvPr/>
        </p:nvSpPr>
        <p:spPr>
          <a:xfrm>
            <a:off x="576000" y="2371500"/>
            <a:ext cx="16295427" cy="7540526"/>
          </a:xfrm>
          <a:prstGeom prst="rect">
            <a:avLst/>
          </a:prstGeom>
          <a:noFill/>
        </p:spPr>
        <p:txBody>
          <a:bodyPr wrap="square" rtlCol="0">
            <a:spAutoFit/>
          </a:bodyPr>
          <a:lstStyle/>
          <a:p>
            <a:pPr algn="just">
              <a:spcAft>
                <a:spcPts val="600"/>
              </a:spcAft>
            </a:pPr>
            <a:r>
              <a:rPr lang="fr-CA" sz="2800" b="1" u="sng" dirty="0">
                <a:latin typeface="Aptos" panose="020B0004020202020204" pitchFamily="34" charset="0"/>
              </a:rPr>
              <a:t>Les conclusions :</a:t>
            </a:r>
          </a:p>
          <a:p>
            <a:pPr marL="342900" indent="-342900" algn="just">
              <a:spcBef>
                <a:spcPct val="20000"/>
              </a:spcBef>
              <a:spcAft>
                <a:spcPts val="600"/>
              </a:spcAft>
              <a:buFontTx/>
              <a:buChar char="-"/>
            </a:pPr>
            <a:r>
              <a:rPr lang="fr-CA" sz="3000" dirty="0">
                <a:latin typeface="Aptos" panose="020B0004020202020204" pitchFamily="34" charset="0"/>
              </a:rPr>
              <a:t>La plainte sous l’article 14 CT :  </a:t>
            </a:r>
          </a:p>
          <a:p>
            <a:pPr marL="358775" algn="just">
              <a:spcBef>
                <a:spcPct val="20000"/>
              </a:spcBef>
              <a:spcAft>
                <a:spcPts val="600"/>
              </a:spcAft>
              <a:tabLst>
                <a:tab pos="1433513" algn="l"/>
              </a:tabLst>
            </a:pPr>
            <a:r>
              <a:rPr lang="fr-CA" sz="3000" dirty="0">
                <a:latin typeface="Aptos" panose="020B0004020202020204" pitchFamily="34" charset="0"/>
              </a:rPr>
              <a:t>[50]	Aucun salarié n’est ici demandeur. Seuls les Syndicats se plaignent de la Directive. En conséquence, la plainte fondée sur l’article 14 doit être rejetée.</a:t>
            </a:r>
          </a:p>
          <a:p>
            <a:pPr marL="358775" algn="just">
              <a:spcBef>
                <a:spcPct val="20000"/>
              </a:spcBef>
              <a:spcAft>
                <a:spcPts val="600"/>
              </a:spcAft>
              <a:tabLst>
                <a:tab pos="1074738" algn="l"/>
              </a:tabLst>
            </a:pPr>
            <a:r>
              <a:rPr lang="fr-CA" sz="3000" dirty="0">
                <a:latin typeface="Aptos" panose="020B0004020202020204" pitchFamily="34" charset="0"/>
              </a:rPr>
              <a:t>Sous l’article 12 CT :</a:t>
            </a:r>
          </a:p>
          <a:p>
            <a:pPr marL="358775" algn="just">
              <a:spcBef>
                <a:spcPct val="20000"/>
              </a:spcBef>
              <a:spcAft>
                <a:spcPts val="600"/>
              </a:spcAft>
              <a:tabLst>
                <a:tab pos="1433513" algn="l"/>
              </a:tabLst>
            </a:pPr>
            <a:r>
              <a:rPr lang="fr-CA" sz="3000" dirty="0">
                <a:latin typeface="Aptos" panose="020B0004020202020204" pitchFamily="34" charset="0"/>
              </a:rPr>
              <a:t>[45]	Pour le Tribunal, la Directive modifiée entrave clairement les activités syndicales et empêche les représentants d’assumer leur devoir de juste représentation.</a:t>
            </a:r>
          </a:p>
          <a:p>
            <a:pPr marL="358775" algn="just">
              <a:spcBef>
                <a:spcPct val="20000"/>
              </a:spcBef>
              <a:spcAft>
                <a:spcPts val="600"/>
              </a:spcAft>
              <a:tabLst>
                <a:tab pos="1433513" algn="l"/>
              </a:tabLst>
            </a:pPr>
            <a:r>
              <a:rPr lang="fr-CA" sz="3000" dirty="0">
                <a:latin typeface="Aptos" panose="020B0004020202020204" pitchFamily="34" charset="0"/>
              </a:rPr>
              <a:t>[46]	En s’arrogeant le droit d’imposer des limites d’actions aux Syndicats dans la Directive et en leur compliquant ainsi la tâche, le RTC agit en contravention avec les objectifs même du Code du travail de protection de l’autonomie syndicale, principe fondamental, et du droit d’association.</a:t>
            </a:r>
          </a:p>
          <a:p>
            <a:pPr marL="358775" algn="just">
              <a:spcBef>
                <a:spcPct val="20000"/>
              </a:spcBef>
              <a:spcAft>
                <a:spcPts val="600"/>
              </a:spcAft>
              <a:tabLst>
                <a:tab pos="1433513" algn="l"/>
              </a:tabLst>
            </a:pPr>
            <a:r>
              <a:rPr lang="fr-CA" sz="3000" dirty="0">
                <a:latin typeface="Aptos" panose="020B0004020202020204" pitchFamily="34" charset="0"/>
              </a:rPr>
              <a:t>[47]	En cherchant à contraindre les représentants syndicaux de cesser de remplir pleinement leur rôle syndical, le RTC a entravé les activités syndicales. Il ne pouvait ignorer les conséquences qu’engendreraient les modifications apportées unilatéralement à la Directive.</a:t>
            </a:r>
          </a:p>
        </p:txBody>
      </p:sp>
    </p:spTree>
    <p:extLst>
      <p:ext uri="{BB962C8B-B14F-4D97-AF65-F5344CB8AC3E}">
        <p14:creationId xmlns:p14="http://schemas.microsoft.com/office/powerpoint/2010/main" val="31891717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B12F637-D906-1669-4546-BFE34D66A4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3598FF-6FD4-8AC4-4A76-E262AAD60555}"/>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29.	</a:t>
            </a:r>
            <a:r>
              <a:rPr lang="fr-CA" sz="3600" i="1" dirty="0">
                <a:solidFill>
                  <a:schemeClr val="bg1"/>
                </a:solidFill>
                <a:latin typeface="Aptos" panose="020B0004020202020204" pitchFamily="34" charset="0"/>
              </a:rPr>
              <a:t>Syndicat des employés du transport public du Québec Métropolitain  et al. c. Réseau de transport de la Capitale</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3598 (CanLII)</a:t>
            </a:r>
            <a:r>
              <a:rPr lang="fr-CA" sz="3600" dirty="0">
                <a:solidFill>
                  <a:schemeClr val="bg1"/>
                </a:solidFill>
                <a:latin typeface="Aptos" panose="020B0004020202020204" pitchFamily="34" charset="0"/>
              </a:rPr>
              <a:t> ( Juge Myriam Bédard) Pourvoi en contrôle judiciaire, 2025-10-03 (C.S.) 200-17-038075-255.</a:t>
            </a:r>
          </a:p>
        </p:txBody>
      </p:sp>
      <p:sp>
        <p:nvSpPr>
          <p:cNvPr id="3" name="Espace réservé du contenu 2">
            <a:extLst>
              <a:ext uri="{FF2B5EF4-FFF2-40B4-BE49-F238E27FC236}">
                <a16:creationId xmlns:a16="http://schemas.microsoft.com/office/drawing/2014/main" id="{7BE53A92-93A7-5CAF-0E0D-CAA7EC0543A2}"/>
              </a:ext>
            </a:extLst>
          </p:cNvPr>
          <p:cNvSpPr>
            <a:spLocks noGrp="1"/>
          </p:cNvSpPr>
          <p:nvPr>
            <p:ph idx="1"/>
          </p:nvPr>
        </p:nvSpPr>
        <p:spPr>
          <a:xfrm>
            <a:off x="576000" y="2552700"/>
            <a:ext cx="17136000" cy="7162800"/>
          </a:xfrm>
        </p:spPr>
        <p:txBody>
          <a:bodyPr lIns="180000" rIns="180000">
            <a:normAutofit/>
          </a:bodyPr>
          <a:lstStyle/>
          <a:p>
            <a:pPr marL="0" indent="0" latinLnBrk="1">
              <a:buNone/>
            </a:pPr>
            <a:endParaRPr lang="fr-CA" dirty="0"/>
          </a:p>
          <a:p>
            <a:pPr marL="0" indent="0">
              <a:buNone/>
            </a:pPr>
            <a:r>
              <a:rPr lang="fr-CA" dirty="0">
                <a:solidFill>
                  <a:srgbClr val="1F2838"/>
                </a:solidFill>
                <a:latin typeface="Aptos" panose="020B0004020202020204" pitchFamily="34" charset="0"/>
              </a:rPr>
              <a:t> </a:t>
            </a:r>
          </a:p>
        </p:txBody>
      </p:sp>
      <p:sp>
        <p:nvSpPr>
          <p:cNvPr id="4" name="ZoneTexte 3">
            <a:extLst>
              <a:ext uri="{FF2B5EF4-FFF2-40B4-BE49-F238E27FC236}">
                <a16:creationId xmlns:a16="http://schemas.microsoft.com/office/drawing/2014/main" id="{07A8EC63-102C-288C-33E7-B1D55E5801EF}"/>
              </a:ext>
            </a:extLst>
          </p:cNvPr>
          <p:cNvSpPr txBox="1"/>
          <p:nvPr/>
        </p:nvSpPr>
        <p:spPr>
          <a:xfrm>
            <a:off x="576000" y="2371500"/>
            <a:ext cx="16295427" cy="3877985"/>
          </a:xfrm>
          <a:prstGeom prst="rect">
            <a:avLst/>
          </a:prstGeom>
          <a:noFill/>
        </p:spPr>
        <p:txBody>
          <a:bodyPr wrap="square" rtlCol="0">
            <a:spAutoFit/>
          </a:bodyPr>
          <a:lstStyle/>
          <a:p>
            <a:pPr algn="just">
              <a:spcAft>
                <a:spcPts val="1800"/>
              </a:spcAft>
            </a:pPr>
            <a:r>
              <a:rPr lang="fr-CA" sz="3600" b="1" u="sng" dirty="0">
                <a:latin typeface="Aptos" panose="020B0004020202020204" pitchFamily="34" charset="0"/>
              </a:rPr>
              <a:t>Les conclusions :</a:t>
            </a:r>
          </a:p>
          <a:p>
            <a:pPr algn="just">
              <a:spcAft>
                <a:spcPts val="1800"/>
              </a:spcAft>
              <a:tabLst>
                <a:tab pos="989013" algn="l"/>
              </a:tabLst>
            </a:pPr>
            <a:r>
              <a:rPr lang="fr-CA" sz="3000" dirty="0">
                <a:latin typeface="Aptos" panose="020B0004020202020204" pitchFamily="34" charset="0"/>
              </a:rPr>
              <a:t>[48]      Il a ainsi contrevenu à l’</a:t>
            </a:r>
            <a:r>
              <a:rPr lang="fr-CA" sz="3000" dirty="0">
                <a:latin typeface="Aptos" panose="020B0004020202020204" pitchFamily="34" charset="0"/>
                <a:hlinkClick r:id="rId4">
                  <a:extLst>
                    <a:ext uri="{A12FA001-AC4F-418D-AE19-62706E023703}">
                      <ahyp:hlinkClr xmlns:ahyp="http://schemas.microsoft.com/office/drawing/2018/hyperlinkcolor" val="tx"/>
                    </a:ext>
                  </a:extLst>
                </a:hlinkClick>
              </a:rPr>
              <a:t>article 12</a:t>
            </a:r>
            <a:r>
              <a:rPr lang="fr-CA" sz="3000" dirty="0">
                <a:latin typeface="Aptos" panose="020B0004020202020204" pitchFamily="34" charset="0"/>
              </a:rPr>
              <a:t> du </a:t>
            </a:r>
            <a:r>
              <a:rPr lang="fr-CA" sz="3000" i="1" dirty="0">
                <a:latin typeface="Aptos" panose="020B0004020202020204" pitchFamily="34" charset="0"/>
              </a:rPr>
              <a:t>Code du travail</a:t>
            </a:r>
            <a:r>
              <a:rPr lang="fr-CA" sz="3000" dirty="0">
                <a:latin typeface="Aptos" panose="020B0004020202020204" pitchFamily="34" charset="0"/>
              </a:rPr>
              <a:t>.</a:t>
            </a:r>
          </a:p>
          <a:p>
            <a:pPr algn="just">
              <a:spcAft>
                <a:spcPts val="1800"/>
              </a:spcAft>
              <a:tabLst>
                <a:tab pos="989013" algn="l"/>
              </a:tabLst>
            </a:pPr>
            <a:r>
              <a:rPr lang="fr-CA" sz="3000" dirty="0">
                <a:latin typeface="Aptos" panose="020B0004020202020204" pitchFamily="34" charset="0"/>
              </a:rPr>
              <a:t>[57]      Dans le contexte décrit, le RTC ne pouvait ignorer l’effet des modifications apportées à la Directive aujourd’hui dénoncées par les Syndicats. Cette insouciance à l’égard des droits des associations constitue une atteinte illicite et intentionnelle au droit d’association de la part de l’employeur et doit être condamnée. Une ordonnance de payer à chacun des Syndicats des dommages punitifs de 5 000 $ sera de nature à dissuader la répétition d’un tel comportement.</a:t>
            </a:r>
          </a:p>
        </p:txBody>
      </p:sp>
    </p:spTree>
    <p:extLst>
      <p:ext uri="{BB962C8B-B14F-4D97-AF65-F5344CB8AC3E}">
        <p14:creationId xmlns:p14="http://schemas.microsoft.com/office/powerpoint/2010/main" val="82312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B43DB5C-F2EF-FF96-4F06-B71E9FE78D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85EC70-9A08-EB67-600D-28793E4999F9}"/>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976B9157-A6BA-94B6-76F6-6E401ADAFD69}"/>
              </a:ext>
            </a:extLst>
          </p:cNvPr>
          <p:cNvSpPr>
            <a:spLocks noGrp="1"/>
          </p:cNvSpPr>
          <p:nvPr>
            <p:ph idx="1"/>
          </p:nvPr>
        </p:nvSpPr>
        <p:spPr>
          <a:xfrm>
            <a:off x="576000" y="2552700"/>
            <a:ext cx="17136000" cy="7162800"/>
          </a:xfrm>
        </p:spPr>
        <p:txBody>
          <a:bodyPr lIns="180000" tIns="46800" rIns="180000" bIns="46800"/>
          <a:lstStyle/>
          <a:p>
            <a:pPr marL="0" indent="0" algn="just">
              <a:spcBef>
                <a:spcPts val="0"/>
              </a:spcBef>
              <a:spcAft>
                <a:spcPts val="1200"/>
              </a:spcAft>
              <a:buNone/>
            </a:pPr>
            <a:r>
              <a:rPr lang="fr-CA" b="1" u="sng" dirty="0">
                <a:solidFill>
                  <a:srgbClr val="1F2838"/>
                </a:solidFill>
                <a:latin typeface="Aptos" panose="020B0004020202020204" pitchFamily="34" charset="0"/>
              </a:rPr>
              <a:t>Les faits </a:t>
            </a:r>
            <a:r>
              <a:rPr lang="fr-CA" b="1" dirty="0">
                <a:solidFill>
                  <a:srgbClr val="1F2838"/>
                </a:solidFill>
                <a:latin typeface="Aptos" panose="020B0004020202020204" pitchFamily="34" charset="0"/>
              </a:rPr>
              <a:t>:</a:t>
            </a:r>
          </a:p>
          <a:p>
            <a:pPr algn="just">
              <a:spcBef>
                <a:spcPts val="0"/>
              </a:spcBef>
              <a:spcAft>
                <a:spcPts val="1200"/>
              </a:spcAft>
              <a:buFontTx/>
              <a:buChar char="-"/>
            </a:pPr>
            <a:r>
              <a:rPr lang="fr-CA" dirty="0">
                <a:solidFill>
                  <a:srgbClr val="1F2838"/>
                </a:solidFill>
                <a:latin typeface="Aptos" panose="020B0004020202020204" pitchFamily="34" charset="0"/>
              </a:rPr>
              <a:t>Entreprise de transport autobus nolisé en Amérique du Nord pour des visites touristiques;</a:t>
            </a:r>
          </a:p>
          <a:p>
            <a:pPr algn="just">
              <a:spcBef>
                <a:spcPts val="0"/>
              </a:spcBef>
              <a:spcAft>
                <a:spcPts val="1200"/>
              </a:spcAft>
              <a:buFontTx/>
              <a:buChar char="-"/>
            </a:pPr>
            <a:r>
              <a:rPr lang="fr-CA" dirty="0">
                <a:solidFill>
                  <a:srgbClr val="1F2838"/>
                </a:solidFill>
                <a:latin typeface="Aptos" panose="020B0004020202020204" pitchFamily="34" charset="0"/>
              </a:rPr>
              <a:t>En 2017 l’Employeur négocie avec le Syndicat les modalités encadrant la surveillance, il y a alors 2 caméras:</a:t>
            </a:r>
          </a:p>
          <a:p>
            <a:pPr lvl="2" algn="just">
              <a:spcBef>
                <a:spcPts val="0"/>
              </a:spcBef>
              <a:spcAft>
                <a:spcPts val="1200"/>
              </a:spcAft>
              <a:buFont typeface="Wingdings" panose="05000000000000000000" pitchFamily="2" charset="2"/>
              <a:buChar char="§"/>
            </a:pPr>
            <a:r>
              <a:rPr lang="fr-CA" dirty="0">
                <a:solidFill>
                  <a:srgbClr val="1F2838"/>
                </a:solidFill>
                <a:latin typeface="Aptos" panose="020B0004020202020204" pitchFamily="34" charset="0"/>
              </a:rPr>
              <a:t>Caméra intérieure avec des capteurs des mouvements oculaires qui activent une photo en cas d’inactivité (ex. somnolence);</a:t>
            </a:r>
          </a:p>
          <a:p>
            <a:pPr lvl="2" algn="just">
              <a:spcBef>
                <a:spcPts val="0"/>
              </a:spcBef>
              <a:spcAft>
                <a:spcPts val="1200"/>
              </a:spcAft>
              <a:buFont typeface="Wingdings" panose="05000000000000000000" pitchFamily="2" charset="2"/>
              <a:buChar char="§"/>
            </a:pPr>
            <a:r>
              <a:rPr lang="fr-CA" dirty="0">
                <a:solidFill>
                  <a:srgbClr val="1F2838"/>
                </a:solidFill>
                <a:latin typeface="Aptos" panose="020B0004020202020204" pitchFamily="34" charset="0"/>
              </a:rPr>
              <a:t>Caméra extérieure dirigée vers la voie publique en avant du véhicule qui capte des vidéos de 45-60 secondes (collisions, freinage) les vidéos sont transmis à des tiers pour analyse.</a:t>
            </a:r>
          </a:p>
          <a:p>
            <a:pPr algn="just">
              <a:spcBef>
                <a:spcPts val="0"/>
              </a:spcBef>
              <a:spcAft>
                <a:spcPts val="1200"/>
              </a:spcAft>
              <a:buFontTx/>
              <a:buChar char="-"/>
            </a:pPr>
            <a:r>
              <a:rPr lang="fr-CA" dirty="0">
                <a:solidFill>
                  <a:srgbClr val="1F2838"/>
                </a:solidFill>
                <a:latin typeface="Aptos" panose="020B0004020202020204" pitchFamily="34" charset="0"/>
              </a:rPr>
              <a:t>En 2023, l’Employeur change unilatéralement le système de surveillance pour Samsara (système américain utilisant l’IA).</a:t>
            </a:r>
          </a:p>
          <a:p>
            <a:pPr algn="just">
              <a:spcBef>
                <a:spcPts val="0"/>
              </a:spcBef>
              <a:spcAft>
                <a:spcPts val="1200"/>
              </a:spcAft>
              <a:buFontTx/>
              <a:buChar char="-"/>
            </a:pPr>
            <a:r>
              <a:rPr lang="fr-CA" dirty="0">
                <a:solidFill>
                  <a:srgbClr val="1F2838"/>
                </a:solidFill>
                <a:latin typeface="Aptos" panose="020B0004020202020204" pitchFamily="34" charset="0"/>
              </a:rPr>
              <a:t>En 2024, Grief à Coach Canada contestant que la vidéosurveillance en continue est une condition de travail injuste et déraisonnable (art. 46 </a:t>
            </a:r>
            <a:r>
              <a:rPr lang="fr-CA" i="1" dirty="0">
                <a:solidFill>
                  <a:srgbClr val="1F2838"/>
                </a:solidFill>
                <a:latin typeface="Aptos" panose="020B0004020202020204" pitchFamily="34" charset="0"/>
              </a:rPr>
              <a:t>Charte des droits et libertés de la personne</a:t>
            </a:r>
            <a:r>
              <a:rPr lang="fr-CA" dirty="0">
                <a:solidFill>
                  <a:srgbClr val="1F2838"/>
                </a:solidFill>
                <a:latin typeface="Aptos" panose="020B0004020202020204" pitchFamily="34" charset="0"/>
              </a:rPr>
              <a:t>).</a:t>
            </a:r>
          </a:p>
          <a:p>
            <a:pPr marL="0" indent="0" algn="just">
              <a:spcBef>
                <a:spcPts val="0"/>
              </a:spcBef>
              <a:spcAft>
                <a:spcPts val="12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35494731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B191143-2FA1-01DE-5EB0-6D021DB629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3E513B-4FE0-4EF8-FFE7-7EFF182EADC0}"/>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30.	</a:t>
            </a:r>
            <a:r>
              <a:rPr lang="fr-CA" sz="3600" i="1">
                <a:solidFill>
                  <a:schemeClr val="bg1"/>
                </a:solidFill>
                <a:latin typeface="Aptos" panose="020B0004020202020204" pitchFamily="34" charset="0"/>
              </a:rPr>
              <a:t>Syndicat des travailleuses et travailleurs de Shawinigan Aluminium </a:t>
            </a:r>
            <a:r>
              <a:rPr lang="fr-CA" sz="3600" i="1" err="1">
                <a:solidFill>
                  <a:schemeClr val="bg1"/>
                </a:solidFill>
                <a:latin typeface="Aptos" panose="020B0004020202020204" pitchFamily="34" charset="0"/>
              </a:rPr>
              <a:t>inc.</a:t>
            </a:r>
            <a:r>
              <a:rPr lang="fr-CA" sz="3600" i="1">
                <a:solidFill>
                  <a:schemeClr val="bg1"/>
                </a:solidFill>
                <a:latin typeface="Aptos" panose="020B0004020202020204" pitchFamily="34" charset="0"/>
              </a:rPr>
              <a:t> (CSN) c. Shawinigan Aluminium </a:t>
            </a:r>
            <a:r>
              <a:rPr lang="fr-CA" sz="3600" i="1" err="1">
                <a:solidFill>
                  <a:schemeClr val="bg1"/>
                </a:solidFill>
                <a:latin typeface="Aptos" panose="020B0004020202020204" pitchFamily="34" charset="0"/>
              </a:rPr>
              <a:t>inc.</a:t>
            </a:r>
            <a:r>
              <a:rPr lang="fr-CA" sz="3600">
                <a:solidFill>
                  <a:schemeClr val="bg1"/>
                </a:solidFill>
                <a:latin typeface="Aptos" panose="020B0004020202020204" pitchFamily="34" charset="0"/>
              </a:rPr>
              <a:t>,</a:t>
            </a:r>
            <a:r>
              <a:rPr lang="fr-CA" sz="3600" i="1">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5209 </a:t>
            </a:r>
            <a:r>
              <a:rPr lang="fr-CA" sz="3600">
                <a:solidFill>
                  <a:schemeClr val="bg1"/>
                </a:solidFill>
                <a:latin typeface="Aptos" panose="020B0004020202020204" pitchFamily="34" charset="0"/>
              </a:rPr>
              <a:t>(CanLII) (Juge Dominic Fiset)</a:t>
            </a:r>
          </a:p>
        </p:txBody>
      </p:sp>
      <p:sp>
        <p:nvSpPr>
          <p:cNvPr id="3" name="Espace réservé du contenu 2">
            <a:extLst>
              <a:ext uri="{FF2B5EF4-FFF2-40B4-BE49-F238E27FC236}">
                <a16:creationId xmlns:a16="http://schemas.microsoft.com/office/drawing/2014/main" id="{0A8A3484-BFC4-C131-C337-7B74155D842F}"/>
              </a:ext>
            </a:extLst>
          </p:cNvPr>
          <p:cNvSpPr>
            <a:spLocks noGrp="1"/>
          </p:cNvSpPr>
          <p:nvPr>
            <p:ph idx="1"/>
          </p:nvPr>
        </p:nvSpPr>
        <p:spPr>
          <a:xfrm>
            <a:off x="576000" y="2552700"/>
            <a:ext cx="17136000" cy="7162800"/>
          </a:xfrm>
        </p:spPr>
        <p:txBody>
          <a:bodyPr lIns="180000" rIns="180000">
            <a:normAutofit fontScale="85000" lnSpcReduction="2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Les faits :</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À une première rencontre entre l’employeur et un salarié, ce dernier demande à l’employeur ce qu’il doit faire de l’avance de 26 600 $ qu’il a eu en attendant une décision d’admissibilité de la CNESST. L’employeur lui répond qu’il vérifie et va lui revenir.</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À la deuxième rencontre, l’employeur lui dit qu’il doit rembourser la somme lorsqu’il aura obtenu un montant similaire de la part de la CNESST. Le salarié n’a toutefois pas continué ses démarches auprès de la CNESST, puisqu’il a été déclaré inapte à son occuper son emploi et le mentionne à l’employeur. L’employeur lui répond qu’il vérifie et va lui revenir.</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À la troisième rencontre, l’employeur lui dit qu’il peut transférer l’équivalent des cinq semaines d’indemnité et fera une remise de dette sur le reste. Le salarié demande s’il y aura des conséquences fiscales et l’employeur lui répond qu’il va lui revenir.</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À la quatrième rencontre, l’employeur arrive avec une entente et demande au salarié de la signer. L’entente lui demande de quitter son emploi en échange d’une remise de dette.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Furieux, le salarié contacte son syndicat et une plainte en vertu de l’article 12 est déposée.</a:t>
            </a:r>
          </a:p>
          <a:p>
            <a:pPr algn="just">
              <a:lnSpc>
                <a:spcPct val="110000"/>
              </a:lnSpc>
              <a:spcBef>
                <a:spcPts val="0"/>
              </a:spcBef>
              <a:spcAft>
                <a:spcPts val="1800"/>
              </a:spcAft>
              <a:buFontTx/>
              <a:buChar char="-"/>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3366001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B642F3F-8389-C46C-39F5-C4C21126E3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F141D3-80AD-C0A6-FBF2-277E9045B630}"/>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30.	</a:t>
            </a:r>
            <a:r>
              <a:rPr lang="fr-CA" sz="3600" i="1">
                <a:solidFill>
                  <a:schemeClr val="bg1"/>
                </a:solidFill>
                <a:latin typeface="Aptos" panose="020B0004020202020204" pitchFamily="34" charset="0"/>
              </a:rPr>
              <a:t>Syndicat des travailleuses et travailleurs de Shawinigan Aluminium </a:t>
            </a:r>
            <a:r>
              <a:rPr lang="fr-CA" sz="3600" i="1" err="1">
                <a:solidFill>
                  <a:schemeClr val="bg1"/>
                </a:solidFill>
                <a:latin typeface="Aptos" panose="020B0004020202020204" pitchFamily="34" charset="0"/>
              </a:rPr>
              <a:t>inc.</a:t>
            </a:r>
            <a:r>
              <a:rPr lang="fr-CA" sz="3600" i="1">
                <a:solidFill>
                  <a:schemeClr val="bg1"/>
                </a:solidFill>
                <a:latin typeface="Aptos" panose="020B0004020202020204" pitchFamily="34" charset="0"/>
              </a:rPr>
              <a:t> (CSN) c. Shawinigan Aluminium </a:t>
            </a:r>
            <a:r>
              <a:rPr lang="fr-CA" sz="3600" i="1" err="1">
                <a:solidFill>
                  <a:schemeClr val="bg1"/>
                </a:solidFill>
                <a:latin typeface="Aptos" panose="020B0004020202020204" pitchFamily="34" charset="0"/>
              </a:rPr>
              <a:t>inc.</a:t>
            </a:r>
            <a:r>
              <a:rPr lang="fr-CA" sz="3600">
                <a:solidFill>
                  <a:schemeClr val="bg1"/>
                </a:solidFill>
                <a:latin typeface="Aptos" panose="020B0004020202020204" pitchFamily="34" charset="0"/>
              </a:rPr>
              <a:t>,</a:t>
            </a:r>
            <a:r>
              <a:rPr lang="fr-CA" sz="3600" i="1">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QCTAT 5209 </a:t>
            </a:r>
            <a:r>
              <a:rPr lang="fr-CA" sz="3600">
                <a:solidFill>
                  <a:schemeClr val="bg1"/>
                </a:solidFill>
                <a:latin typeface="Aptos" panose="020B0004020202020204" pitchFamily="34" charset="0"/>
              </a:rPr>
              <a:t>(CanLII) (Juge Dominic Fiset)</a:t>
            </a:r>
          </a:p>
        </p:txBody>
      </p:sp>
      <p:sp>
        <p:nvSpPr>
          <p:cNvPr id="3" name="Espace réservé du contenu 2">
            <a:extLst>
              <a:ext uri="{FF2B5EF4-FFF2-40B4-BE49-F238E27FC236}">
                <a16:creationId xmlns:a16="http://schemas.microsoft.com/office/drawing/2014/main" id="{C759FC1A-ADAF-017F-CAED-FCBE245D52B0}"/>
              </a:ext>
            </a:extLst>
          </p:cNvPr>
          <p:cNvSpPr>
            <a:spLocks noGrp="1"/>
          </p:cNvSpPr>
          <p:nvPr>
            <p:ph idx="1"/>
          </p:nvPr>
        </p:nvSpPr>
        <p:spPr>
          <a:xfrm>
            <a:off x="576000" y="2552700"/>
            <a:ext cx="17136000" cy="7162800"/>
          </a:xfrm>
        </p:spPr>
        <p:txBody>
          <a:bodyPr lIns="180000" rIns="180000">
            <a:normAutofit fontScale="85000" lnSpcReduction="2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L’analyse :</a:t>
            </a:r>
          </a:p>
          <a:p>
            <a:pPr marL="0" indent="0" algn="just">
              <a:lnSpc>
                <a:spcPct val="110000"/>
              </a:lnSpc>
              <a:spcBef>
                <a:spcPts val="0"/>
              </a:spcBef>
              <a:spcAft>
                <a:spcPts val="1800"/>
              </a:spcAft>
              <a:buNone/>
              <a:tabLst>
                <a:tab pos="989013" algn="l"/>
              </a:tabLst>
            </a:pPr>
            <a:r>
              <a:rPr lang="fr-FR" dirty="0">
                <a:latin typeface="Aptos" panose="020B0004020202020204" pitchFamily="34" charset="0"/>
              </a:rPr>
              <a:t>[24]	L’approche retenue par l’Employeur à l’égard du Salarié ne constitue pas une simple maladresse, mais plutôt une tentative d’acheter la fin d’emploi d’un salarié placé dans une situation de vulnérabilité économique, et ce, hors la connaissance du Syndicat. </a:t>
            </a:r>
          </a:p>
          <a:p>
            <a:pPr marL="0" indent="0" algn="just">
              <a:lnSpc>
                <a:spcPct val="110000"/>
              </a:lnSpc>
              <a:spcBef>
                <a:spcPts val="0"/>
              </a:spcBef>
              <a:spcAft>
                <a:spcPts val="1800"/>
              </a:spcAft>
              <a:buNone/>
              <a:tabLst>
                <a:tab pos="989013" algn="l"/>
              </a:tabLst>
            </a:pPr>
            <a:r>
              <a:rPr lang="fr-FR" dirty="0">
                <a:latin typeface="Aptos" panose="020B0004020202020204" pitchFamily="34" charset="0"/>
              </a:rPr>
              <a:t>[25]	Il s’agit de l’exemple parfait d’une situation où un employeur mal intentionné a décidé de contourner le monopole de représentation syndicale. </a:t>
            </a:r>
          </a:p>
          <a:p>
            <a:pPr marL="0" indent="0" algn="just">
              <a:lnSpc>
                <a:spcPct val="110000"/>
              </a:lnSpc>
              <a:spcBef>
                <a:spcPts val="0"/>
              </a:spcBef>
              <a:spcAft>
                <a:spcPts val="1800"/>
              </a:spcAft>
              <a:buNone/>
              <a:tabLst>
                <a:tab pos="989013" algn="l"/>
              </a:tabLst>
            </a:pPr>
            <a:r>
              <a:rPr lang="fr-FR" dirty="0">
                <a:latin typeface="Aptos" panose="020B0004020202020204" pitchFamily="34" charset="0"/>
              </a:rPr>
              <a:t>[…]</a:t>
            </a:r>
          </a:p>
          <a:p>
            <a:pPr marL="0" indent="0" algn="just">
              <a:lnSpc>
                <a:spcPct val="110000"/>
              </a:lnSpc>
              <a:spcBef>
                <a:spcPts val="0"/>
              </a:spcBef>
              <a:spcAft>
                <a:spcPts val="1800"/>
              </a:spcAft>
              <a:buNone/>
              <a:tabLst>
                <a:tab pos="989013" algn="l"/>
              </a:tabLst>
            </a:pPr>
            <a:r>
              <a:rPr lang="fr-FR" dirty="0">
                <a:latin typeface="Aptos" panose="020B0004020202020204" pitchFamily="34" charset="0"/>
              </a:rPr>
              <a:t>[27]	En agissant de la sorte, l’Employeur a contrevenu au principe voulant qu’on ne puisse faire fi du syndicat lorsqu’on désire intervenir relativement aux conditions de travail d’un salarié. Si ce principe vaut dans une situation susceptible de présenter peu de conséquences pour un salarié, comme dans le cas précité où il était question du choix des vacances par un groupe de salariés6, à plus forte raison vaut-il lorsqu’il est question de négocier une remise de dette assortie d’une fin d’emploi. </a:t>
            </a:r>
          </a:p>
          <a:p>
            <a:pPr marL="0" indent="0" algn="just">
              <a:lnSpc>
                <a:spcPct val="110000"/>
              </a:lnSpc>
              <a:spcBef>
                <a:spcPts val="0"/>
              </a:spcBef>
              <a:spcAft>
                <a:spcPts val="1800"/>
              </a:spcAft>
              <a:buNone/>
              <a:tabLst>
                <a:tab pos="989013" algn="l"/>
              </a:tabLst>
            </a:pPr>
            <a:r>
              <a:rPr lang="fr-FR" dirty="0">
                <a:latin typeface="Aptos" panose="020B0004020202020204" pitchFamily="34" charset="0"/>
              </a:rPr>
              <a:t>[28]	L’Employeur a donc entravé intentionnellement les activités syndicales, ce qui commande que la plainte soit accueillie. Par voie de conséquence, il a aussi contrevenu à la liberté d’association qui est protégée par l’article 3 du </a:t>
            </a:r>
            <a:r>
              <a:rPr lang="fr-FR" i="1" dirty="0">
                <a:latin typeface="Aptos" panose="020B0004020202020204" pitchFamily="34" charset="0"/>
              </a:rPr>
              <a:t>Code</a:t>
            </a:r>
            <a:r>
              <a:rPr lang="fr-FR" dirty="0">
                <a:latin typeface="Aptos" panose="020B0004020202020204" pitchFamily="34" charset="0"/>
              </a:rPr>
              <a:t> et par l’article 3 de la </a:t>
            </a:r>
            <a:r>
              <a:rPr lang="fr-FR" i="1" dirty="0">
                <a:latin typeface="Aptos" panose="020B0004020202020204" pitchFamily="34" charset="0"/>
              </a:rPr>
              <a:t>Charte des droits et libertés de la personne</a:t>
            </a:r>
            <a:r>
              <a:rPr lang="fr-FR" dirty="0">
                <a:latin typeface="Aptos" panose="020B0004020202020204" pitchFamily="34" charset="0"/>
              </a:rPr>
              <a:t>. </a:t>
            </a:r>
            <a:endParaRPr lang="fr-CA" dirty="0">
              <a:solidFill>
                <a:srgbClr val="1F2838"/>
              </a:solidFill>
              <a:latin typeface="Aptos" panose="020B0004020202020204" pitchFamily="34" charset="0"/>
            </a:endParaRPr>
          </a:p>
          <a:p>
            <a:pPr algn="just">
              <a:lnSpc>
                <a:spcPct val="110000"/>
              </a:lnSpc>
              <a:spcBef>
                <a:spcPts val="0"/>
              </a:spcBef>
              <a:spcAft>
                <a:spcPts val="1800"/>
              </a:spcAft>
              <a:buFontTx/>
              <a:buChar char="-"/>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22585786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6C98EAF-0308-E31E-CFE1-1B941B0A3D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B14470-C6A7-ABA7-95FE-3714B06E999A}"/>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31.</a:t>
            </a:r>
            <a:r>
              <a:rPr lang="fr-CA" sz="3600" i="1">
                <a:solidFill>
                  <a:schemeClr val="bg1"/>
                </a:solidFill>
                <a:latin typeface="Aptos" panose="020B0004020202020204" pitchFamily="34" charset="0"/>
              </a:rPr>
              <a:t>	Jean-Louis c. Syndicat des métallos, section locale 8922</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QCTAT 47 </a:t>
            </a:r>
            <a:r>
              <a:rPr lang="fr-CA" sz="3600">
                <a:solidFill>
                  <a:schemeClr val="bg1"/>
                </a:solidFill>
                <a:latin typeface="Aptos" panose="020B0004020202020204" pitchFamily="34" charset="0"/>
              </a:rPr>
              <a:t>(CanLII) (Juge François Beaubien)</a:t>
            </a:r>
          </a:p>
        </p:txBody>
      </p:sp>
      <p:sp>
        <p:nvSpPr>
          <p:cNvPr id="3" name="Espace réservé du contenu 2">
            <a:extLst>
              <a:ext uri="{FF2B5EF4-FFF2-40B4-BE49-F238E27FC236}">
                <a16:creationId xmlns:a16="http://schemas.microsoft.com/office/drawing/2014/main" id="{B30BEC71-97F6-39EC-05D3-B8AA4A7F783A}"/>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Le plaignant dépose une plainte en vertu de l’article 47,2 du </a:t>
            </a:r>
            <a:r>
              <a:rPr lang="fr-CA" i="1" dirty="0">
                <a:solidFill>
                  <a:srgbClr val="1F2838"/>
                </a:solidFill>
                <a:latin typeface="Aptos" panose="020B0004020202020204" pitchFamily="34" charset="0"/>
              </a:rPr>
              <a:t>Code du travail</a:t>
            </a:r>
            <a:r>
              <a:rPr lang="fr-CA" dirty="0">
                <a:solidFill>
                  <a:srgbClr val="1F2838"/>
                </a:solidFill>
                <a:latin typeface="Aptos" panose="020B0004020202020204" pitchFamily="34" charset="0"/>
              </a:rPr>
              <a:t>, parce que le Syndicat a retiré le grief visant à contester son congédiement.</a:t>
            </a:r>
          </a:p>
          <a:p>
            <a:pPr algn="just">
              <a:spcBef>
                <a:spcPts val="0"/>
              </a:spcBef>
              <a:spcAft>
                <a:spcPts val="1800"/>
              </a:spcAft>
              <a:buFontTx/>
              <a:buChar char="-"/>
            </a:pPr>
            <a:r>
              <a:rPr lang="fr-CA" dirty="0">
                <a:solidFill>
                  <a:srgbClr val="1F2838"/>
                </a:solidFill>
                <a:latin typeface="Aptos" panose="020B0004020202020204" pitchFamily="34" charset="0"/>
              </a:rPr>
              <a:t>Le Syndicat invoque que le salarié a déposé sa plainte hors du délais de 6 mois prévu au code et que pour ce motif la plainte doit être rejetée sommairement. </a:t>
            </a:r>
          </a:p>
          <a:p>
            <a:pPr algn="just">
              <a:spcBef>
                <a:spcPts val="0"/>
              </a:spcBef>
              <a:spcAft>
                <a:spcPts val="1800"/>
              </a:spcAft>
              <a:buFontTx/>
              <a:buChar char="-"/>
            </a:pPr>
            <a:r>
              <a:rPr lang="fr-CA" dirty="0">
                <a:solidFill>
                  <a:srgbClr val="1F2838"/>
                </a:solidFill>
                <a:latin typeface="Aptos" panose="020B0004020202020204" pitchFamily="34" charset="0"/>
              </a:rPr>
              <a:t>L’Employeur soutien que la plainte doit être rejetée sommairement parce que le Salarié a opté pour la plainte en vertu de l’article 32 de la LATMP et qu’en vertu du principe du non cumul des recours le Syndicat ne peut pas poursuivre avec le grief. </a:t>
            </a:r>
          </a:p>
        </p:txBody>
      </p:sp>
    </p:spTree>
    <p:extLst>
      <p:ext uri="{BB962C8B-B14F-4D97-AF65-F5344CB8AC3E}">
        <p14:creationId xmlns:p14="http://schemas.microsoft.com/office/powerpoint/2010/main" val="292183705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C2FC61D-BC49-830A-8A58-E2CFFBC8F2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8066DF-66B4-FCD1-F4D6-E2B90D2BB30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31.</a:t>
            </a:r>
            <a:r>
              <a:rPr lang="fr-CA" sz="3600" i="1" dirty="0">
                <a:solidFill>
                  <a:schemeClr val="bg1"/>
                </a:solidFill>
                <a:latin typeface="Aptos" panose="020B0004020202020204" pitchFamily="34" charset="0"/>
              </a:rPr>
              <a:t>	Jean-Louis c. Syndicat des métallos, section locale 8922</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QCTAT 47 </a:t>
            </a:r>
            <a:r>
              <a:rPr lang="fr-CA" sz="3600" dirty="0">
                <a:solidFill>
                  <a:schemeClr val="bg1"/>
                </a:solidFill>
                <a:latin typeface="Aptos" panose="020B0004020202020204" pitchFamily="34" charset="0"/>
              </a:rPr>
              <a:t>(CanLII) (Juge François Beaubien)</a:t>
            </a:r>
          </a:p>
        </p:txBody>
      </p:sp>
      <p:sp>
        <p:nvSpPr>
          <p:cNvPr id="3" name="Espace réservé du contenu 2">
            <a:extLst>
              <a:ext uri="{FF2B5EF4-FFF2-40B4-BE49-F238E27FC236}">
                <a16:creationId xmlns:a16="http://schemas.microsoft.com/office/drawing/2014/main" id="{97D776D4-3326-705A-E227-66EA77989893}"/>
              </a:ext>
            </a:extLst>
          </p:cNvPr>
          <p:cNvSpPr>
            <a:spLocks noGrp="1"/>
          </p:cNvSpPr>
          <p:nvPr>
            <p:ph idx="1"/>
          </p:nvPr>
        </p:nvSpPr>
        <p:spPr>
          <a:xfrm>
            <a:off x="576000" y="2371500"/>
            <a:ext cx="17136000" cy="7394489"/>
          </a:xfrm>
        </p:spPr>
        <p:txBody>
          <a:bodyPr lIns="180000" rIns="180000">
            <a:noAutofit/>
          </a:bodyPr>
          <a:lstStyle/>
          <a:p>
            <a:pPr marL="0" indent="0" algn="just">
              <a:lnSpc>
                <a:spcPct val="120000"/>
              </a:lnSpc>
              <a:spcBef>
                <a:spcPts val="0"/>
              </a:spcBef>
              <a:spcAft>
                <a:spcPts val="1800"/>
              </a:spcAft>
              <a:buNone/>
            </a:pPr>
            <a:r>
              <a:rPr lang="fr-CA" sz="2510" b="1" u="sng" dirty="0">
                <a:solidFill>
                  <a:srgbClr val="1F2838"/>
                </a:solidFill>
                <a:latin typeface="Aptos" panose="020B0004020202020204" pitchFamily="34" charset="0"/>
              </a:rPr>
              <a:t>Les conclusions : </a:t>
            </a:r>
          </a:p>
          <a:p>
            <a:pPr marL="0" indent="0" algn="just">
              <a:lnSpc>
                <a:spcPct val="120000"/>
              </a:lnSpc>
              <a:spcBef>
                <a:spcPts val="0"/>
              </a:spcBef>
              <a:spcAft>
                <a:spcPts val="1800"/>
              </a:spcAft>
              <a:buNone/>
              <a:tabLst>
                <a:tab pos="1074738" algn="l"/>
              </a:tabLst>
            </a:pPr>
            <a:r>
              <a:rPr lang="fr-CA" sz="2510" dirty="0">
                <a:latin typeface="Aptos" panose="020B0004020202020204" pitchFamily="34" charset="0"/>
              </a:rPr>
              <a:t>[21]	Le Tribunal ne retient pas les motifs invoqués par le plaignant.</a:t>
            </a:r>
          </a:p>
          <a:p>
            <a:pPr marL="0" indent="0" algn="just">
              <a:lnSpc>
                <a:spcPct val="120000"/>
              </a:lnSpc>
              <a:spcBef>
                <a:spcPts val="0"/>
              </a:spcBef>
              <a:spcAft>
                <a:spcPts val="1800"/>
              </a:spcAft>
              <a:buNone/>
              <a:tabLst>
                <a:tab pos="1074738" algn="l"/>
              </a:tabLst>
            </a:pPr>
            <a:r>
              <a:rPr lang="fr-CA" sz="2510" dirty="0">
                <a:latin typeface="Aptos" panose="020B0004020202020204" pitchFamily="34" charset="0"/>
              </a:rPr>
              <a:t>[22]	Le fait pour une partie d’être non représentée ne lui confère aucun passe‑droit et ne la dispense pas de respecter les délais impératifs prévus par la loi pour l’exercice de son recours.</a:t>
            </a:r>
          </a:p>
          <a:p>
            <a:pPr marL="0" indent="0" algn="just">
              <a:lnSpc>
                <a:spcPct val="120000"/>
              </a:lnSpc>
              <a:spcBef>
                <a:spcPts val="0"/>
              </a:spcBef>
              <a:spcAft>
                <a:spcPts val="1800"/>
              </a:spcAft>
              <a:buNone/>
              <a:tabLst>
                <a:tab pos="1074738" algn="l"/>
              </a:tabLst>
            </a:pPr>
            <a:r>
              <a:rPr lang="fr-CA" sz="2510" dirty="0">
                <a:latin typeface="Aptos" panose="020B0004020202020204" pitchFamily="34" charset="0"/>
              </a:rPr>
              <a:t>[23]	De plus, ni la multiplicité des recours ni leur complexité relative ne sauraient justifier que le Tribunal relève le plaignant de son défaut de respecter le délai impératif prévu à l’article 47.5 du Code.</a:t>
            </a:r>
          </a:p>
          <a:p>
            <a:pPr marL="0" indent="0" algn="just">
              <a:lnSpc>
                <a:spcPct val="120000"/>
              </a:lnSpc>
              <a:spcBef>
                <a:spcPts val="0"/>
              </a:spcBef>
              <a:spcAft>
                <a:spcPts val="1800"/>
              </a:spcAft>
              <a:buNone/>
              <a:tabLst>
                <a:tab pos="1074738" algn="l"/>
              </a:tabLst>
            </a:pPr>
            <a:r>
              <a:rPr lang="fr-CA" sz="2510" b="1" dirty="0">
                <a:latin typeface="Aptos" panose="020B0004020202020204" pitchFamily="34" charset="0"/>
              </a:rPr>
              <a:t>[24]	</a:t>
            </a:r>
            <a:r>
              <a:rPr lang="fr-CA" sz="2510" b="1" u="sng" dirty="0">
                <a:latin typeface="Aptos" panose="020B0004020202020204" pitchFamily="34" charset="0"/>
              </a:rPr>
              <a:t>La plainte ayant été déposée au-delà du délai de 6 mois de la connaissance par le plaignant de l’agissement du syndicat dont il se plaint, elle doit être rejetée sommairement.</a:t>
            </a:r>
          </a:p>
          <a:p>
            <a:pPr marL="0" indent="0" algn="just">
              <a:lnSpc>
                <a:spcPct val="120000"/>
              </a:lnSpc>
              <a:spcBef>
                <a:spcPts val="0"/>
              </a:spcBef>
              <a:spcAft>
                <a:spcPts val="1800"/>
              </a:spcAft>
              <a:buNone/>
              <a:tabLst>
                <a:tab pos="1074738" algn="l"/>
              </a:tabLst>
            </a:pPr>
            <a:r>
              <a:rPr lang="fr-CA" sz="2510" dirty="0">
                <a:latin typeface="Aptos" panose="020B0004020202020204" pitchFamily="34" charset="0"/>
              </a:rPr>
              <a:t>[27]	Le plaignant mentionne dans sa plainte que le syndicat a retiré son grief aussitôt qu’il a su qu’il avait déposé contre l’employeur une plainte selon l’article 32 de la LATMP.</a:t>
            </a:r>
          </a:p>
          <a:p>
            <a:pPr marL="0" indent="0" algn="just">
              <a:lnSpc>
                <a:spcPct val="120000"/>
              </a:lnSpc>
              <a:spcBef>
                <a:spcPts val="0"/>
              </a:spcBef>
              <a:spcAft>
                <a:spcPts val="1800"/>
              </a:spcAft>
              <a:buNone/>
              <a:tabLst>
                <a:tab pos="1074738" algn="l"/>
              </a:tabLst>
            </a:pPr>
            <a:r>
              <a:rPr lang="fr-CA" sz="2510" b="1" dirty="0">
                <a:latin typeface="Aptos" panose="020B0004020202020204" pitchFamily="34" charset="0"/>
              </a:rPr>
              <a:t>[28]	</a:t>
            </a:r>
            <a:r>
              <a:rPr lang="fr-CA" sz="2510" b="1" u="sng" dirty="0">
                <a:latin typeface="Aptos" panose="020B0004020202020204" pitchFamily="34" charset="0"/>
              </a:rPr>
              <a:t>La décision du plaignant d’utiliser ce moyen pour contester son congédiement ayant pour conséquence directe de rendre impossible le recours à l’arbitrage du grief, le syndicat n’avait pas d’autre choix que de s’en désister et cela étant, « </a:t>
            </a:r>
            <a:r>
              <a:rPr lang="fr-CA" sz="2510" b="1" i="1" u="sng" dirty="0">
                <a:latin typeface="Aptos" panose="020B0004020202020204" pitchFamily="34" charset="0"/>
              </a:rPr>
              <a:t>aucun reproche à ce sujet ne peut être retenu par le Tribunal à l’encontre de celui-ci</a:t>
            </a:r>
            <a:r>
              <a:rPr lang="fr-CA" sz="2510" b="1" u="sng" dirty="0">
                <a:latin typeface="Aptos" panose="020B0004020202020204" pitchFamily="34" charset="0"/>
              </a:rPr>
              <a:t> </a:t>
            </a:r>
            <a:r>
              <a:rPr lang="fr-CA" sz="2510" dirty="0">
                <a:latin typeface="Aptos" panose="020B0004020202020204" pitchFamily="34" charset="0"/>
              </a:rPr>
              <a:t>».</a:t>
            </a:r>
          </a:p>
        </p:txBody>
      </p:sp>
    </p:spTree>
    <p:extLst>
      <p:ext uri="{BB962C8B-B14F-4D97-AF65-F5344CB8AC3E}">
        <p14:creationId xmlns:p14="http://schemas.microsoft.com/office/powerpoint/2010/main" val="6296555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5B683E7B-9114-0A12-4BE6-BA0DA79882F2}"/>
              </a:ext>
            </a:extLst>
          </p:cNvPr>
          <p:cNvSpPr/>
          <p:nvPr/>
        </p:nvSpPr>
        <p:spPr>
          <a:xfrm>
            <a:off x="0" y="19051"/>
            <a:ext cx="7552746" cy="10267950"/>
          </a:xfrm>
          <a:custGeom>
            <a:avLst/>
            <a:gdLst/>
            <a:ahLst/>
            <a:cxnLst/>
            <a:rect l="l" t="t" r="r" b="b"/>
            <a:pathLst>
              <a:path w="8848146" h="11786881">
                <a:moveTo>
                  <a:pt x="0" y="0"/>
                </a:moveTo>
                <a:lnTo>
                  <a:pt x="8848146" y="0"/>
                </a:lnTo>
                <a:lnTo>
                  <a:pt x="8848146" y="11786881"/>
                </a:lnTo>
                <a:lnTo>
                  <a:pt x="0" y="117868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11" name="Rectangle 10">
            <a:extLst>
              <a:ext uri="{FF2B5EF4-FFF2-40B4-BE49-F238E27FC236}">
                <a16:creationId xmlns:a16="http://schemas.microsoft.com/office/drawing/2014/main" id="{DEC897F2-0E06-0D77-68F0-EF86C61F9E95}"/>
              </a:ext>
            </a:extLst>
          </p:cNvPr>
          <p:cNvSpPr/>
          <p:nvPr/>
        </p:nvSpPr>
        <p:spPr>
          <a:xfrm>
            <a:off x="8534400" y="0"/>
            <a:ext cx="9753600" cy="10267949"/>
          </a:xfrm>
          <a:prstGeom prst="rect">
            <a:avLst/>
          </a:prstGeom>
          <a:solidFill>
            <a:srgbClr val="B69D74"/>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llipse 9">
            <a:extLst>
              <a:ext uri="{FF2B5EF4-FFF2-40B4-BE49-F238E27FC236}">
                <a16:creationId xmlns:a16="http://schemas.microsoft.com/office/drawing/2014/main" id="{84C8FDB3-6005-EFE6-DD84-0F6570ED0485}"/>
              </a:ext>
            </a:extLst>
          </p:cNvPr>
          <p:cNvSpPr/>
          <p:nvPr/>
        </p:nvSpPr>
        <p:spPr>
          <a:xfrm>
            <a:off x="7323752" y="1708031"/>
            <a:ext cx="7086994" cy="6841597"/>
          </a:xfrm>
          <a:prstGeom prst="ellipse">
            <a:avLst/>
          </a:prstGeom>
          <a:solidFill>
            <a:srgbClr val="303E56"/>
          </a:solidFill>
          <a:ln>
            <a:noFill/>
          </a:ln>
          <a:effectLst>
            <a:glow rad="63500">
              <a:schemeClr val="accent1">
                <a:satMod val="175000"/>
                <a:alpha val="40000"/>
              </a:schemeClr>
            </a:glow>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a:extLst>
              <a:ext uri="{FF2B5EF4-FFF2-40B4-BE49-F238E27FC236}">
                <a16:creationId xmlns:a16="http://schemas.microsoft.com/office/drawing/2014/main" id="{5A9E5B45-16B3-3C12-A256-7C1B2159735B}"/>
              </a:ext>
            </a:extLst>
          </p:cNvPr>
          <p:cNvPicPr>
            <a:picLocks noChangeAspect="1"/>
          </p:cNvPicPr>
          <p:nvPr>
            <p:custDataLst>
              <p:tags r:id="rId1"/>
            </p:custDataLst>
          </p:nvPr>
        </p:nvPicPr>
        <p:blipFill>
          <a:blip r:embed="rId4"/>
          <a:stretch>
            <a:fillRect/>
          </a:stretch>
        </p:blipFill>
        <p:spPr>
          <a:xfrm>
            <a:off x="14630400" y="7924171"/>
            <a:ext cx="2710508" cy="1402686"/>
          </a:xfrm>
          <a:prstGeom prst="rect">
            <a:avLst/>
          </a:prstGeom>
        </p:spPr>
      </p:pic>
      <p:sp>
        <p:nvSpPr>
          <p:cNvPr id="2" name="Titre 1">
            <a:extLst>
              <a:ext uri="{FF2B5EF4-FFF2-40B4-BE49-F238E27FC236}">
                <a16:creationId xmlns:a16="http://schemas.microsoft.com/office/drawing/2014/main" id="{2A801484-72DE-F310-32CA-D195A265BE94}"/>
              </a:ext>
            </a:extLst>
          </p:cNvPr>
          <p:cNvSpPr>
            <a:spLocks noGrp="1"/>
          </p:cNvSpPr>
          <p:nvPr>
            <p:ph type="title"/>
          </p:nvPr>
        </p:nvSpPr>
        <p:spPr>
          <a:xfrm>
            <a:off x="7323752" y="4557329"/>
            <a:ext cx="7086994" cy="1143000"/>
          </a:xfrm>
        </p:spPr>
        <p:txBody>
          <a:bodyPr>
            <a:noAutofit/>
          </a:bodyPr>
          <a:lstStyle/>
          <a:p>
            <a:r>
              <a:rPr lang="fr-CA" sz="8800">
                <a:solidFill>
                  <a:srgbClr val="F2F3ED"/>
                </a:solidFill>
                <a:latin typeface="Imprint MT Shadow" panose="04020605060303030202" pitchFamily="82" charset="0"/>
              </a:rPr>
              <a:t>MERCI</a:t>
            </a:r>
          </a:p>
        </p:txBody>
      </p:sp>
    </p:spTree>
    <p:extLst>
      <p:ext uri="{BB962C8B-B14F-4D97-AF65-F5344CB8AC3E}">
        <p14:creationId xmlns:p14="http://schemas.microsoft.com/office/powerpoint/2010/main" val="258317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8C2E61D-9E0D-EB75-A049-F9A3B1AA01D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0D07F4-FA22-03AA-CAE3-8377E5402037}"/>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1ED9D5DA-A339-CB8A-0062-757D4C5E0381}"/>
              </a:ext>
            </a:extLst>
          </p:cNvPr>
          <p:cNvSpPr>
            <a:spLocks noGrp="1"/>
          </p:cNvSpPr>
          <p:nvPr>
            <p:ph idx="1"/>
          </p:nvPr>
        </p:nvSpPr>
        <p:spPr>
          <a:xfrm>
            <a:off x="576000" y="2552700"/>
            <a:ext cx="17136000" cy="7162800"/>
          </a:xfrm>
        </p:spPr>
        <p:txBody>
          <a:bodyPr lIns="180000" tIns="46800" rIns="180000" bIns="46800">
            <a:normAutofit/>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r>
              <a:rPr lang="fr-CA" b="1" dirty="0">
                <a:solidFill>
                  <a:srgbClr val="1F2838"/>
                </a:solidFill>
                <a:latin typeface="Aptos" panose="020B0004020202020204" pitchFamily="34" charset="0"/>
              </a:rPr>
              <a:t>:</a:t>
            </a:r>
          </a:p>
          <a:p>
            <a:pPr algn="just">
              <a:spcBef>
                <a:spcPts val="0"/>
              </a:spcBef>
              <a:spcAft>
                <a:spcPts val="1800"/>
              </a:spcAft>
              <a:buFontTx/>
              <a:buChar char="-"/>
            </a:pPr>
            <a:r>
              <a:rPr lang="fr-CA" dirty="0">
                <a:solidFill>
                  <a:srgbClr val="1F2838"/>
                </a:solidFill>
                <a:latin typeface="Aptos" panose="020B0004020202020204" pitchFamily="34" charset="0"/>
              </a:rPr>
              <a:t>En 2024, Coach Canada est vendu à </a:t>
            </a:r>
            <a:r>
              <a:rPr lang="fr-CA" dirty="0" err="1">
                <a:solidFill>
                  <a:srgbClr val="1F2838"/>
                </a:solidFill>
                <a:latin typeface="Aptos" panose="020B0004020202020204" pitchFamily="34" charset="0"/>
              </a:rPr>
              <a:t>Newcan</a:t>
            </a:r>
            <a:r>
              <a:rPr lang="fr-CA" dirty="0">
                <a:solidFill>
                  <a:srgbClr val="1F2838"/>
                </a:solidFill>
                <a:latin typeface="Aptos" panose="020B0004020202020204" pitchFamily="34" charset="0"/>
              </a:rPr>
              <a:t> alors que l’arbitrage était sur le point d’être terminé. </a:t>
            </a:r>
            <a:r>
              <a:rPr lang="fr-CA" dirty="0" err="1">
                <a:solidFill>
                  <a:srgbClr val="1F2838"/>
                </a:solidFill>
                <a:latin typeface="Aptos" panose="020B0004020202020204" pitchFamily="34" charset="0"/>
              </a:rPr>
              <a:t>Newcan</a:t>
            </a:r>
            <a:r>
              <a:rPr lang="fr-CA" dirty="0">
                <a:solidFill>
                  <a:srgbClr val="1F2838"/>
                </a:solidFill>
                <a:latin typeface="Aptos" panose="020B0004020202020204" pitchFamily="34" charset="0"/>
              </a:rPr>
              <a:t> a choisi de poursuivre l’arbitrage du grief en cours.</a:t>
            </a:r>
          </a:p>
          <a:p>
            <a:pPr algn="just">
              <a:spcBef>
                <a:spcPts val="0"/>
              </a:spcBef>
              <a:spcAft>
                <a:spcPts val="1800"/>
              </a:spcAft>
              <a:buFontTx/>
              <a:buChar char="-"/>
            </a:pPr>
            <a:r>
              <a:rPr lang="fr-CA" dirty="0">
                <a:solidFill>
                  <a:srgbClr val="1F2838"/>
                </a:solidFill>
                <a:latin typeface="Aptos" panose="020B0004020202020204" pitchFamily="34" charset="0"/>
              </a:rPr>
              <a:t>Les fonctionnalités du système de surveillance installé en 2023 : </a:t>
            </a:r>
          </a:p>
          <a:p>
            <a:pPr lvl="1" algn="just">
              <a:spcBef>
                <a:spcPts val="0"/>
              </a:spcBef>
              <a:spcAft>
                <a:spcPts val="600"/>
              </a:spcAft>
              <a:buFont typeface="Wingdings" panose="05000000000000000000" pitchFamily="2" charset="2"/>
              <a:buChar char="§"/>
            </a:pPr>
            <a:r>
              <a:rPr lang="fr-CA" dirty="0">
                <a:solidFill>
                  <a:srgbClr val="1F2838"/>
                </a:solidFill>
                <a:latin typeface="Aptos" panose="020B0004020202020204" pitchFamily="34" charset="0"/>
              </a:rPr>
              <a:t>2 caméras :</a:t>
            </a:r>
          </a:p>
          <a:p>
            <a:pPr marL="1200150" lvl="2" indent="-342900" algn="just">
              <a:spcBef>
                <a:spcPts val="0"/>
              </a:spcBef>
              <a:spcAft>
                <a:spcPts val="600"/>
              </a:spcAft>
            </a:pPr>
            <a:r>
              <a:rPr lang="fr-CA" dirty="0">
                <a:solidFill>
                  <a:srgbClr val="1F2838"/>
                </a:solidFill>
                <a:latin typeface="Aptos" panose="020B0004020202020204" pitchFamily="34" charset="0"/>
              </a:rPr>
              <a:t>Extérieure : vision du chauffeur sur la route en continu. </a:t>
            </a:r>
          </a:p>
          <a:p>
            <a:pPr marL="1200150" lvl="2" indent="-342900" algn="just">
              <a:spcBef>
                <a:spcPts val="0"/>
              </a:spcBef>
              <a:spcAft>
                <a:spcPts val="1800"/>
              </a:spcAft>
            </a:pPr>
            <a:r>
              <a:rPr lang="fr-CA" dirty="0">
                <a:solidFill>
                  <a:srgbClr val="1F2838"/>
                </a:solidFill>
                <a:latin typeface="Aptos" panose="020B0004020202020204" pitchFamily="34" charset="0"/>
              </a:rPr>
              <a:t>Intérieure :  l’avant de l’habitacle-image du chauffeur de la tête aux genoux.</a:t>
            </a:r>
          </a:p>
          <a:p>
            <a:pPr lvl="1" algn="just">
              <a:spcBef>
                <a:spcPts val="0"/>
              </a:spcBef>
              <a:spcAft>
                <a:spcPts val="1800"/>
              </a:spcAft>
              <a:buFont typeface="Wingdings" panose="05000000000000000000" pitchFamily="2" charset="2"/>
              <a:buChar char="§"/>
            </a:pPr>
            <a:r>
              <a:rPr lang="fr-CA" dirty="0">
                <a:solidFill>
                  <a:srgbClr val="1F2838"/>
                </a:solidFill>
                <a:latin typeface="Aptos" panose="020B0004020202020204" pitchFamily="34" charset="0"/>
              </a:rPr>
              <a:t>Enregistrement en continu lorsque le véhicule démarre jusqu’à 15 minutes après l’arrêt du moteur, incluant les pauses des chauffeurs. </a:t>
            </a:r>
          </a:p>
          <a:p>
            <a:pPr lvl="1" algn="just">
              <a:spcBef>
                <a:spcPts val="0"/>
              </a:spcBef>
              <a:spcAft>
                <a:spcPts val="1800"/>
              </a:spcAft>
              <a:buFont typeface="Wingdings" panose="05000000000000000000" pitchFamily="2" charset="2"/>
              <a:buChar char="§"/>
            </a:pPr>
            <a:r>
              <a:rPr lang="fr-CA" dirty="0">
                <a:solidFill>
                  <a:srgbClr val="1F2838"/>
                </a:solidFill>
                <a:latin typeface="Aptos" panose="020B0004020202020204" pitchFamily="34" charset="0"/>
              </a:rPr>
              <a:t>120 heures de vidéos sont conservées- par les fournisseurs- durée de 90 jours et sont les seuls à extraire les données.</a:t>
            </a:r>
          </a:p>
          <a:p>
            <a:pPr lvl="2" algn="just">
              <a:spcBef>
                <a:spcPts val="0"/>
              </a:spcBef>
              <a:spcAft>
                <a:spcPts val="1800"/>
              </a:spcAft>
              <a:buFontTx/>
              <a:buChar char="-"/>
            </a:pPr>
            <a:endParaRPr lang="fr-CA" dirty="0">
              <a:solidFill>
                <a:srgbClr val="1F2838"/>
              </a:solidFill>
              <a:latin typeface="Aptos" panose="020B0004020202020204" pitchFamily="34" charset="0"/>
            </a:endParaRPr>
          </a:p>
          <a:p>
            <a:pPr lvl="2" algn="just">
              <a:spcBef>
                <a:spcPts val="0"/>
              </a:spcBef>
              <a:spcAft>
                <a:spcPts val="1800"/>
              </a:spcAft>
              <a:buFontTx/>
              <a:buChar char="-"/>
            </a:pPr>
            <a:endParaRPr lang="fr-CA" dirty="0">
              <a:solidFill>
                <a:srgbClr val="1F2838"/>
              </a:solidFill>
              <a:latin typeface="Aptos" panose="020B0004020202020204" pitchFamily="34" charset="0"/>
            </a:endParaRPr>
          </a:p>
          <a:p>
            <a:pPr algn="just">
              <a:spcBef>
                <a:spcPts val="0"/>
              </a:spcBef>
              <a:spcAft>
                <a:spcPts val="1800"/>
              </a:spcAft>
              <a:buFontTx/>
              <a:buChar char="-"/>
            </a:pPr>
            <a:endParaRPr lang="fr-CA" dirty="0">
              <a:solidFill>
                <a:srgbClr val="1F2838"/>
              </a:solidFill>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19550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2CCBC71-3D5E-5951-60F2-0974F88275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7E4FFE-09CB-2CD6-CA39-863C66C64AE2}"/>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D4E9E587-7D0E-2B73-9665-76CE3043B399}"/>
              </a:ext>
            </a:extLst>
          </p:cNvPr>
          <p:cNvSpPr>
            <a:spLocks noGrp="1"/>
          </p:cNvSpPr>
          <p:nvPr>
            <p:ph idx="1"/>
          </p:nvPr>
        </p:nvSpPr>
        <p:spPr>
          <a:xfrm>
            <a:off x="576000" y="2552700"/>
            <a:ext cx="17254800" cy="7293429"/>
          </a:xfrm>
        </p:spPr>
        <p:txBody>
          <a:bodyPr lIns="180000" tIns="46800" rIns="180000" bIns="46800">
            <a:normAutofit lnSpcReduction="10000"/>
          </a:bodyPr>
          <a:lstStyle/>
          <a:p>
            <a:pPr marL="0" indent="0">
              <a:spcBef>
                <a:spcPts val="0"/>
              </a:spcBef>
              <a:spcAft>
                <a:spcPts val="1800"/>
              </a:spcAft>
              <a:buNone/>
            </a:pPr>
            <a:r>
              <a:rPr lang="fr-CA" b="1" u="sng" dirty="0">
                <a:solidFill>
                  <a:srgbClr val="1F2838"/>
                </a:solidFill>
                <a:latin typeface="Aptos" panose="020B0004020202020204" pitchFamily="34" charset="0"/>
              </a:rPr>
              <a:t>Les faits </a:t>
            </a:r>
            <a:r>
              <a:rPr lang="fr-CA" b="1" dirty="0">
                <a:solidFill>
                  <a:srgbClr val="1F2838"/>
                </a:solidFill>
                <a:latin typeface="Aptos" panose="020B0004020202020204" pitchFamily="34" charset="0"/>
              </a:rPr>
              <a:t>:</a:t>
            </a:r>
          </a:p>
          <a:p>
            <a:pPr marL="0" indent="0">
              <a:spcBef>
                <a:spcPts val="0"/>
              </a:spcBef>
              <a:spcAft>
                <a:spcPts val="1800"/>
              </a:spcAft>
              <a:buNone/>
            </a:pPr>
            <a:r>
              <a:rPr lang="fr-CA" b="1" dirty="0"/>
              <a:t>D’autres fonctionnalités ou utilisations litigieuses :</a:t>
            </a:r>
            <a:endParaRPr lang="fr-CA" dirty="0"/>
          </a:p>
          <a:p>
            <a:pPr>
              <a:spcBef>
                <a:spcPts val="0"/>
              </a:spcBef>
              <a:spcAft>
                <a:spcPts val="1800"/>
              </a:spcAft>
            </a:pPr>
            <a:r>
              <a:rPr lang="fr-CA" dirty="0">
                <a:solidFill>
                  <a:srgbClr val="1F2838"/>
                </a:solidFill>
                <a:latin typeface="Aptos" panose="020B0004020202020204" pitchFamily="34" charset="0"/>
              </a:rPr>
              <a:t>Diffusion en direct  en temps réel (limitée à 10 minutes par mois par autobus);</a:t>
            </a:r>
          </a:p>
          <a:p>
            <a:pPr>
              <a:spcBef>
                <a:spcPts val="0"/>
              </a:spcBef>
              <a:spcAft>
                <a:spcPts val="1800"/>
              </a:spcAft>
            </a:pPr>
            <a:r>
              <a:rPr lang="fr-CA" dirty="0">
                <a:solidFill>
                  <a:srgbClr val="1F2838"/>
                </a:solidFill>
                <a:latin typeface="Aptos" panose="020B0004020202020204" pitchFamily="34" charset="0"/>
              </a:rPr>
              <a:t>Accès illimité aux vidéos sans restriction (même sans motif d’incident);</a:t>
            </a:r>
          </a:p>
          <a:p>
            <a:pPr>
              <a:spcBef>
                <a:spcPts val="0"/>
              </a:spcBef>
              <a:spcAft>
                <a:spcPts val="1800"/>
              </a:spcAft>
            </a:pPr>
            <a:r>
              <a:rPr lang="fr-CA" dirty="0">
                <a:solidFill>
                  <a:srgbClr val="1F2838"/>
                </a:solidFill>
                <a:latin typeface="Aptos" panose="020B0004020202020204" pitchFamily="34" charset="0"/>
              </a:rPr>
              <a:t>Conservation indéfinie après téléchargement des vidéos téléchargés. </a:t>
            </a:r>
          </a:p>
          <a:p>
            <a:pPr marL="0" indent="0">
              <a:spcBef>
                <a:spcPts val="0"/>
              </a:spcBef>
              <a:spcAft>
                <a:spcPts val="1800"/>
              </a:spcAft>
              <a:buNone/>
            </a:pPr>
            <a:endParaRPr lang="fr-CA" b="1" u="sng" dirty="0">
              <a:solidFill>
                <a:srgbClr val="1F2838"/>
              </a:solidFill>
              <a:latin typeface="Aptos" panose="020B0004020202020204" pitchFamily="34" charset="0"/>
            </a:endParaRPr>
          </a:p>
          <a:p>
            <a:pPr marL="0" indent="0">
              <a:spcBef>
                <a:spcPts val="0"/>
              </a:spcBef>
              <a:spcAft>
                <a:spcPts val="1800"/>
              </a:spcAft>
              <a:buNone/>
            </a:pPr>
            <a:r>
              <a:rPr lang="fr-CA" b="1" u="sng" dirty="0">
                <a:solidFill>
                  <a:srgbClr val="1F2838"/>
                </a:solidFill>
                <a:latin typeface="Aptos" panose="020B0004020202020204" pitchFamily="34" charset="0"/>
              </a:rPr>
              <a:t>L’analyse</a:t>
            </a:r>
          </a:p>
          <a:p>
            <a:pPr marL="0" indent="0" algn="just">
              <a:spcBef>
                <a:spcPts val="0"/>
              </a:spcBef>
              <a:spcAft>
                <a:spcPts val="1800"/>
              </a:spcAft>
              <a:buNone/>
              <a:tabLst>
                <a:tab pos="979488" algn="l"/>
              </a:tabLst>
            </a:pPr>
            <a:r>
              <a:rPr lang="fr-CA" dirty="0"/>
              <a:t>[49]	Le test applicable pour déterminer si l’atteinte à la vie privée est justifiée conformément à l’</a:t>
            </a:r>
            <a:r>
              <a:rPr lang="fr-CA" dirty="0">
                <a:hlinkClick r:id="rId4"/>
              </a:rPr>
              <a:t>article 9.1</a:t>
            </a:r>
            <a:r>
              <a:rPr lang="fr-CA" dirty="0"/>
              <a:t> de la </a:t>
            </a:r>
            <a:r>
              <a:rPr lang="fr-CA" dirty="0">
                <a:hlinkClick r:id="rId5"/>
              </a:rPr>
              <a:t>Charte</a:t>
            </a:r>
            <a:r>
              <a:rPr lang="fr-CA" dirty="0"/>
              <a:t> est défini par la jurisprudence </a:t>
            </a:r>
            <a:r>
              <a:rPr lang="fr-CA" dirty="0">
                <a:hlinkClick r:id="rId6"/>
              </a:rPr>
              <a:t>[3]</a:t>
            </a:r>
            <a:r>
              <a:rPr lang="fr-CA" dirty="0"/>
              <a:t>. Le syndicat doit démontrer </a:t>
            </a:r>
            <a:r>
              <a:rPr lang="fr-CA" u="sng" dirty="0"/>
              <a:t>une violation à première vue.</a:t>
            </a:r>
            <a:r>
              <a:rPr lang="fr-CA" dirty="0"/>
              <a:t> Dans un deuxième temps, l’employeur doit </a:t>
            </a:r>
            <a:r>
              <a:rPr lang="fr-CA" u="sng" dirty="0"/>
              <a:t>justifier la raisonnabilité de ses actions </a:t>
            </a:r>
            <a:r>
              <a:rPr lang="fr-CA" dirty="0"/>
              <a:t>afin d’éviter la conclusion de contravention à la Charte. L’analyse </a:t>
            </a:r>
            <a:r>
              <a:rPr lang="fr-CA" u="sng" dirty="0"/>
              <a:t>met en balance les droits des personnes salariées visées et les besoins de l’employeur</a:t>
            </a:r>
            <a:r>
              <a:rPr lang="fr-CA" dirty="0"/>
              <a:t>.</a:t>
            </a:r>
            <a:endParaRPr lang="fr-CA" dirty="0">
              <a:solidFill>
                <a:srgbClr val="1F2838"/>
              </a:solidFill>
              <a:latin typeface="Aptos" panose="020B0004020202020204" pitchFamily="34" charset="0"/>
            </a:endParaRPr>
          </a:p>
          <a:p>
            <a:pPr>
              <a:spcBef>
                <a:spcPts val="0"/>
              </a:spcBef>
              <a:spcAft>
                <a:spcPts val="1800"/>
              </a:spcAft>
              <a:buFont typeface="Wingdings" panose="05000000000000000000" pitchFamily="2" charset="2"/>
              <a:buChar char="Ø"/>
            </a:pPr>
            <a:endParaRPr lang="fr-CA" dirty="0">
              <a:solidFill>
                <a:srgbClr val="1F2838"/>
              </a:solidFill>
              <a:latin typeface="Aptos" panose="020B0004020202020204" pitchFamily="34" charset="0"/>
            </a:endParaRPr>
          </a:p>
          <a:p>
            <a:pPr marL="0" indent="0">
              <a:spcBef>
                <a:spcPts val="0"/>
              </a:spcBef>
              <a:spcAft>
                <a:spcPts val="1800"/>
              </a:spcAft>
              <a:buNone/>
            </a:pPr>
            <a:endParaRPr lang="fr-CA" dirty="0">
              <a:solidFill>
                <a:srgbClr val="1F2838"/>
              </a:solidFill>
              <a:latin typeface="Aptos" panose="020B0004020202020204" pitchFamily="34" charset="0"/>
            </a:endParaRPr>
          </a:p>
          <a:p>
            <a:pPr>
              <a:spcBef>
                <a:spcPts val="0"/>
              </a:spcBef>
              <a:spcAft>
                <a:spcPts val="1800"/>
              </a:spcAft>
              <a:buFontTx/>
              <a:buChar char="-"/>
            </a:pPr>
            <a:endParaRPr lang="fr-CA" dirty="0">
              <a:solidFill>
                <a:srgbClr val="1F2838"/>
              </a:solidFill>
              <a:latin typeface="Aptos" panose="020B0004020202020204" pitchFamily="34" charset="0"/>
            </a:endParaRPr>
          </a:p>
          <a:p>
            <a:pPr lvl="2">
              <a:spcBef>
                <a:spcPts val="0"/>
              </a:spcBef>
              <a:spcAft>
                <a:spcPts val="1800"/>
              </a:spcAft>
              <a:buFontTx/>
              <a:buChar char="-"/>
            </a:pPr>
            <a:endParaRPr lang="fr-CA" dirty="0">
              <a:solidFill>
                <a:srgbClr val="1F2838"/>
              </a:solidFill>
              <a:latin typeface="Aptos" panose="020B0004020202020204" pitchFamily="34" charset="0"/>
            </a:endParaRPr>
          </a:p>
          <a:p>
            <a:pPr lvl="2">
              <a:spcBef>
                <a:spcPts val="0"/>
              </a:spcBef>
              <a:spcAft>
                <a:spcPts val="1800"/>
              </a:spcAft>
              <a:buFontTx/>
              <a:buChar char="-"/>
            </a:pPr>
            <a:endParaRPr lang="fr-CA" dirty="0">
              <a:solidFill>
                <a:srgbClr val="1F2838"/>
              </a:solidFill>
              <a:latin typeface="Aptos" panose="020B0004020202020204" pitchFamily="34" charset="0"/>
            </a:endParaRPr>
          </a:p>
          <a:p>
            <a:pPr>
              <a:spcBef>
                <a:spcPts val="0"/>
              </a:spcBef>
              <a:spcAft>
                <a:spcPts val="1800"/>
              </a:spcAft>
              <a:buFontTx/>
              <a:buChar char="-"/>
            </a:pPr>
            <a:endParaRPr lang="fr-CA" dirty="0">
              <a:solidFill>
                <a:srgbClr val="1F2838"/>
              </a:solidFill>
              <a:latin typeface="Aptos" panose="020B0004020202020204" pitchFamily="34" charset="0"/>
            </a:endParaRPr>
          </a:p>
          <a:p>
            <a:pPr marL="0" indent="0">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5559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B19134D-34C5-124E-EF86-C44FFA60AA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0B20D8-1668-B7A4-DCCE-FACAEC0065B2}"/>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B9DA0078-7C37-4E0B-B4C1-E2B29512A3E1}"/>
              </a:ext>
            </a:extLst>
          </p:cNvPr>
          <p:cNvSpPr>
            <a:spLocks noGrp="1"/>
          </p:cNvSpPr>
          <p:nvPr>
            <p:ph idx="1"/>
          </p:nvPr>
        </p:nvSpPr>
        <p:spPr>
          <a:xfrm>
            <a:off x="576000" y="2552700"/>
            <a:ext cx="17136000" cy="7162800"/>
          </a:xfrm>
        </p:spPr>
        <p:txBody>
          <a:bodyPr lIns="180000" tIns="46800" rIns="180000" bIns="46800">
            <a:normAutofit fontScale="77500" lnSpcReduction="20000"/>
          </a:bodyPr>
          <a:lstStyle/>
          <a:p>
            <a:pPr marL="0" indent="0" algn="just">
              <a:lnSpc>
                <a:spcPct val="120000"/>
              </a:lnSpc>
              <a:spcBef>
                <a:spcPts val="0"/>
              </a:spcBef>
              <a:spcAft>
                <a:spcPts val="1800"/>
              </a:spcAft>
              <a:buNone/>
            </a:pPr>
            <a:r>
              <a:rPr lang="fr-CA" b="1" dirty="0">
                <a:solidFill>
                  <a:srgbClr val="1F2838"/>
                </a:solidFill>
                <a:latin typeface="Aptos" panose="020B0004020202020204" pitchFamily="34" charset="0"/>
              </a:rPr>
              <a:t>Étape 1 - Violation à première vue :  </a:t>
            </a:r>
          </a:p>
          <a:p>
            <a:pPr marL="0" indent="0" algn="just">
              <a:lnSpc>
                <a:spcPct val="120000"/>
              </a:lnSpc>
              <a:spcBef>
                <a:spcPts val="0"/>
              </a:spcBef>
              <a:spcAft>
                <a:spcPts val="1800"/>
              </a:spcAft>
              <a:buNone/>
            </a:pPr>
            <a:r>
              <a:rPr lang="fr-CA" dirty="0">
                <a:latin typeface="Aptos" panose="020B0004020202020204" pitchFamily="34" charset="0"/>
              </a:rPr>
              <a:t>[57]	La partie syndicale a démontré une atteinte, à première vue, aux droits des chauffeurs protégés par les </a:t>
            </a:r>
            <a:r>
              <a:rPr lang="fr-CA" dirty="0">
                <a:latin typeface="Aptos" panose="020B0004020202020204" pitchFamily="34" charset="0"/>
                <a:hlinkClick r:id="rId4"/>
              </a:rPr>
              <a:t>articles 4</a:t>
            </a:r>
            <a:r>
              <a:rPr lang="fr-CA" dirty="0">
                <a:latin typeface="Aptos" panose="020B0004020202020204" pitchFamily="34" charset="0"/>
              </a:rPr>
              <a:t>, </a:t>
            </a:r>
            <a:r>
              <a:rPr lang="fr-CA" dirty="0">
                <a:latin typeface="Aptos" panose="020B0004020202020204" pitchFamily="34" charset="0"/>
                <a:hlinkClick r:id="rId5"/>
              </a:rPr>
              <a:t>5</a:t>
            </a:r>
            <a:r>
              <a:rPr lang="fr-CA" dirty="0">
                <a:latin typeface="Aptos" panose="020B0004020202020204" pitchFamily="34" charset="0"/>
              </a:rPr>
              <a:t> et</a:t>
            </a:r>
            <a:r>
              <a:rPr lang="fr-CA" dirty="0">
                <a:latin typeface="Aptos" panose="020B0004020202020204" pitchFamily="34" charset="0"/>
                <a:hlinkClick r:id="rId6"/>
              </a:rPr>
              <a:t> 46</a:t>
            </a:r>
            <a:r>
              <a:rPr lang="fr-CA" dirty="0">
                <a:latin typeface="Aptos" panose="020B0004020202020204" pitchFamily="34" charset="0"/>
              </a:rPr>
              <a:t> de la </a:t>
            </a:r>
            <a:r>
              <a:rPr lang="fr-CA" dirty="0">
                <a:latin typeface="Aptos" panose="020B0004020202020204" pitchFamily="34" charset="0"/>
                <a:hlinkClick r:id="rId7"/>
              </a:rPr>
              <a:t>Charte</a:t>
            </a:r>
            <a:r>
              <a:rPr lang="fr-CA" dirty="0">
                <a:latin typeface="Aptos" panose="020B0004020202020204" pitchFamily="34" charset="0"/>
              </a:rPr>
              <a:t>.</a:t>
            </a:r>
          </a:p>
          <a:p>
            <a:pPr marL="0" indent="0" algn="just">
              <a:lnSpc>
                <a:spcPct val="120000"/>
              </a:lnSpc>
              <a:spcBef>
                <a:spcPts val="0"/>
              </a:spcBef>
              <a:spcAft>
                <a:spcPts val="1800"/>
              </a:spcAft>
              <a:buNone/>
            </a:pPr>
            <a:r>
              <a:rPr lang="fr-CA" dirty="0">
                <a:latin typeface="Aptos" panose="020B0004020202020204" pitchFamily="34" charset="0"/>
              </a:rPr>
              <a:t>[61]	Je ne partage pas la position de l’employeur voulant nier toute possibilité d’attente légitime à la vie privée des chauffeurs dans le contexte de leur travail. Il omet en effet une portion importante de la preuve lorsqu’il avance que les chauffeurs sont toujours en présence de la clientèle. Ses propres témoins ont expliqué que la vidéosurveillance s’applique à la conduite de tout véhicule, en toutes circonstances. La preuve démontre que les chauffeurs déplacent parfois les autobus seuls. Plusieurs vidéos d’incidents de sécurité captés par l’IA, présentées ou évoquées à l’audience, concernent précisément ce type de situation. Certaines ont même mené à des mesures disciplinaires, voire au congédiement pour utilisation répétée du téléphone cellulaire au volant.</a:t>
            </a:r>
          </a:p>
          <a:p>
            <a:pPr marL="0" indent="0" algn="just">
              <a:lnSpc>
                <a:spcPct val="120000"/>
              </a:lnSpc>
              <a:spcBef>
                <a:spcPts val="0"/>
              </a:spcBef>
              <a:spcAft>
                <a:spcPts val="1800"/>
              </a:spcAft>
              <a:buNone/>
            </a:pPr>
            <a:r>
              <a:rPr lang="fr-CA" dirty="0">
                <a:latin typeface="Aptos" panose="020B0004020202020204" pitchFamily="34" charset="0"/>
              </a:rPr>
              <a:t>[62]	Qui plus est, le nouveau système mis en place entraîne une intrusion plus grande que celle découlant de la simple circulation sur la voie publique ou de la présence de clients. Le regard des passants ou des usagers de la route est généralement bref et distant; celui des clients est souvent partiel. En revanche, la caméra capte en continu le poste de travail du chauffeur, son image, sa voix. Elle permet d’observer, en temps réel ou en différé, ses déplacements, gestes, interactions, propos et apparences. La caméra vise précisément le chauffeur. C’est fondamentalement différent.</a:t>
            </a:r>
            <a:endParaRPr lang="fr-CA" dirty="0">
              <a:solidFill>
                <a:srgbClr val="1F2838"/>
              </a:solidFill>
              <a:latin typeface="Aptos" panose="020B0004020202020204" pitchFamily="34" charset="0"/>
            </a:endParaRPr>
          </a:p>
          <a:p>
            <a:pPr lvl="2" algn="just">
              <a:lnSpc>
                <a:spcPct val="120000"/>
              </a:lnSpc>
              <a:spcBef>
                <a:spcPts val="0"/>
              </a:spcBef>
              <a:spcAft>
                <a:spcPts val="1800"/>
              </a:spcAft>
              <a:buFontTx/>
              <a:buChar char="-"/>
            </a:pPr>
            <a:endParaRPr lang="fr-CA" dirty="0">
              <a:solidFill>
                <a:srgbClr val="1F2838"/>
              </a:solidFill>
              <a:latin typeface="Aptos" panose="020B0004020202020204" pitchFamily="34" charset="0"/>
            </a:endParaRPr>
          </a:p>
          <a:p>
            <a:pPr lvl="2" algn="just">
              <a:lnSpc>
                <a:spcPct val="120000"/>
              </a:lnSpc>
              <a:spcBef>
                <a:spcPts val="0"/>
              </a:spcBef>
              <a:spcAft>
                <a:spcPts val="1800"/>
              </a:spcAft>
              <a:buFontTx/>
              <a:buChar char="-"/>
            </a:pPr>
            <a:endParaRPr lang="fr-CA" dirty="0">
              <a:solidFill>
                <a:srgbClr val="1F2838"/>
              </a:solidFill>
              <a:latin typeface="Aptos" panose="020B0004020202020204" pitchFamily="34" charset="0"/>
            </a:endParaRPr>
          </a:p>
          <a:p>
            <a:pPr algn="just">
              <a:lnSpc>
                <a:spcPct val="120000"/>
              </a:lnSpc>
              <a:spcBef>
                <a:spcPts val="0"/>
              </a:spcBef>
              <a:spcAft>
                <a:spcPts val="1800"/>
              </a:spcAft>
              <a:buFontTx/>
              <a:buChar char="-"/>
            </a:pPr>
            <a:endParaRPr lang="fr-CA" dirty="0">
              <a:solidFill>
                <a:srgbClr val="1F2838"/>
              </a:solidFill>
              <a:latin typeface="Aptos" panose="020B0004020202020204" pitchFamily="34" charset="0"/>
            </a:endParaRPr>
          </a:p>
          <a:p>
            <a:pPr marL="0" indent="0" algn="just">
              <a:lnSpc>
                <a:spcPct val="12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08951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AD1FBF4-FBBD-A6B3-E1D9-56BDCE5B65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1A98EE-D132-9A61-7172-E7B7C4B4A3F3}"/>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3ADB0AF6-23B6-5AAC-ED51-49E7D3865BB0}"/>
              </a:ext>
            </a:extLst>
          </p:cNvPr>
          <p:cNvSpPr>
            <a:spLocks noGrp="1"/>
          </p:cNvSpPr>
          <p:nvPr>
            <p:ph idx="1"/>
          </p:nvPr>
        </p:nvSpPr>
        <p:spPr>
          <a:xfrm>
            <a:off x="576000" y="2552700"/>
            <a:ext cx="17136000" cy="7162800"/>
          </a:xfrm>
        </p:spPr>
        <p:txBody>
          <a:bodyPr lIns="180000" tIns="46800" rIns="180000" bIns="46800">
            <a:normAutofit fontScale="92500" lnSpcReduction="10000"/>
          </a:bodyPr>
          <a:lstStyle/>
          <a:p>
            <a:pPr marL="0" indent="0" algn="just">
              <a:lnSpc>
                <a:spcPct val="110000"/>
              </a:lnSpc>
              <a:spcBef>
                <a:spcPts val="0"/>
              </a:spcBef>
              <a:spcAft>
                <a:spcPts val="1800"/>
              </a:spcAft>
              <a:buNone/>
            </a:pPr>
            <a:r>
              <a:rPr lang="fr-CA" b="1" dirty="0">
                <a:solidFill>
                  <a:srgbClr val="1F2838"/>
                </a:solidFill>
                <a:latin typeface="Aptos" panose="020B0004020202020204" pitchFamily="34" charset="0"/>
              </a:rPr>
              <a:t>Étape 2 - Étape de l’analyse de la justification par l’Employeur :</a:t>
            </a:r>
          </a:p>
          <a:p>
            <a:pPr marL="0" indent="0" algn="just">
              <a:lnSpc>
                <a:spcPct val="110000"/>
              </a:lnSpc>
              <a:spcBef>
                <a:spcPts val="0"/>
              </a:spcBef>
              <a:spcAft>
                <a:spcPts val="1800"/>
              </a:spcAft>
              <a:buNone/>
            </a:pPr>
            <a:r>
              <a:rPr lang="fr-CA" dirty="0"/>
              <a:t>[77]	Pour justifier l’atteinte découlant de la vidéosurveillance des chauffeurs, l’employeur doit démontrer ce qui suit :</a:t>
            </a:r>
          </a:p>
          <a:p>
            <a:pPr marL="0" indent="0" algn="just">
              <a:lnSpc>
                <a:spcPct val="110000"/>
              </a:lnSpc>
              <a:spcBef>
                <a:spcPts val="0"/>
              </a:spcBef>
              <a:spcAft>
                <a:spcPts val="1800"/>
              </a:spcAft>
              <a:buNone/>
            </a:pPr>
            <a:r>
              <a:rPr lang="fr-CA" dirty="0"/>
              <a:t>Premièrement, les caméras ont-elles été installées pour des motifs raisonnables, c’est-à-dire légitimes et importants, nécessitant le recours à cette forme de surveillance pour régler un problème réel, contemporain, substantiel et qui perdure? Il y a nécessité lorsqu’il est fortement probable que le recours à ce moyen de surveillance permette de régler la problématique alors qu’il n’y a pas de moyens alternatifs ou qu’ils ne sont pas efficaces ou inaccessibles.  </a:t>
            </a:r>
          </a:p>
          <a:p>
            <a:pPr marL="0" indent="0" algn="just">
              <a:lnSpc>
                <a:spcPct val="110000"/>
              </a:lnSpc>
              <a:spcBef>
                <a:spcPts val="0"/>
              </a:spcBef>
              <a:spcAft>
                <a:spcPts val="1800"/>
              </a:spcAft>
              <a:buNone/>
            </a:pPr>
            <a:r>
              <a:rPr lang="fr-CA" dirty="0"/>
              <a:t>Deuxièmement, cette surveillance caméra est-elle utilisée de manière cohérente, rationnelle et proportionnée avec les motifs invoqués pour la justifier ou le problème réel à régler?</a:t>
            </a:r>
          </a:p>
          <a:p>
            <a:pPr marL="0" indent="0" algn="just">
              <a:lnSpc>
                <a:spcPct val="110000"/>
              </a:lnSpc>
              <a:spcBef>
                <a:spcPts val="0"/>
              </a:spcBef>
              <a:spcAft>
                <a:spcPts val="1800"/>
              </a:spcAft>
              <a:buNone/>
            </a:pPr>
            <a:r>
              <a:rPr lang="fr-CA" dirty="0"/>
              <a:t>Enfin, l’atteinte est-elle restreinte à ce qui est strictement nécessaire pour atteindre l’objectif raisonnable déclaré ?</a:t>
            </a:r>
            <a:endParaRPr lang="fr-CA" dirty="0">
              <a:solidFill>
                <a:srgbClr val="1F2838"/>
              </a:solidFill>
              <a:latin typeface="Aptos" panose="020B0004020202020204" pitchFamily="34" charset="0"/>
            </a:endParaRPr>
          </a:p>
          <a:p>
            <a:pPr lvl="2" algn="just">
              <a:lnSpc>
                <a:spcPct val="110000"/>
              </a:lnSpc>
              <a:spcBef>
                <a:spcPts val="0"/>
              </a:spcBef>
              <a:spcAft>
                <a:spcPts val="1800"/>
              </a:spcAft>
              <a:buFontTx/>
              <a:buChar char="-"/>
            </a:pPr>
            <a:endParaRPr lang="fr-CA" dirty="0">
              <a:solidFill>
                <a:srgbClr val="1F2838"/>
              </a:solidFill>
              <a:latin typeface="Aptos" panose="020B0004020202020204" pitchFamily="34" charset="0"/>
            </a:endParaRPr>
          </a:p>
          <a:p>
            <a:pPr lvl="2" algn="just">
              <a:lnSpc>
                <a:spcPct val="110000"/>
              </a:lnSpc>
              <a:spcBef>
                <a:spcPts val="0"/>
              </a:spcBef>
              <a:spcAft>
                <a:spcPts val="1800"/>
              </a:spcAft>
              <a:buFontTx/>
              <a:buChar char="-"/>
            </a:pPr>
            <a:endParaRPr lang="fr-CA" dirty="0">
              <a:solidFill>
                <a:srgbClr val="1F2838"/>
              </a:solidFill>
              <a:latin typeface="Aptos" panose="020B0004020202020204" pitchFamily="34" charset="0"/>
            </a:endParaRPr>
          </a:p>
          <a:p>
            <a:pPr algn="just">
              <a:lnSpc>
                <a:spcPct val="110000"/>
              </a:lnSpc>
              <a:spcBef>
                <a:spcPts val="0"/>
              </a:spcBef>
              <a:spcAft>
                <a:spcPts val="1800"/>
              </a:spcAft>
              <a:buFontTx/>
              <a:buChar char="-"/>
            </a:pPr>
            <a:endParaRPr lang="fr-CA" dirty="0">
              <a:solidFill>
                <a:srgbClr val="1F2838"/>
              </a:solidFill>
              <a:latin typeface="Aptos" panose="020B0004020202020204" pitchFamily="34" charset="0"/>
            </a:endParaRPr>
          </a:p>
          <a:p>
            <a:pPr marL="0" indent="0" algn="just">
              <a:lnSpc>
                <a:spcPct val="11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47787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alphaModFix/>
              <a:duotone>
                <a:prstClr val="black"/>
                <a:srgbClr val="B69D74">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tretch>
              <a:fillRect l="-89245" t="-38230" b="-86264"/>
            </a:stretch>
          </a:blipFill>
        </p:spPr>
        <p:txBody>
          <a:bodyPr/>
          <a:lstStyle/>
          <a:p>
            <a:endParaRPr lang="fr-CA" noProof="0" dirty="0"/>
          </a:p>
        </p:txBody>
      </p:sp>
      <p:sp>
        <p:nvSpPr>
          <p:cNvPr id="5" name="TextBox 5"/>
          <p:cNvSpPr txBox="1"/>
          <p:nvPr/>
        </p:nvSpPr>
        <p:spPr>
          <a:xfrm>
            <a:off x="4114800" y="3973052"/>
            <a:ext cx="13487400" cy="2340897"/>
          </a:xfrm>
          <a:prstGeom prst="rect">
            <a:avLst/>
          </a:prstGeom>
        </p:spPr>
        <p:txBody>
          <a:bodyPr wrap="square" lIns="0" tIns="0" rIns="0" bIns="0" rtlCol="0" anchor="t">
            <a:spAutoFit/>
          </a:bodyPr>
          <a:lstStyle/>
          <a:p>
            <a:pPr>
              <a:lnSpc>
                <a:spcPts val="5880"/>
              </a:lnSpc>
              <a:spcBef>
                <a:spcPct val="0"/>
              </a:spcBef>
            </a:pPr>
            <a:r>
              <a:rPr lang="fr-CA" sz="8000" b="1" noProof="0" dirty="0">
                <a:solidFill>
                  <a:srgbClr val="1F2838"/>
                </a:solidFill>
                <a:latin typeface="Imprint MT Shadow" panose="04020605060303030202" pitchFamily="82" charset="0"/>
                <a:ea typeface="Gilda Display"/>
                <a:cs typeface="Gilda Display"/>
                <a:sym typeface="Gilda Display"/>
              </a:rPr>
              <a:t>THÈME 1</a:t>
            </a:r>
          </a:p>
          <a:p>
            <a:pPr>
              <a:lnSpc>
                <a:spcPts val="5880"/>
              </a:lnSpc>
              <a:spcBef>
                <a:spcPct val="0"/>
              </a:spcBef>
            </a:pPr>
            <a:endParaRPr lang="fr-CA" sz="8000" b="1" noProof="0" dirty="0">
              <a:solidFill>
                <a:srgbClr val="1F2838"/>
              </a:solidFill>
              <a:latin typeface="Imprint MT Shadow" panose="04020605060303030202" pitchFamily="82" charset="0"/>
              <a:ea typeface="Gilda Display"/>
              <a:cs typeface="Gilda Display"/>
              <a:sym typeface="Gilda Display"/>
            </a:endParaRPr>
          </a:p>
          <a:p>
            <a:pPr>
              <a:lnSpc>
                <a:spcPts val="5880"/>
              </a:lnSpc>
              <a:spcBef>
                <a:spcPct val="0"/>
              </a:spcBef>
            </a:pPr>
            <a:r>
              <a:rPr lang="fr-CA" sz="8000" b="1" noProof="0" dirty="0">
                <a:solidFill>
                  <a:srgbClr val="1F2838"/>
                </a:solidFill>
                <a:latin typeface="Imprint MT Shadow" panose="04020605060303030202" pitchFamily="82" charset="0"/>
                <a:ea typeface="Gilda Display"/>
                <a:cs typeface="Gilda Display"/>
                <a:sym typeface="Gilda Display"/>
              </a:rPr>
              <a:t>Droits et libertés</a:t>
            </a:r>
          </a:p>
        </p:txBody>
      </p:sp>
      <p:sp>
        <p:nvSpPr>
          <p:cNvPr id="9" name="Rectangle 8">
            <a:extLst>
              <a:ext uri="{FF2B5EF4-FFF2-40B4-BE49-F238E27FC236}">
                <a16:creationId xmlns:a16="http://schemas.microsoft.com/office/drawing/2014/main" id="{0BBF629B-9957-01DF-2B77-E34540173C5B}"/>
              </a:ext>
            </a:extLst>
          </p:cNvPr>
          <p:cNvSpPr/>
          <p:nvPr/>
        </p:nvSpPr>
        <p:spPr>
          <a:xfrm>
            <a:off x="0" y="0"/>
            <a:ext cx="3810000" cy="10287000"/>
          </a:xfrm>
          <a:prstGeom prst="rect">
            <a:avLst/>
          </a:prstGeom>
          <a:solidFill>
            <a:srgbClr val="1F2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8358E9C-3C9A-F278-A54D-382C376B5F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7339CB-4980-B7A0-61FE-2744AEF8D172}"/>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17F58820-2D32-F569-92BD-F4360E43FFC5}"/>
              </a:ext>
            </a:extLst>
          </p:cNvPr>
          <p:cNvSpPr>
            <a:spLocks noGrp="1"/>
          </p:cNvSpPr>
          <p:nvPr>
            <p:ph idx="1"/>
          </p:nvPr>
        </p:nvSpPr>
        <p:spPr>
          <a:xfrm>
            <a:off x="576000" y="2552700"/>
            <a:ext cx="17136000" cy="7162800"/>
          </a:xfrm>
        </p:spPr>
        <p:txBody>
          <a:bodyPr lIns="180000" tIns="46800" rIns="180000" bIns="46800">
            <a:normAutofit/>
          </a:bodyPr>
          <a:lstStyle/>
          <a:p>
            <a:pPr marL="0" indent="0" algn="just">
              <a:spcBef>
                <a:spcPts val="0"/>
              </a:spcBef>
              <a:spcAft>
                <a:spcPts val="2400"/>
              </a:spcAft>
              <a:buNone/>
            </a:pPr>
            <a:r>
              <a:rPr lang="fr-CA" b="1" u="sng" dirty="0">
                <a:solidFill>
                  <a:srgbClr val="1F2838"/>
                </a:solidFill>
                <a:latin typeface="Aptos" panose="020B0004020202020204" pitchFamily="34" charset="0"/>
              </a:rPr>
              <a:t>Les conclusions pour la fonctionnalité principale du système de surveillance</a:t>
            </a:r>
            <a:r>
              <a:rPr lang="fr-CA" b="1" dirty="0">
                <a:solidFill>
                  <a:srgbClr val="1F2838"/>
                </a:solidFill>
                <a:latin typeface="Aptos" panose="020B0004020202020204" pitchFamily="34" charset="0"/>
              </a:rPr>
              <a:t> :</a:t>
            </a:r>
          </a:p>
          <a:p>
            <a:pPr marL="0" indent="0" algn="just">
              <a:spcBef>
                <a:spcPts val="0"/>
              </a:spcBef>
              <a:spcAft>
                <a:spcPts val="2400"/>
              </a:spcAft>
              <a:buNone/>
            </a:pPr>
            <a:r>
              <a:rPr lang="fr-CA" dirty="0">
                <a:latin typeface="Aptos" panose="020B0004020202020204" pitchFamily="34" charset="0"/>
              </a:rPr>
              <a:t>[80]	La fonction centrale du système de surveillance par télémétrie réside dans la détection des incidents liés à la sécurité à l’aide de l’intelligence artificielle. Cette détection déclenche une alerte, suivie de la transmission d’une vidéo, d’abord au fournisseur pour vérification, puis à l’employeur pour visionnement et traitement.</a:t>
            </a:r>
          </a:p>
          <a:p>
            <a:pPr marL="0" indent="0" algn="just">
              <a:spcBef>
                <a:spcPts val="0"/>
              </a:spcBef>
              <a:spcAft>
                <a:spcPts val="2400"/>
              </a:spcAft>
              <a:buNone/>
            </a:pPr>
            <a:r>
              <a:rPr lang="fr-CA" b="1" u="sng" dirty="0">
                <a:latin typeface="Aptos" panose="020B0004020202020204" pitchFamily="34" charset="0"/>
              </a:rPr>
              <a:t>[82]	Le motif invoqué par l’employeur — soit la sécurité — est légitime et important. La surveillance s’inscrit dans une démarche préventive, visant à améliorer la sécurité de la clientèle transportée, des chauffeurs, ainsi que des usagers de la voie publique.</a:t>
            </a:r>
            <a:endParaRPr lang="fr-CA" b="1" u="sng" dirty="0">
              <a:solidFill>
                <a:srgbClr val="1F2838"/>
              </a:solidFill>
              <a:latin typeface="Aptos" panose="020B0004020202020204" pitchFamily="34" charset="0"/>
            </a:endParaRPr>
          </a:p>
          <a:p>
            <a:pPr algn="just">
              <a:spcBef>
                <a:spcPts val="0"/>
              </a:spcBef>
              <a:spcAft>
                <a:spcPts val="2400"/>
              </a:spcAft>
              <a:buFontTx/>
              <a:buChar char="-"/>
            </a:pPr>
            <a:endParaRPr lang="fr-CA" dirty="0">
              <a:solidFill>
                <a:srgbClr val="1F2838"/>
              </a:solidFill>
              <a:latin typeface="Aptos" panose="020B0004020202020204" pitchFamily="34" charset="0"/>
            </a:endParaRPr>
          </a:p>
          <a:p>
            <a:pPr marL="0" indent="0" algn="just">
              <a:spcBef>
                <a:spcPts val="0"/>
              </a:spcBef>
              <a:spcAft>
                <a:spcPts val="24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86367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121B8BE-D5CF-00DF-8690-8A977A3A8D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03F716-733F-C870-0EEC-86E0A0667A2E}"/>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7C6EF30B-FAF6-BB1C-C577-044CF415155C}"/>
              </a:ext>
            </a:extLst>
          </p:cNvPr>
          <p:cNvSpPr>
            <a:spLocks noGrp="1"/>
          </p:cNvSpPr>
          <p:nvPr>
            <p:ph idx="1"/>
          </p:nvPr>
        </p:nvSpPr>
        <p:spPr>
          <a:xfrm>
            <a:off x="576000" y="2552700"/>
            <a:ext cx="17136000" cy="7162800"/>
          </a:xfrm>
        </p:spPr>
        <p:txBody>
          <a:bodyPr lIns="180000" tIns="46800" rIns="180000" bIns="46800">
            <a:normAutofit fontScale="92500" lnSpcReduction="10000"/>
          </a:bodyPr>
          <a:lstStyle/>
          <a:p>
            <a:pPr marL="0" indent="0" algn="just">
              <a:spcBef>
                <a:spcPts val="0"/>
              </a:spcBef>
              <a:spcAft>
                <a:spcPts val="1800"/>
              </a:spcAft>
              <a:buNone/>
            </a:pPr>
            <a:r>
              <a:rPr lang="fr-CA" b="1" u="sng" dirty="0">
                <a:solidFill>
                  <a:srgbClr val="1F2838"/>
                </a:solidFill>
                <a:latin typeface="Aptos" panose="020B0004020202020204" pitchFamily="34" charset="0"/>
              </a:rPr>
              <a:t>Les conclusions pour la fonctionnalité accessoire</a:t>
            </a:r>
            <a:r>
              <a:rPr lang="fr-CA" b="1" dirty="0">
                <a:solidFill>
                  <a:srgbClr val="1F2838"/>
                </a:solidFill>
                <a:latin typeface="Aptos" panose="020B0004020202020204" pitchFamily="34" charset="0"/>
              </a:rPr>
              <a:t> :</a:t>
            </a:r>
            <a:endParaRPr lang="fr-CA" dirty="0">
              <a:latin typeface="Aptos" panose="020B0004020202020204" pitchFamily="34" charset="0"/>
            </a:endParaRPr>
          </a:p>
          <a:p>
            <a:pPr marL="0" indent="0" algn="just">
              <a:spcBef>
                <a:spcPts val="0"/>
              </a:spcBef>
              <a:spcAft>
                <a:spcPts val="1800"/>
              </a:spcAft>
              <a:buNone/>
              <a:tabLst>
                <a:tab pos="1158875" algn="l"/>
              </a:tabLst>
            </a:pPr>
            <a:r>
              <a:rPr lang="fr-CA" dirty="0">
                <a:latin typeface="Aptos" panose="020B0004020202020204" pitchFamily="34" charset="0"/>
              </a:rPr>
              <a:t>[131]	Toutefois, certaines modalités contestées de la vidéosurveillance des chauffeurs contreviennent aux dispositions des </a:t>
            </a:r>
            <a:r>
              <a:rPr lang="fr-CA" dirty="0">
                <a:latin typeface="Aptos" panose="020B0004020202020204" pitchFamily="34" charset="0"/>
                <a:hlinkClick r:id="rId4"/>
              </a:rPr>
              <a:t>articles 4</a:t>
            </a:r>
            <a:r>
              <a:rPr lang="fr-CA" dirty="0">
                <a:latin typeface="Aptos" panose="020B0004020202020204" pitchFamily="34" charset="0"/>
              </a:rPr>
              <a:t>, </a:t>
            </a:r>
            <a:r>
              <a:rPr lang="fr-CA" dirty="0">
                <a:latin typeface="Aptos" panose="020B0004020202020204" pitchFamily="34" charset="0"/>
                <a:hlinkClick r:id="rId5"/>
              </a:rPr>
              <a:t>5</a:t>
            </a:r>
            <a:r>
              <a:rPr lang="fr-CA" dirty="0">
                <a:latin typeface="Aptos" panose="020B0004020202020204" pitchFamily="34" charset="0"/>
              </a:rPr>
              <a:t> et</a:t>
            </a:r>
            <a:r>
              <a:rPr lang="fr-CA" dirty="0">
                <a:latin typeface="Aptos" panose="020B0004020202020204" pitchFamily="34" charset="0"/>
                <a:hlinkClick r:id="rId6"/>
              </a:rPr>
              <a:t> 46</a:t>
            </a:r>
            <a:r>
              <a:rPr lang="fr-CA" dirty="0">
                <a:latin typeface="Aptos" panose="020B0004020202020204" pitchFamily="34" charset="0"/>
              </a:rPr>
              <a:t> de la </a:t>
            </a:r>
            <a:r>
              <a:rPr lang="fr-CA" dirty="0">
                <a:latin typeface="Aptos" panose="020B0004020202020204" pitchFamily="34" charset="0"/>
                <a:hlinkClick r:id="rId7"/>
              </a:rPr>
              <a:t>Charte</a:t>
            </a:r>
            <a:r>
              <a:rPr lang="fr-CA" dirty="0">
                <a:latin typeface="Aptos" panose="020B0004020202020204" pitchFamily="34" charset="0"/>
              </a:rPr>
              <a:t>.</a:t>
            </a:r>
          </a:p>
          <a:p>
            <a:pPr marL="0" indent="0" algn="just">
              <a:spcBef>
                <a:spcPts val="0"/>
              </a:spcBef>
              <a:buNone/>
              <a:tabLst>
                <a:tab pos="1158875" algn="l"/>
              </a:tabLst>
            </a:pPr>
            <a:r>
              <a:rPr lang="fr-CA" dirty="0">
                <a:latin typeface="Aptos" panose="020B0004020202020204" pitchFamily="34" charset="0"/>
              </a:rPr>
              <a:t>[132]	Les fonctions emportant une atteinte aux droits des chauffeurs sont celles permettant 1) l’accès en direct à distance, 2) la conservation des bandes de vidéosurveillance de la caméra intérieure non reliée aux incidents de sécurité signalés avec accès discrétionnaire des personnes désignées par l’employeur, 3) la publication sur la page de localisation des véhicules de la photo des chauffeurs actualisée toutes les deux minutes, 4) la diffusion dans l’entreprise des vidéos d’incidents impliquant les chauffeurs de l’unité lors qu’ils sont identifiables.</a:t>
            </a:r>
          </a:p>
          <a:p>
            <a:pPr marL="0" indent="0" algn="just">
              <a:spcBef>
                <a:spcPts val="0"/>
              </a:spcBef>
              <a:buNone/>
              <a:tabLst>
                <a:tab pos="1158875" algn="l"/>
              </a:tabLst>
            </a:pPr>
            <a:endParaRPr lang="fr-CA" dirty="0">
              <a:latin typeface="Aptos" panose="020B0004020202020204" pitchFamily="34" charset="0"/>
            </a:endParaRPr>
          </a:p>
          <a:p>
            <a:pPr marL="0" indent="0" algn="just">
              <a:spcBef>
                <a:spcPts val="0"/>
              </a:spcBef>
              <a:spcAft>
                <a:spcPts val="1800"/>
              </a:spcAft>
              <a:buNone/>
              <a:tabLst>
                <a:tab pos="1158875" algn="l"/>
              </a:tabLst>
            </a:pPr>
            <a:r>
              <a:rPr lang="fr-CA" b="1" u="sng" dirty="0">
                <a:latin typeface="Aptos" panose="020B0004020202020204" pitchFamily="34" charset="0"/>
              </a:rPr>
              <a:t>[133]	Dans ces cas, l’employeur n’a pas réussi à démontrer que ces moyens sont rationnellement liés à la prévention des incidents mettant en cause la sécurité des personnes, proportionnels à l’atteinte de ces objectifs ou justifiés par d’autres motifs raisonnables et légitimes. En conséquence, leur application emporte une atteinte aux droits des chauffeurs reconnus par la Charte.</a:t>
            </a:r>
            <a:endParaRPr lang="fr-CA" b="1" u="sng" dirty="0">
              <a:solidFill>
                <a:srgbClr val="1F2838"/>
              </a:solidFill>
              <a:latin typeface="Aptos" panose="020B0004020202020204" pitchFamily="34" charset="0"/>
            </a:endParaRPr>
          </a:p>
          <a:p>
            <a:pPr algn="just">
              <a:spcBef>
                <a:spcPts val="0"/>
              </a:spcBef>
              <a:spcAft>
                <a:spcPts val="1800"/>
              </a:spcAft>
              <a:buFontTx/>
              <a:buChar char="-"/>
            </a:pPr>
            <a:endParaRPr lang="fr-CA" dirty="0">
              <a:solidFill>
                <a:srgbClr val="1F2838"/>
              </a:solidFill>
              <a:latin typeface="Aptos" panose="020B0004020202020204" pitchFamily="34" charset="0"/>
            </a:endParaRPr>
          </a:p>
          <a:p>
            <a:pPr lvl="2" algn="just">
              <a:spcBef>
                <a:spcPts val="0"/>
              </a:spcBef>
              <a:spcAft>
                <a:spcPts val="1800"/>
              </a:spcAft>
              <a:buFontTx/>
              <a:buChar char="-"/>
            </a:pPr>
            <a:endParaRPr lang="fr-CA" dirty="0">
              <a:solidFill>
                <a:srgbClr val="1F2838"/>
              </a:solidFill>
              <a:latin typeface="Aptos" panose="020B0004020202020204" pitchFamily="34" charset="0"/>
            </a:endParaRPr>
          </a:p>
          <a:p>
            <a:pPr lvl="2" algn="just">
              <a:spcBef>
                <a:spcPts val="0"/>
              </a:spcBef>
              <a:spcAft>
                <a:spcPts val="1800"/>
              </a:spcAft>
              <a:buFontTx/>
              <a:buChar char="-"/>
            </a:pPr>
            <a:endParaRPr lang="fr-CA" dirty="0">
              <a:solidFill>
                <a:srgbClr val="1F2838"/>
              </a:solidFill>
              <a:latin typeface="Aptos" panose="020B0004020202020204" pitchFamily="34" charset="0"/>
            </a:endParaRPr>
          </a:p>
          <a:p>
            <a:pPr algn="just">
              <a:spcBef>
                <a:spcPts val="0"/>
              </a:spcBef>
              <a:spcAft>
                <a:spcPts val="1800"/>
              </a:spcAft>
              <a:buFontTx/>
              <a:buChar char="-"/>
            </a:pPr>
            <a:endParaRPr lang="fr-CA" dirty="0">
              <a:solidFill>
                <a:srgbClr val="1F2838"/>
              </a:solidFill>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33979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9FC5B71-6840-C113-C7C3-C82146D930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3FEDF4-16A8-A1E8-E089-0E1120A501F6}"/>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AFE7C8D7-D847-31A1-AFC1-3ED39DA36074}"/>
              </a:ext>
            </a:extLst>
          </p:cNvPr>
          <p:cNvSpPr>
            <a:spLocks noGrp="1"/>
          </p:cNvSpPr>
          <p:nvPr>
            <p:ph idx="1"/>
          </p:nvPr>
        </p:nvSpPr>
        <p:spPr>
          <a:xfrm>
            <a:off x="576000" y="2552699"/>
            <a:ext cx="17136000" cy="7375071"/>
          </a:xfrm>
        </p:spPr>
        <p:txBody>
          <a:bodyPr lIns="180000" tIns="46800" rIns="180000" bIns="46800">
            <a:noAutofit/>
          </a:bodyPr>
          <a:lstStyle/>
          <a:p>
            <a:pPr marL="0" indent="0" algn="just">
              <a:lnSpc>
                <a:spcPct val="120000"/>
              </a:lnSpc>
              <a:spcBef>
                <a:spcPts val="0"/>
              </a:spcBef>
              <a:spcAft>
                <a:spcPts val="1800"/>
              </a:spcAft>
              <a:buNone/>
            </a:pPr>
            <a:r>
              <a:rPr lang="fr-CA" sz="2400" b="1" u="sng" dirty="0">
                <a:solidFill>
                  <a:srgbClr val="1F2838"/>
                </a:solidFill>
                <a:latin typeface="Aptos" panose="020B0004020202020204" pitchFamily="34" charset="0"/>
              </a:rPr>
              <a:t>Les remèdes</a:t>
            </a:r>
            <a:r>
              <a:rPr lang="fr-CA" sz="2400" b="1" dirty="0">
                <a:solidFill>
                  <a:srgbClr val="1F2838"/>
                </a:solidFill>
                <a:latin typeface="Aptos" panose="020B0004020202020204" pitchFamily="34" charset="0"/>
              </a:rPr>
              <a:t> :</a:t>
            </a:r>
          </a:p>
          <a:p>
            <a:pPr marL="0" indent="0" algn="just">
              <a:lnSpc>
                <a:spcPct val="120000"/>
              </a:lnSpc>
              <a:spcBef>
                <a:spcPts val="0"/>
              </a:spcBef>
              <a:spcAft>
                <a:spcPts val="1800"/>
              </a:spcAft>
              <a:buNone/>
            </a:pPr>
            <a:r>
              <a:rPr lang="fr-CA" sz="2400" dirty="0">
                <a:latin typeface="Aptos" panose="020B0004020202020204" pitchFamily="34" charset="0"/>
              </a:rPr>
              <a:t>[145]	En définitive, le redressement approprié pour mettre fin aux contraventions constatées est d’ordonner à l’employeur de retirer, se désabonner ou désactiver :</a:t>
            </a:r>
          </a:p>
          <a:p>
            <a:pPr marL="898525" indent="-898525" algn="just">
              <a:lnSpc>
                <a:spcPct val="120000"/>
              </a:lnSpc>
              <a:spcBef>
                <a:spcPts val="0"/>
              </a:spcBef>
              <a:spcAft>
                <a:spcPts val="900"/>
              </a:spcAft>
              <a:buNone/>
            </a:pPr>
            <a:r>
              <a:rPr lang="fr-CA" sz="2400" dirty="0">
                <a:latin typeface="Aptos" panose="020B0004020202020204" pitchFamily="34" charset="0"/>
              </a:rPr>
              <a:t>a)   La fonction d’accès à distance en temps réel à la caméra dirigée sur le poste de conduite des véhicules et les chauffeurs;</a:t>
            </a:r>
          </a:p>
          <a:p>
            <a:pPr marL="441325" indent="-441325" algn="just">
              <a:lnSpc>
                <a:spcPct val="120000"/>
              </a:lnSpc>
              <a:spcBef>
                <a:spcPts val="0"/>
              </a:spcBef>
              <a:spcAft>
                <a:spcPts val="900"/>
              </a:spcAft>
              <a:buNone/>
            </a:pPr>
            <a:r>
              <a:rPr lang="fr-CA" sz="2400" dirty="0">
                <a:latin typeface="Aptos" panose="020B0004020202020204" pitchFamily="34" charset="0"/>
              </a:rPr>
              <a:t>b)  La fonction permettant la conservation et l’accès aux enregistrements des bandes vidéo de la caméra dirigée sur le poste de conduite des véhicules et les chauffeurs au-delà de ce qui est nécessaire pour soutenir la fonction d’alerte par IA;</a:t>
            </a:r>
          </a:p>
          <a:p>
            <a:pPr marL="898525" indent="-898525" algn="just">
              <a:lnSpc>
                <a:spcPct val="120000"/>
              </a:lnSpc>
              <a:spcBef>
                <a:spcPts val="0"/>
              </a:spcBef>
              <a:spcAft>
                <a:spcPts val="1800"/>
              </a:spcAft>
              <a:buNone/>
            </a:pPr>
            <a:r>
              <a:rPr lang="fr-CA" sz="2400" dirty="0">
                <a:latin typeface="Aptos" panose="020B0004020202020204" pitchFamily="34" charset="0"/>
              </a:rPr>
              <a:t>c)   La fonction photo en continu du chauffeur sur la page de localisation des véhicules.</a:t>
            </a:r>
          </a:p>
          <a:p>
            <a:pPr marL="0" indent="0" algn="just">
              <a:lnSpc>
                <a:spcPct val="120000"/>
              </a:lnSpc>
              <a:spcBef>
                <a:spcPts val="0"/>
              </a:spcBef>
              <a:spcAft>
                <a:spcPts val="1800"/>
              </a:spcAft>
              <a:buNone/>
            </a:pPr>
            <a:r>
              <a:rPr lang="fr-CA" sz="2400" dirty="0">
                <a:latin typeface="Aptos" panose="020B0004020202020204" pitchFamily="34" charset="0"/>
              </a:rPr>
              <a:t>[147]	Je fournis les paramètres qui me semblent utiles pour concrétiser la mise en œuvre, par l’employeur, des correctifs identifiés, soit transmettre au syndicat : 1) une entente contractuelle modifiée avec Samsara limitant la surveillance à ce qui n’est pas contesté et à ce qui est maintenu par la présente décision en indiquant clairement qu’il ne souscrit pas aux fonctions illégales identifiées plus haut; 2) une déclaration assermentée par un ou des membres du personnel technique de Samsara attestant des modifications apportées aux systèmes de l’employeur dans tous les véhicules opérés par les chauffeurs membres de l’unité syndicale pour se conformer aux ordonnances du Tribunal; 3) une déclaration assermentée par un dirigeant de Coach Canada attestant des modifications apportées au système Samsara.  </a:t>
            </a:r>
            <a:endParaRPr lang="fr-CA" sz="2400" dirty="0">
              <a:solidFill>
                <a:srgbClr val="1F2838"/>
              </a:solidFill>
              <a:latin typeface="Aptos" panose="020B0004020202020204" pitchFamily="34" charset="0"/>
            </a:endParaRPr>
          </a:p>
          <a:p>
            <a:pPr lvl="2" algn="just">
              <a:lnSpc>
                <a:spcPct val="120000"/>
              </a:lnSpc>
              <a:spcBef>
                <a:spcPts val="0"/>
              </a:spcBef>
              <a:spcAft>
                <a:spcPts val="1800"/>
              </a:spcAft>
              <a:buFontTx/>
              <a:buChar char="-"/>
            </a:pPr>
            <a:endParaRPr lang="fr-CA" dirty="0">
              <a:solidFill>
                <a:srgbClr val="1F2838"/>
              </a:solidFill>
              <a:latin typeface="Aptos" panose="020B0004020202020204" pitchFamily="34" charset="0"/>
            </a:endParaRPr>
          </a:p>
          <a:p>
            <a:pPr algn="just">
              <a:lnSpc>
                <a:spcPct val="120000"/>
              </a:lnSpc>
              <a:spcBef>
                <a:spcPts val="0"/>
              </a:spcBef>
              <a:spcAft>
                <a:spcPts val="1800"/>
              </a:spcAft>
              <a:buFontTx/>
              <a:buChar char="-"/>
            </a:pPr>
            <a:endParaRPr lang="fr-CA" sz="2400" dirty="0">
              <a:solidFill>
                <a:srgbClr val="1F2838"/>
              </a:solidFill>
              <a:latin typeface="Aptos" panose="020B0004020202020204" pitchFamily="34" charset="0"/>
            </a:endParaRPr>
          </a:p>
          <a:p>
            <a:pPr marL="0" indent="0" algn="just">
              <a:lnSpc>
                <a:spcPct val="120000"/>
              </a:lnSpc>
              <a:spcBef>
                <a:spcPts val="0"/>
              </a:spcBef>
              <a:spcAft>
                <a:spcPts val="1800"/>
              </a:spcAft>
              <a:buNone/>
            </a:pPr>
            <a:endParaRPr lang="fr-CA" sz="2400" dirty="0">
              <a:solidFill>
                <a:srgbClr val="1F2838"/>
              </a:solidFill>
              <a:latin typeface="Aptos" panose="020B0004020202020204" pitchFamily="34" charset="0"/>
            </a:endParaRPr>
          </a:p>
        </p:txBody>
      </p:sp>
    </p:spTree>
    <p:extLst>
      <p:ext uri="{BB962C8B-B14F-4D97-AF65-F5344CB8AC3E}">
        <p14:creationId xmlns:p14="http://schemas.microsoft.com/office/powerpoint/2010/main" val="214186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2B606D1-41D9-0CBE-2B5C-10448F090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4C33E9-2F27-14E4-CD42-3D9E0F6E7C83}"/>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1085850" indent="-1085850" algn="just">
              <a:tabLst>
                <a:tab pos="533400" algn="l"/>
                <a:tab pos="1085850" algn="l"/>
              </a:tabLst>
            </a:pPr>
            <a:r>
              <a:rPr lang="fr-CA" sz="3600" dirty="0">
                <a:solidFill>
                  <a:srgbClr val="F2F3ED"/>
                </a:solidFill>
                <a:latin typeface="Aptos" panose="020B0004020202020204" pitchFamily="34" charset="0"/>
              </a:rPr>
              <a:t>3.	a)</a:t>
            </a:r>
            <a:r>
              <a:rPr lang="fr-CA" sz="3600" i="1" dirty="0">
                <a:solidFill>
                  <a:srgbClr val="F2F3ED"/>
                </a:solidFill>
                <a:latin typeface="Aptos" panose="020B0004020202020204" pitchFamily="34" charset="0"/>
              </a:rPr>
              <a:t>	STT de Coach Canada - CSN </a:t>
            </a:r>
            <a:r>
              <a:rPr lang="fr-CA" sz="3600" dirty="0">
                <a:solidFill>
                  <a:srgbClr val="F2F3ED"/>
                </a:solidFill>
                <a:latin typeface="Aptos" panose="020B0004020202020204" pitchFamily="34" charset="0"/>
              </a:rPr>
              <a:t>c</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Newcan</a:t>
            </a:r>
            <a:r>
              <a:rPr lang="fr-CA" sz="3600" i="1" dirty="0">
                <a:solidFill>
                  <a:srgbClr val="F2F3ED"/>
                </a:solidFill>
                <a:latin typeface="Aptos" panose="020B0004020202020204" pitchFamily="34" charset="0"/>
              </a:rPr>
              <a:t> Coach </a:t>
            </a:r>
            <a:r>
              <a:rPr lang="fr-CA" sz="3600" i="1" dirty="0" err="1">
                <a:solidFill>
                  <a:srgbClr val="F2F3ED"/>
                </a:solidFill>
                <a:latin typeface="Aptos" panose="020B0004020202020204" pitchFamily="34" charset="0"/>
              </a:rPr>
              <a:t>Company</a:t>
            </a:r>
            <a:r>
              <a:rPr lang="fr-CA" sz="3600" i="1" dirty="0">
                <a:solidFill>
                  <a:srgbClr val="F2F3ED"/>
                </a:solidFill>
                <a:latin typeface="Aptos" panose="020B0004020202020204" pitchFamily="34" charset="0"/>
              </a:rPr>
              <a:t> ULC (Coach Canada)</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96672 (CA SA)</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12EF10D6-444A-6B12-07F7-ADC1DEEFE21B}"/>
              </a:ext>
            </a:extLst>
          </p:cNvPr>
          <p:cNvSpPr>
            <a:spLocks noGrp="1"/>
          </p:cNvSpPr>
          <p:nvPr>
            <p:ph idx="1"/>
          </p:nvPr>
        </p:nvSpPr>
        <p:spPr>
          <a:xfrm>
            <a:off x="576000" y="2552700"/>
            <a:ext cx="17136000" cy="7162800"/>
          </a:xfrm>
        </p:spPr>
        <p:txBody>
          <a:bodyPr lIns="180000" tIns="46800" rIns="180000" bIns="46800">
            <a:normAutofit/>
          </a:bodyPr>
          <a:lstStyle/>
          <a:p>
            <a:pPr marL="0" indent="0">
              <a:spcBef>
                <a:spcPts val="0"/>
              </a:spcBef>
              <a:spcAft>
                <a:spcPts val="1800"/>
              </a:spcAft>
              <a:buNone/>
            </a:pPr>
            <a:r>
              <a:rPr lang="fr-CA" b="1" u="sng" dirty="0">
                <a:solidFill>
                  <a:srgbClr val="1F2838"/>
                </a:solidFill>
                <a:latin typeface="Aptos" panose="020B0004020202020204" pitchFamily="34" charset="0"/>
              </a:rPr>
              <a:t>Les remèdes (suite)</a:t>
            </a:r>
            <a:r>
              <a:rPr lang="fr-CA" b="1" dirty="0">
                <a:solidFill>
                  <a:srgbClr val="1F2838"/>
                </a:solidFill>
                <a:latin typeface="Aptos" panose="020B0004020202020204" pitchFamily="34" charset="0"/>
              </a:rPr>
              <a:t> :</a:t>
            </a:r>
          </a:p>
          <a:p>
            <a:pPr marL="0" indent="0">
              <a:spcBef>
                <a:spcPts val="0"/>
              </a:spcBef>
              <a:spcAft>
                <a:spcPts val="1800"/>
              </a:spcAft>
              <a:buNone/>
            </a:pPr>
            <a:r>
              <a:rPr lang="fr-CA" b="1" dirty="0">
                <a:latin typeface="Aptos" panose="020B0004020202020204" pitchFamily="34" charset="0"/>
              </a:rPr>
              <a:t>Dommages moraux</a:t>
            </a:r>
          </a:p>
          <a:p>
            <a:pPr marL="0" indent="0" algn="just">
              <a:spcBef>
                <a:spcPts val="0"/>
              </a:spcBef>
              <a:spcAft>
                <a:spcPts val="1800"/>
              </a:spcAft>
              <a:buNone/>
              <a:tabLst>
                <a:tab pos="1338263" algn="l"/>
              </a:tabLst>
            </a:pPr>
            <a:r>
              <a:rPr lang="fr-CA" dirty="0">
                <a:latin typeface="Aptos" panose="020B0004020202020204" pitchFamily="34" charset="0"/>
              </a:rPr>
              <a:t>[178]	Les chauffeurs entendus sur les dommages sont des officiers syndicaux. Ils ont bien témoigné de leur sentiment d’être épié en continu et du stress continu en découlant, ce que je considère raisonnable et convaincant dans les circonstances.</a:t>
            </a:r>
          </a:p>
          <a:p>
            <a:pPr marL="0" indent="0" algn="just">
              <a:spcBef>
                <a:spcPts val="0"/>
              </a:spcBef>
              <a:spcAft>
                <a:spcPts val="1800"/>
              </a:spcAft>
              <a:buNone/>
              <a:tabLst>
                <a:tab pos="1338263" algn="l"/>
              </a:tabLst>
            </a:pPr>
            <a:r>
              <a:rPr lang="fr-CA" dirty="0">
                <a:latin typeface="Aptos" panose="020B0004020202020204" pitchFamily="34" charset="0"/>
              </a:rPr>
              <a:t>[183]	L’octroi d’une indemnité pour dommages moraux est discrétionnaire et à la lumière de ces considérations, je suis d’avis qu’une indemnité de 100 $ par chauffeur visé est appropriée et suffisante pour compenser le préjudice moral découlant de la contravention au droit au respect de la vie privée, de la dignité et à des conditions de travail qui ne sont pas justes et raisonnables protégés par les </a:t>
            </a:r>
            <a:r>
              <a:rPr lang="fr-CA" dirty="0">
                <a:latin typeface="Aptos" panose="020B0004020202020204" pitchFamily="34" charset="0"/>
                <a:hlinkClick r:id="rId4"/>
              </a:rPr>
              <a:t>articles 4</a:t>
            </a:r>
            <a:r>
              <a:rPr lang="fr-CA" dirty="0">
                <a:latin typeface="Aptos" panose="020B0004020202020204" pitchFamily="34" charset="0"/>
              </a:rPr>
              <a:t>, </a:t>
            </a:r>
            <a:r>
              <a:rPr lang="fr-CA" dirty="0">
                <a:latin typeface="Aptos" panose="020B0004020202020204" pitchFamily="34" charset="0"/>
                <a:hlinkClick r:id="rId5"/>
              </a:rPr>
              <a:t>5</a:t>
            </a:r>
            <a:r>
              <a:rPr lang="fr-CA" dirty="0">
                <a:latin typeface="Aptos" panose="020B0004020202020204" pitchFamily="34" charset="0"/>
              </a:rPr>
              <a:t> et</a:t>
            </a:r>
            <a:r>
              <a:rPr lang="fr-CA" dirty="0">
                <a:latin typeface="Aptos" panose="020B0004020202020204" pitchFamily="34" charset="0"/>
                <a:hlinkClick r:id="rId6"/>
              </a:rPr>
              <a:t> 46</a:t>
            </a:r>
            <a:r>
              <a:rPr lang="fr-CA" dirty="0">
                <a:latin typeface="Aptos" panose="020B0004020202020204" pitchFamily="34" charset="0"/>
              </a:rPr>
              <a:t> de la </a:t>
            </a:r>
            <a:r>
              <a:rPr lang="fr-CA" dirty="0">
                <a:latin typeface="Aptos" panose="020B0004020202020204" pitchFamily="34" charset="0"/>
                <a:hlinkClick r:id="rId7"/>
              </a:rPr>
              <a:t>Charte</a:t>
            </a:r>
            <a:r>
              <a:rPr lang="fr-CA" dirty="0">
                <a:latin typeface="Aptos" panose="020B0004020202020204" pitchFamily="34" charset="0"/>
              </a:rPr>
              <a:t>.</a:t>
            </a:r>
            <a:endParaRPr lang="fr-CA" dirty="0">
              <a:solidFill>
                <a:srgbClr val="1F2838"/>
              </a:solidFill>
              <a:latin typeface="Aptos" panose="020B0004020202020204" pitchFamily="34" charset="0"/>
            </a:endParaRPr>
          </a:p>
          <a:p>
            <a:pPr lvl="2">
              <a:spcBef>
                <a:spcPts val="0"/>
              </a:spcBef>
              <a:spcAft>
                <a:spcPts val="1800"/>
              </a:spcAft>
              <a:buFontTx/>
              <a:buChar char="-"/>
            </a:pPr>
            <a:endParaRPr lang="fr-CA" dirty="0">
              <a:solidFill>
                <a:srgbClr val="1F2838"/>
              </a:solidFill>
              <a:latin typeface="Aptos" panose="020B0004020202020204" pitchFamily="34" charset="0"/>
            </a:endParaRPr>
          </a:p>
          <a:p>
            <a:pPr>
              <a:spcBef>
                <a:spcPts val="0"/>
              </a:spcBef>
              <a:spcAft>
                <a:spcPts val="1800"/>
              </a:spcAft>
              <a:buFontTx/>
              <a:buChar char="-"/>
            </a:pPr>
            <a:endParaRPr lang="fr-CA" dirty="0">
              <a:solidFill>
                <a:srgbClr val="1F2838"/>
              </a:solidFill>
              <a:latin typeface="Aptos" panose="020B0004020202020204" pitchFamily="34" charset="0"/>
            </a:endParaRPr>
          </a:p>
          <a:p>
            <a:pPr marL="0" indent="0">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577600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9E89AE8-DD23-F110-12DB-7EAEF21EA1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09B4FB-5D51-A640-B9ED-AAE21428056B}"/>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algn="just">
              <a:tabLst>
                <a:tab pos="533400" algn="l"/>
                <a:tab pos="1085850" algn="l"/>
              </a:tabLst>
            </a:pPr>
            <a:r>
              <a:rPr lang="fr-CA" sz="3600" dirty="0">
                <a:solidFill>
                  <a:srgbClr val="F2F3ED"/>
                </a:solidFill>
                <a:latin typeface="Aptos" panose="020B0004020202020204" pitchFamily="34" charset="0"/>
              </a:rPr>
              <a:t>3.	b)	</a:t>
            </a:r>
            <a:r>
              <a:rPr lang="fr-CA" sz="3600" i="1" dirty="0">
                <a:solidFill>
                  <a:srgbClr val="F2F3ED"/>
                </a:solidFill>
                <a:latin typeface="Aptos" panose="020B0004020202020204" pitchFamily="34" charset="0"/>
              </a:rPr>
              <a:t>Réserve de compétence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27321</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(CA SA), (Me Francine Lamy)</a:t>
            </a:r>
          </a:p>
        </p:txBody>
      </p:sp>
      <p:sp>
        <p:nvSpPr>
          <p:cNvPr id="3" name="Espace réservé du contenu 2">
            <a:extLst>
              <a:ext uri="{FF2B5EF4-FFF2-40B4-BE49-F238E27FC236}">
                <a16:creationId xmlns:a16="http://schemas.microsoft.com/office/drawing/2014/main" id="{667B7F41-949A-DD8E-E150-E307BBCF1E4D}"/>
              </a:ext>
            </a:extLst>
          </p:cNvPr>
          <p:cNvSpPr>
            <a:spLocks noGrp="1"/>
          </p:cNvSpPr>
          <p:nvPr>
            <p:ph idx="1"/>
          </p:nvPr>
        </p:nvSpPr>
        <p:spPr>
          <a:xfrm>
            <a:off x="576000" y="2552700"/>
            <a:ext cx="17136000" cy="7309757"/>
          </a:xfrm>
        </p:spPr>
        <p:txBody>
          <a:bodyPr lIns="180000" tIns="46800" rIns="180000" bIns="46800">
            <a:normAutofit/>
          </a:bodyPr>
          <a:lstStyle/>
          <a:p>
            <a:pPr marL="358775" indent="-358775" algn="just">
              <a:spcBef>
                <a:spcPts val="0"/>
              </a:spcBef>
              <a:spcAft>
                <a:spcPts val="1800"/>
              </a:spcAft>
              <a:buNone/>
            </a:pPr>
            <a:r>
              <a:rPr lang="fr-CA" dirty="0">
                <a:solidFill>
                  <a:srgbClr val="1F2838"/>
                </a:solidFill>
                <a:latin typeface="Aptos" panose="020B0004020202020204" pitchFamily="34" charset="0"/>
              </a:rPr>
              <a:t>- L’Employeur demande à l’arbitre en vertu de sa réserve de compétence de réviser les ordonnances rendues dans sa sentence arbitrale.</a:t>
            </a:r>
          </a:p>
          <a:p>
            <a:pPr marL="358775" indent="-358775" algn="just">
              <a:spcBef>
                <a:spcPts val="0"/>
              </a:spcBef>
              <a:spcAft>
                <a:spcPts val="1800"/>
              </a:spcAft>
              <a:buNone/>
            </a:pPr>
            <a:r>
              <a:rPr lang="fr-CA" dirty="0">
                <a:solidFill>
                  <a:srgbClr val="1F2838"/>
                </a:solidFill>
                <a:latin typeface="Aptos" panose="020B0004020202020204" pitchFamily="34" charset="0"/>
              </a:rPr>
              <a:t>-	Employeur invoque des difficultés techniques pour modifier l’ordonnance : </a:t>
            </a:r>
          </a:p>
          <a:p>
            <a:pPr lvl="1" algn="just">
              <a:spcBef>
                <a:spcPts val="0"/>
              </a:spcBef>
              <a:spcAft>
                <a:spcPts val="1800"/>
              </a:spcAft>
              <a:buFont typeface="Wingdings" panose="05000000000000000000" pitchFamily="2" charset="2"/>
              <a:buChar char="§"/>
            </a:pPr>
            <a:r>
              <a:rPr lang="fr-CA" dirty="0">
                <a:solidFill>
                  <a:srgbClr val="1F2838"/>
                </a:solidFill>
                <a:latin typeface="Aptos" panose="020B0004020202020204" pitchFamily="34" charset="0"/>
              </a:rPr>
              <a:t>Impossibilité (selon lui) de désactiver accès en temps réel et les vidéos sur le nuage;</a:t>
            </a:r>
          </a:p>
          <a:p>
            <a:pPr lvl="1" algn="just">
              <a:spcBef>
                <a:spcPts val="0"/>
              </a:spcBef>
              <a:spcAft>
                <a:spcPts val="1800"/>
              </a:spcAft>
              <a:buFont typeface="Wingdings" panose="05000000000000000000" pitchFamily="2" charset="2"/>
              <a:buChar char="§"/>
            </a:pPr>
            <a:r>
              <a:rPr lang="fr-CA" dirty="0">
                <a:solidFill>
                  <a:srgbClr val="1F2838"/>
                </a:solidFill>
                <a:latin typeface="Aptos" panose="020B0004020202020204" pitchFamily="34" charset="0"/>
              </a:rPr>
              <a:t>Propose maintien avec un accès très limité à un administrateur;</a:t>
            </a:r>
          </a:p>
          <a:p>
            <a:pPr lvl="1" algn="just">
              <a:spcBef>
                <a:spcPts val="0"/>
              </a:spcBef>
              <a:spcAft>
                <a:spcPts val="1800"/>
              </a:spcAft>
              <a:buFont typeface="Wingdings" panose="05000000000000000000" pitchFamily="2" charset="2"/>
              <a:buChar char="§"/>
            </a:pPr>
            <a:r>
              <a:rPr lang="fr-CA" dirty="0">
                <a:solidFill>
                  <a:srgbClr val="1F2838"/>
                </a:solidFill>
                <a:latin typeface="Aptos" panose="020B0004020202020204" pitchFamily="34" charset="0"/>
              </a:rPr>
              <a:t>Contrôle strict : extraits vidéo seulement en cas d’alerte;</a:t>
            </a:r>
          </a:p>
          <a:p>
            <a:pPr lvl="1" algn="just">
              <a:spcBef>
                <a:spcPts val="0"/>
              </a:spcBef>
              <a:spcAft>
                <a:spcPts val="2400"/>
              </a:spcAft>
              <a:buFont typeface="Wingdings" panose="05000000000000000000" pitchFamily="2" charset="2"/>
              <a:buChar char="§"/>
            </a:pPr>
            <a:r>
              <a:rPr lang="fr-CA" dirty="0">
                <a:solidFill>
                  <a:srgbClr val="1F2838"/>
                </a:solidFill>
                <a:latin typeface="Aptos" panose="020B0004020202020204" pitchFamily="34" charset="0"/>
              </a:rPr>
              <a:t>Photo chauffeur floutée.</a:t>
            </a:r>
          </a:p>
          <a:p>
            <a:pPr marL="0" indent="0" algn="just">
              <a:spcBef>
                <a:spcPts val="0"/>
              </a:spcBef>
              <a:spcAft>
                <a:spcPts val="1800"/>
              </a:spcAft>
              <a:buNone/>
              <a:tabLst>
                <a:tab pos="1257300" algn="l"/>
              </a:tabLst>
            </a:pPr>
            <a:r>
              <a:rPr lang="fr-CA" dirty="0">
                <a:latin typeface="Aptos" panose="020B0004020202020204" pitchFamily="34" charset="0"/>
              </a:rPr>
              <a:t>[41]	Il saute aux yeux que, pour cesser les violations et se prévaloir de la possibilité de retirer ou désactiver les fonctionnalités illégales tout en maintenant la fonction d’alerte, il faut extraire les activités québécoises des modalités contractuelles du groupe et en convenir de nouvelles, respectant intégralement les ordonnances émises. </a:t>
            </a:r>
            <a:r>
              <a:rPr lang="fr-CA" b="1" u="sng" dirty="0">
                <a:latin typeface="Aptos" panose="020B0004020202020204" pitchFamily="34" charset="0"/>
              </a:rPr>
              <a:t>Je ne vois pas ce qui peut l’empêcher, outre la volonté de l’employeur de continuer l’utilisation illégale</a:t>
            </a:r>
            <a:r>
              <a:rPr lang="fr-CA" b="1" dirty="0">
                <a:latin typeface="Aptos" panose="020B0004020202020204" pitchFamily="34" charset="0"/>
              </a:rPr>
              <a:t>.</a:t>
            </a:r>
            <a:endParaRPr lang="fr-CA" b="1" dirty="0">
              <a:solidFill>
                <a:srgbClr val="1F2838"/>
              </a:solidFill>
              <a:latin typeface="Aptos" panose="020B0004020202020204" pitchFamily="34" charset="0"/>
            </a:endParaRPr>
          </a:p>
        </p:txBody>
      </p:sp>
    </p:spTree>
    <p:extLst>
      <p:ext uri="{BB962C8B-B14F-4D97-AF65-F5344CB8AC3E}">
        <p14:creationId xmlns:p14="http://schemas.microsoft.com/office/powerpoint/2010/main" val="1917831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AF90EA0-A460-28E8-00FC-A2AFD740F4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322BAD-9E76-AE72-BD61-66240A2CEFE8}"/>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algn="just">
              <a:tabLst>
                <a:tab pos="533400" algn="l"/>
                <a:tab pos="1085850" algn="l"/>
              </a:tabLst>
            </a:pPr>
            <a:r>
              <a:rPr lang="fr-CA" sz="3600" dirty="0">
                <a:solidFill>
                  <a:srgbClr val="F2F3ED"/>
                </a:solidFill>
                <a:latin typeface="Aptos" panose="020B0004020202020204" pitchFamily="34" charset="0"/>
              </a:rPr>
              <a:t>3.	b)	</a:t>
            </a:r>
            <a:r>
              <a:rPr lang="fr-CA" sz="3600" i="1" dirty="0">
                <a:solidFill>
                  <a:srgbClr val="F2F3ED"/>
                </a:solidFill>
                <a:latin typeface="Aptos" panose="020B0004020202020204" pitchFamily="34" charset="0"/>
              </a:rPr>
              <a:t>Réserve de compétence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27321</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(CA SA)</a:t>
            </a:r>
          </a:p>
        </p:txBody>
      </p:sp>
      <p:sp>
        <p:nvSpPr>
          <p:cNvPr id="3" name="Espace réservé du contenu 2">
            <a:extLst>
              <a:ext uri="{FF2B5EF4-FFF2-40B4-BE49-F238E27FC236}">
                <a16:creationId xmlns:a16="http://schemas.microsoft.com/office/drawing/2014/main" id="{F0704694-620A-90F5-01BB-0C24A4902713}"/>
              </a:ext>
            </a:extLst>
          </p:cNvPr>
          <p:cNvSpPr>
            <a:spLocks noGrp="1"/>
          </p:cNvSpPr>
          <p:nvPr>
            <p:ph idx="1"/>
          </p:nvPr>
        </p:nvSpPr>
        <p:spPr>
          <a:xfrm>
            <a:off x="576000" y="2681416"/>
            <a:ext cx="17136000" cy="7415084"/>
          </a:xfrm>
        </p:spPr>
        <p:txBody>
          <a:bodyPr lIns="180000" tIns="46800" rIns="180000" bIns="46800">
            <a:normAutofit/>
          </a:bodyPr>
          <a:lstStyle/>
          <a:p>
            <a:pPr marL="0" indent="0" algn="just">
              <a:spcBef>
                <a:spcPts val="0"/>
              </a:spcBef>
              <a:spcAft>
                <a:spcPts val="1800"/>
              </a:spcAft>
              <a:buNone/>
            </a:pPr>
            <a:r>
              <a:rPr lang="fr-CA" dirty="0">
                <a:solidFill>
                  <a:srgbClr val="1F2838"/>
                </a:solidFill>
                <a:latin typeface="Aptos" panose="020B0004020202020204" pitchFamily="34" charset="0"/>
              </a:rPr>
              <a:t>L’Employeur demande à l’arbitre en vertu de sa réserve de compétence de réviser les ordonnances rendues dans sa sentence arbitrale.</a:t>
            </a:r>
          </a:p>
          <a:p>
            <a:pPr marL="0" indent="0" algn="just">
              <a:spcBef>
                <a:spcPts val="0"/>
              </a:spcBef>
              <a:spcAft>
                <a:spcPts val="1800"/>
              </a:spcAft>
              <a:buNone/>
              <a:tabLst>
                <a:tab pos="1338263" algn="l"/>
              </a:tabLst>
            </a:pPr>
            <a:r>
              <a:rPr lang="fr-CA" dirty="0">
                <a:latin typeface="Aptos" panose="020B0004020202020204" pitchFamily="34" charset="0"/>
              </a:rPr>
              <a:t>[44]	La société mère peut ne pas vouloir convenir, avec Samara, de nouvelles modalités contractuelles particulières pour le Québec. Le cas échéant, ce n’est pas une impossibilité, mais un choix. Ce choix ne dispense pas l’employeur visé par ma décision, l’entreprise canadienne, de se conformer à celle-ci. Elle reste tenue de mettre fin à la surveillance illégale des chauffeurs, si bien que faute de solution adaptée, la seule option pour cesser la contravention est de retirer les caméras visant l’intérieur des véhicules conduits par les chauffeurs. S’il s’avère qu’il n’est pas possible de ne retirer que ces dernières, il faudra toutes les enlever, (intérieur et extérieur) comme je l’indique dans ma décision initiale.</a:t>
            </a:r>
          </a:p>
          <a:p>
            <a:pPr marL="0" indent="0" algn="just">
              <a:spcBef>
                <a:spcPts val="0"/>
              </a:spcBef>
              <a:spcAft>
                <a:spcPts val="1800"/>
              </a:spcAft>
              <a:buNone/>
              <a:tabLst>
                <a:tab pos="1338263" algn="l"/>
              </a:tabLst>
            </a:pPr>
            <a:r>
              <a:rPr lang="fr-CA" b="1" u="sng" dirty="0">
                <a:latin typeface="Aptos" panose="020B0004020202020204" pitchFamily="34" charset="0"/>
              </a:rPr>
              <a:t>[45]	Bref, pour cesser la contravention à la </a:t>
            </a:r>
            <a:r>
              <a:rPr lang="fr-CA" b="1" u="sng" dirty="0">
                <a:latin typeface="Aptos" panose="020B0004020202020204" pitchFamily="34" charset="0"/>
                <a:hlinkClick r:id="rId4"/>
              </a:rPr>
              <a:t>Charte</a:t>
            </a:r>
            <a:r>
              <a:rPr lang="fr-CA" b="1" u="sng" dirty="0">
                <a:latin typeface="Aptos" panose="020B0004020202020204" pitchFamily="34" charset="0"/>
              </a:rPr>
              <a:t>, comme je l’ai ordonné, soit que le système est adapté pour le Québec avec de nouvelles modalités contractuelles sous la responsabilité d’un administrateur canadien, soit que les caméras sont retirées.</a:t>
            </a:r>
          </a:p>
        </p:txBody>
      </p:sp>
    </p:spTree>
    <p:extLst>
      <p:ext uri="{BB962C8B-B14F-4D97-AF65-F5344CB8AC3E}">
        <p14:creationId xmlns:p14="http://schemas.microsoft.com/office/powerpoint/2010/main" val="1157484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8F1B1F8-B362-5ED2-2A60-7A98D31DAC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25E41A-A600-2B5F-89B5-39BA0CAEC73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4.	</a:t>
            </a:r>
            <a:r>
              <a:rPr lang="fr-CA" sz="3600" i="1" dirty="0">
                <a:solidFill>
                  <a:srgbClr val="F2F3ED"/>
                </a:solidFill>
                <a:latin typeface="Aptos" panose="020B0004020202020204" pitchFamily="34" charset="0"/>
              </a:rPr>
              <a:t>Association professionnelle des ingénieurs du gouvernement du Québec (APIGQ) c Québec - fonds des réseaux de transport terrestre (ministère des transports et de la mobilité durable)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118685</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(arbitre Éric-Jan </a:t>
            </a:r>
            <a:r>
              <a:rPr lang="fr-CA" sz="3600" dirty="0" err="1">
                <a:solidFill>
                  <a:srgbClr val="F2F3ED"/>
                </a:solidFill>
                <a:latin typeface="Aptos" panose="020B0004020202020204" pitchFamily="34" charset="0"/>
              </a:rPr>
              <a:t>Zubrzycki</a:t>
            </a:r>
            <a:r>
              <a:rPr lang="fr-CA" sz="3600" dirty="0">
                <a:solidFill>
                  <a:srgbClr val="F2F3ED"/>
                </a:solidFill>
                <a:latin typeface="Aptos" panose="020B0004020202020204" pitchFamily="34" charset="0"/>
              </a:rPr>
              <a:t>)</a:t>
            </a:r>
          </a:p>
        </p:txBody>
      </p:sp>
      <p:sp>
        <p:nvSpPr>
          <p:cNvPr id="3" name="Espace réservé du contenu 2">
            <a:extLst>
              <a:ext uri="{FF2B5EF4-FFF2-40B4-BE49-F238E27FC236}">
                <a16:creationId xmlns:a16="http://schemas.microsoft.com/office/drawing/2014/main" id="{D390A077-ED01-6650-F040-E87826F6D068}"/>
              </a:ext>
            </a:extLst>
          </p:cNvPr>
          <p:cNvSpPr>
            <a:spLocks noGrp="1"/>
          </p:cNvSpPr>
          <p:nvPr>
            <p:ph idx="1"/>
          </p:nvPr>
        </p:nvSpPr>
        <p:spPr>
          <a:xfrm>
            <a:off x="576000" y="2552700"/>
            <a:ext cx="17136000" cy="7162800"/>
          </a:xfrm>
        </p:spPr>
        <p:txBody>
          <a:bodyPr lIns="180000" rIns="180000"/>
          <a:lstStyle/>
          <a:p>
            <a:pPr marL="0" indent="0">
              <a:spcBef>
                <a:spcPts val="0"/>
              </a:spcBef>
              <a:spcAft>
                <a:spcPts val="24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spcBef>
                <a:spcPts val="0"/>
              </a:spcBef>
              <a:spcAft>
                <a:spcPts val="2400"/>
              </a:spcAft>
              <a:buFontTx/>
              <a:buChar char="-"/>
            </a:pPr>
            <a:r>
              <a:rPr lang="fr-CA" dirty="0">
                <a:solidFill>
                  <a:srgbClr val="1F2838"/>
                </a:solidFill>
                <a:latin typeface="Aptos" panose="020B0004020202020204" pitchFamily="34" charset="0"/>
              </a:rPr>
              <a:t>L’employeur fait des travaux de réfection à ses bureaux à Trois-Rivières et impose le télétravail pendant lesdits travaux.</a:t>
            </a:r>
          </a:p>
          <a:p>
            <a:pPr>
              <a:spcBef>
                <a:spcPts val="0"/>
              </a:spcBef>
              <a:spcAft>
                <a:spcPts val="2400"/>
              </a:spcAft>
              <a:buFontTx/>
              <a:buChar char="-"/>
            </a:pPr>
            <a:r>
              <a:rPr lang="fr-CA" dirty="0">
                <a:solidFill>
                  <a:srgbClr val="1F2838"/>
                </a:solidFill>
                <a:latin typeface="Aptos" panose="020B0004020202020204" pitchFamily="34" charset="0"/>
              </a:rPr>
              <a:t>Pour le Syndicat, cette imposition du télétravail ne respecte pas les dispositions de la convention collective, mais viole également la Charte des droits et libertés de la personne au niveau du droit à la vie privée.</a:t>
            </a:r>
          </a:p>
          <a:p>
            <a:pPr>
              <a:spcBef>
                <a:spcPts val="0"/>
              </a:spcBef>
              <a:spcAft>
                <a:spcPts val="2400"/>
              </a:spcAft>
              <a:buFontTx/>
              <a:buChar char="-"/>
            </a:pPr>
            <a:r>
              <a:rPr lang="fr-CA" dirty="0">
                <a:solidFill>
                  <a:srgbClr val="1F2838"/>
                </a:solidFill>
                <a:latin typeface="Aptos" panose="020B0004020202020204" pitchFamily="34" charset="0"/>
              </a:rPr>
              <a:t>On conteste également ici le fait qu’il s’agirait d’une modification illicite des conditions de travail puisque le Syndicat n’a pas été consulté avant qu’on impose le télétravail, au sens de l’article 59 du Code du travail.</a:t>
            </a:r>
          </a:p>
        </p:txBody>
      </p:sp>
    </p:spTree>
    <p:extLst>
      <p:ext uri="{BB962C8B-B14F-4D97-AF65-F5344CB8AC3E}">
        <p14:creationId xmlns:p14="http://schemas.microsoft.com/office/powerpoint/2010/main" val="418595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7E87853-A7F2-2BF7-459E-71BB3A3890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BAE8DE7-F85F-B01E-FE9E-5F042DA5594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4.	</a:t>
            </a:r>
            <a:r>
              <a:rPr lang="fr-CA" sz="3600" i="1" dirty="0">
                <a:solidFill>
                  <a:srgbClr val="F2F3ED"/>
                </a:solidFill>
                <a:latin typeface="Aptos" panose="020B0004020202020204" pitchFamily="34" charset="0"/>
              </a:rPr>
              <a:t>Association professionnelle des ingénieurs du gouvernement du Québec (APIGQ) c Québec - fonds des réseaux de transport terrestre (ministère des transports et de la mobilité durable)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118685</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(arbitre Éric-Jan </a:t>
            </a:r>
            <a:r>
              <a:rPr lang="fr-CA" sz="3600" dirty="0" err="1">
                <a:solidFill>
                  <a:srgbClr val="F2F3ED"/>
                </a:solidFill>
                <a:latin typeface="Aptos" panose="020B0004020202020204" pitchFamily="34" charset="0"/>
              </a:rPr>
              <a:t>Zubrzycki</a:t>
            </a:r>
            <a:r>
              <a:rPr lang="fr-CA" sz="3600" dirty="0">
                <a:solidFill>
                  <a:srgbClr val="F2F3ED"/>
                </a:solidFill>
                <a:latin typeface="Aptos" panose="020B0004020202020204" pitchFamily="34" charset="0"/>
              </a:rPr>
              <a:t>)</a:t>
            </a:r>
          </a:p>
        </p:txBody>
      </p:sp>
      <p:sp>
        <p:nvSpPr>
          <p:cNvPr id="3" name="Espace réservé du contenu 2">
            <a:extLst>
              <a:ext uri="{FF2B5EF4-FFF2-40B4-BE49-F238E27FC236}">
                <a16:creationId xmlns:a16="http://schemas.microsoft.com/office/drawing/2014/main" id="{A98DB7CD-9037-5F03-AC67-247920B7AF6D}"/>
              </a:ext>
            </a:extLst>
          </p:cNvPr>
          <p:cNvSpPr>
            <a:spLocks noGrp="1"/>
          </p:cNvSpPr>
          <p:nvPr>
            <p:ph idx="1"/>
          </p:nvPr>
        </p:nvSpPr>
        <p:spPr>
          <a:xfrm>
            <a:off x="576000" y="2552700"/>
            <a:ext cx="17136000" cy="7162800"/>
          </a:xfrm>
        </p:spPr>
        <p:txBody>
          <a:bodyPr lIns="180000" rIns="180000">
            <a:normAutofit lnSpcReduction="10000"/>
          </a:bodyPr>
          <a:lstStyle/>
          <a:p>
            <a:pPr marL="0" indent="0">
              <a:spcBef>
                <a:spcPts val="0"/>
              </a:spcBef>
              <a:spcAft>
                <a:spcPts val="1800"/>
              </a:spcAft>
              <a:buNone/>
            </a:pPr>
            <a:r>
              <a:rPr lang="fr-CA" b="1" u="sng" dirty="0">
                <a:solidFill>
                  <a:srgbClr val="1F2838"/>
                </a:solidFill>
                <a:latin typeface="Aptos" panose="020B0004020202020204" pitchFamily="34" charset="0"/>
              </a:rPr>
              <a:t>Les faits </a:t>
            </a:r>
            <a:r>
              <a:rPr lang="fr-CA" b="1" dirty="0">
                <a:solidFill>
                  <a:srgbClr val="1F2838"/>
                </a:solidFill>
                <a:latin typeface="Aptos" panose="020B0004020202020204" pitchFamily="34" charset="0"/>
              </a:rPr>
              <a:t>:</a:t>
            </a:r>
          </a:p>
          <a:p>
            <a:pPr marL="0" indent="0">
              <a:spcBef>
                <a:spcPts val="0"/>
              </a:spcBef>
              <a:spcAft>
                <a:spcPts val="1800"/>
              </a:spcAft>
              <a:buNone/>
              <a:tabLst>
                <a:tab pos="1260475" algn="l"/>
              </a:tabLst>
            </a:pPr>
            <a:r>
              <a:rPr lang="fr-CA" dirty="0">
                <a:latin typeface="Aptos" panose="020B0004020202020204" pitchFamily="34" charset="0"/>
              </a:rPr>
              <a:t>[19]	Le 22 mai 2024, un dernier courriel est transmis par la direction avant que les travaux ne</a:t>
            </a:r>
          </a:p>
          <a:p>
            <a:pPr marL="0" indent="0">
              <a:spcBef>
                <a:spcPts val="0"/>
              </a:spcBef>
              <a:spcAft>
                <a:spcPts val="1800"/>
              </a:spcAft>
              <a:buNone/>
            </a:pPr>
            <a:r>
              <a:rPr lang="fr-CA" dirty="0">
                <a:latin typeface="Aptos" panose="020B0004020202020204" pitchFamily="34" charset="0"/>
              </a:rPr>
              <a:t>débutent le lendemain. Il y est inscrit :</a:t>
            </a:r>
          </a:p>
          <a:p>
            <a:pPr marL="0" indent="0">
              <a:spcBef>
                <a:spcPts val="0"/>
              </a:spcBef>
              <a:spcAft>
                <a:spcPts val="1800"/>
              </a:spcAft>
              <a:buNone/>
            </a:pPr>
            <a:r>
              <a:rPr lang="fr-CA" dirty="0">
                <a:latin typeface="Aptos" panose="020B0004020202020204" pitchFamily="34" charset="0"/>
              </a:rPr>
              <a:t>« </a:t>
            </a:r>
            <a:r>
              <a:rPr lang="fr-CA" i="1" dirty="0">
                <a:latin typeface="Aptos" panose="020B0004020202020204" pitchFamily="34" charset="0"/>
              </a:rPr>
              <a:t>[…] Nous réitérons l’importance de prendre connaissance des consignes de réaménagement ci-jointes.</a:t>
            </a:r>
          </a:p>
          <a:p>
            <a:pPr marL="0" indent="0">
              <a:spcBef>
                <a:spcPts val="0"/>
              </a:spcBef>
              <a:spcAft>
                <a:spcPts val="1800"/>
              </a:spcAft>
              <a:buNone/>
            </a:pPr>
            <a:r>
              <a:rPr lang="fr-CA" i="1" dirty="0">
                <a:latin typeface="Aptos" panose="020B0004020202020204" pitchFamily="34" charset="0"/>
              </a:rPr>
              <a:t>Durant les travaux sur votre étage, le télétravail sera obligatoire (les journées en présentiel durant cette période n’auront pas à être reprises).</a:t>
            </a:r>
          </a:p>
          <a:p>
            <a:pPr marL="0" indent="0">
              <a:spcBef>
                <a:spcPts val="0"/>
              </a:spcBef>
              <a:spcAft>
                <a:spcPts val="1800"/>
              </a:spcAft>
              <a:buNone/>
            </a:pPr>
            <a:r>
              <a:rPr lang="fr-CA" i="1" dirty="0">
                <a:latin typeface="Aptos" panose="020B0004020202020204" pitchFamily="34" charset="0"/>
              </a:rPr>
              <a:t>Les lieux devront donc être libérés au plus tard à 16 h 30 le jour précédant le réaménagement.</a:t>
            </a:r>
          </a:p>
          <a:p>
            <a:pPr marL="0" indent="0">
              <a:spcBef>
                <a:spcPts val="0"/>
              </a:spcBef>
              <a:spcAft>
                <a:spcPts val="1800"/>
              </a:spcAft>
              <a:buNone/>
            </a:pPr>
            <a:r>
              <a:rPr lang="fr-CA" b="1" i="1" dirty="0">
                <a:latin typeface="Aptos" panose="020B0004020202020204" pitchFamily="34" charset="0"/>
              </a:rPr>
              <a:t>Début de réaménagement/télétravail :</a:t>
            </a:r>
          </a:p>
          <a:p>
            <a:pPr>
              <a:spcBef>
                <a:spcPts val="0"/>
              </a:spcBef>
              <a:spcAft>
                <a:spcPts val="1800"/>
              </a:spcAft>
            </a:pPr>
            <a:r>
              <a:rPr lang="fr-CA" i="1" dirty="0">
                <a:latin typeface="Aptos" panose="020B0004020202020204" pitchFamily="34" charset="0"/>
              </a:rPr>
              <a:t>RC et 3e étage : 23 mai</a:t>
            </a:r>
          </a:p>
          <a:p>
            <a:pPr>
              <a:spcBef>
                <a:spcPts val="0"/>
              </a:spcBef>
              <a:spcAft>
                <a:spcPts val="1800"/>
              </a:spcAft>
            </a:pPr>
            <a:r>
              <a:rPr lang="fr-CA" i="1" dirty="0">
                <a:latin typeface="Aptos" panose="020B0004020202020204" pitchFamily="34" charset="0"/>
              </a:rPr>
              <a:t>4e étage : 27 mai </a:t>
            </a:r>
            <a:r>
              <a:rPr lang="fr-CA" dirty="0">
                <a:latin typeface="Aptos" panose="020B0004020202020204" pitchFamily="34" charset="0"/>
              </a:rPr>
              <a:t>»</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60661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B31FFDE-9C42-841A-6C5E-890FDBA567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9D5C47-D3CA-1351-3337-2AD273AAE6A1}"/>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4.	</a:t>
            </a:r>
            <a:r>
              <a:rPr lang="fr-CA" sz="3600" i="1" dirty="0">
                <a:solidFill>
                  <a:srgbClr val="F2F3ED"/>
                </a:solidFill>
                <a:latin typeface="Aptos" panose="020B0004020202020204" pitchFamily="34" charset="0"/>
              </a:rPr>
              <a:t>Association professionnelle des ingénieurs du gouvernement du Québec (APIGQ) c Québec - fonds des réseaux de transport terrestre (ministère des transports et de la mobilité durable)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118685 </a:t>
            </a:r>
            <a:r>
              <a:rPr lang="fr-CA" sz="3600" dirty="0">
                <a:solidFill>
                  <a:schemeClr val="bg1"/>
                </a:solidFill>
                <a:latin typeface="Aptos" panose="020B0004020202020204" pitchFamily="34" charset="0"/>
              </a:rPr>
              <a:t>(</a:t>
            </a:r>
            <a:r>
              <a:rPr lang="fr-CA" sz="3600" dirty="0">
                <a:solidFill>
                  <a:srgbClr val="F2F3ED"/>
                </a:solidFill>
                <a:latin typeface="Aptos" panose="020B0004020202020204" pitchFamily="34" charset="0"/>
              </a:rPr>
              <a:t>QC SAT) (arbitre Éric-Jan </a:t>
            </a:r>
            <a:r>
              <a:rPr lang="fr-CA" sz="3600" dirty="0" err="1">
                <a:solidFill>
                  <a:srgbClr val="F2F3ED"/>
                </a:solidFill>
                <a:latin typeface="Aptos" panose="020B0004020202020204" pitchFamily="34" charset="0"/>
              </a:rPr>
              <a:t>Zubrzycki</a:t>
            </a:r>
            <a:r>
              <a:rPr lang="fr-CA" sz="3600" dirty="0">
                <a:solidFill>
                  <a:srgbClr val="F2F3ED"/>
                </a:solidFill>
                <a:latin typeface="Aptos" panose="020B0004020202020204" pitchFamily="34" charset="0"/>
              </a:rPr>
              <a:t>)</a:t>
            </a:r>
          </a:p>
        </p:txBody>
      </p:sp>
      <p:sp>
        <p:nvSpPr>
          <p:cNvPr id="3" name="Espace réservé du contenu 2">
            <a:extLst>
              <a:ext uri="{FF2B5EF4-FFF2-40B4-BE49-F238E27FC236}">
                <a16:creationId xmlns:a16="http://schemas.microsoft.com/office/drawing/2014/main" id="{940F1646-9440-7D73-D80D-72D858461B47}"/>
              </a:ext>
            </a:extLst>
          </p:cNvPr>
          <p:cNvSpPr>
            <a:spLocks noGrp="1"/>
          </p:cNvSpPr>
          <p:nvPr>
            <p:ph idx="1"/>
          </p:nvPr>
        </p:nvSpPr>
        <p:spPr>
          <a:xfrm>
            <a:off x="576000" y="2552700"/>
            <a:ext cx="17136000" cy="7162800"/>
          </a:xfrm>
        </p:spPr>
        <p:txBody>
          <a:bodyPr lIns="180000" rIns="180000">
            <a:normAutofit/>
          </a:bodyPr>
          <a:lstStyle/>
          <a:p>
            <a:pPr marL="0" indent="0">
              <a:spcBef>
                <a:spcPts val="0"/>
              </a:spcBef>
              <a:spcAft>
                <a:spcPts val="1800"/>
              </a:spcAft>
              <a:buNone/>
            </a:pPr>
            <a:r>
              <a:rPr lang="fr-CA" b="1" u="sng" dirty="0">
                <a:solidFill>
                  <a:srgbClr val="1F2838"/>
                </a:solidFill>
                <a:latin typeface="Aptos" panose="020B0004020202020204" pitchFamily="34" charset="0"/>
              </a:rPr>
              <a:t>L’analyse</a:t>
            </a:r>
            <a:r>
              <a:rPr lang="fr-CA" b="1" dirty="0">
                <a:solidFill>
                  <a:srgbClr val="1F2838"/>
                </a:solidFill>
                <a:latin typeface="Aptos" panose="020B0004020202020204" pitchFamily="34" charset="0"/>
              </a:rPr>
              <a:t> :</a:t>
            </a:r>
          </a:p>
          <a:p>
            <a:pPr marL="0" indent="0" algn="just">
              <a:spcBef>
                <a:spcPts val="0"/>
              </a:spcBef>
              <a:spcAft>
                <a:spcPts val="1800"/>
              </a:spcAft>
              <a:buNone/>
              <a:tabLst>
                <a:tab pos="1074738" algn="l"/>
              </a:tabLst>
            </a:pPr>
            <a:r>
              <a:rPr lang="fr-FR" dirty="0"/>
              <a:t>[30]	Pour trancher le litige, le Tribunal doit donc répondre à quatre questions :</a:t>
            </a:r>
          </a:p>
          <a:p>
            <a:pPr marL="1519238" indent="-444500" algn="just">
              <a:spcBef>
                <a:spcPts val="0"/>
              </a:spcBef>
              <a:spcAft>
                <a:spcPts val="1800"/>
              </a:spcAft>
              <a:buFont typeface="Calibri" panose="020F0502020204030204" pitchFamily="34" charset="0"/>
              <a:buChar char="-"/>
            </a:pPr>
            <a:r>
              <a:rPr lang="fr-FR" dirty="0"/>
              <a:t>L’imposition du télétravail contrevient-elle au droit à la vie privée prévu à la Charte des droits et libertés de la personne ?</a:t>
            </a:r>
          </a:p>
          <a:p>
            <a:pPr marL="1519238" indent="-444500" algn="just">
              <a:spcBef>
                <a:spcPts val="0"/>
              </a:spcBef>
              <a:spcAft>
                <a:spcPts val="1800"/>
              </a:spcAft>
              <a:buFont typeface="Calibri" panose="020F0502020204030204" pitchFamily="34" charset="0"/>
              <a:buChar char="-"/>
            </a:pPr>
            <a:r>
              <a:rPr lang="fr-FR" dirty="0"/>
              <a:t>L’imposition du télétravail contrevient-elle à l’obligation de fournir un espace de travail aux ingénieurs prévue à la convention collective?</a:t>
            </a:r>
          </a:p>
          <a:p>
            <a:pPr marL="1519238" indent="-444500" algn="just">
              <a:spcBef>
                <a:spcPts val="0"/>
              </a:spcBef>
              <a:spcAft>
                <a:spcPts val="1800"/>
              </a:spcAft>
              <a:buFont typeface="Calibri" panose="020F0502020204030204" pitchFamily="34" charset="0"/>
              <a:buChar char="-"/>
            </a:pPr>
            <a:r>
              <a:rPr lang="fr-FR" dirty="0"/>
              <a:t>Les travaux entrepris et leurs conséquences constituent-ils un changement prohibé des </a:t>
            </a:r>
            <a:r>
              <a:rPr lang="en-CA" dirty="0"/>
              <a:t>conditions de travail ?</a:t>
            </a:r>
          </a:p>
          <a:p>
            <a:pPr marL="1519238" indent="-444500" algn="just">
              <a:spcBef>
                <a:spcPts val="0"/>
              </a:spcBef>
              <a:spcAft>
                <a:spcPts val="1800"/>
              </a:spcAft>
              <a:buFont typeface="Calibri" panose="020F0502020204030204" pitchFamily="34" charset="0"/>
              <a:buChar char="-"/>
            </a:pPr>
            <a:r>
              <a:rPr lang="fr-FR" dirty="0"/>
              <a:t>La décision de l’Employeur est-elle abusive, arbitraire ou discriminatoire?</a:t>
            </a: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3306007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7A22E49-0CC8-D602-59E0-2F3CB6C558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77A396-6BB0-7718-0367-42DB02566FE9}"/>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4.	</a:t>
            </a:r>
            <a:r>
              <a:rPr lang="fr-CA" sz="3600" i="1" dirty="0">
                <a:solidFill>
                  <a:srgbClr val="F2F3ED"/>
                </a:solidFill>
                <a:latin typeface="Aptos" panose="020B0004020202020204" pitchFamily="34" charset="0"/>
              </a:rPr>
              <a:t>Association professionnelle des ingénieurs du gouvernement du Québec (APIGQ) c Québec - fonds des réseaux de transport terrestre (ministère des transports et de la mobilité durable)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118685</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(arbitre Éric-Jan </a:t>
            </a:r>
            <a:r>
              <a:rPr lang="fr-CA" sz="3600" dirty="0" err="1">
                <a:solidFill>
                  <a:srgbClr val="F2F3ED"/>
                </a:solidFill>
                <a:latin typeface="Aptos" panose="020B0004020202020204" pitchFamily="34" charset="0"/>
              </a:rPr>
              <a:t>Zubrzycki</a:t>
            </a:r>
            <a:r>
              <a:rPr lang="fr-CA" sz="3600" dirty="0">
                <a:solidFill>
                  <a:srgbClr val="F2F3ED"/>
                </a:solidFill>
                <a:latin typeface="Aptos" panose="020B0004020202020204" pitchFamily="34" charset="0"/>
              </a:rPr>
              <a:t>)</a:t>
            </a:r>
          </a:p>
        </p:txBody>
      </p:sp>
      <p:sp>
        <p:nvSpPr>
          <p:cNvPr id="3" name="Espace réservé du contenu 2">
            <a:extLst>
              <a:ext uri="{FF2B5EF4-FFF2-40B4-BE49-F238E27FC236}">
                <a16:creationId xmlns:a16="http://schemas.microsoft.com/office/drawing/2014/main" id="{68451E8B-0FA8-9CEA-6B98-54EFFBB133DA}"/>
              </a:ext>
            </a:extLst>
          </p:cNvPr>
          <p:cNvSpPr>
            <a:spLocks noGrp="1"/>
          </p:cNvSpPr>
          <p:nvPr>
            <p:ph idx="1"/>
          </p:nvPr>
        </p:nvSpPr>
        <p:spPr>
          <a:xfrm>
            <a:off x="576000" y="2552700"/>
            <a:ext cx="17136000" cy="7162800"/>
          </a:xfrm>
        </p:spPr>
        <p:txBody>
          <a:bodyPr lIns="180000" rIns="180000">
            <a:normAutofit/>
          </a:bodyPr>
          <a:lstStyle/>
          <a:p>
            <a:pPr marL="803275" indent="-803275">
              <a:spcBef>
                <a:spcPts val="0"/>
              </a:spcBef>
              <a:spcAft>
                <a:spcPts val="2400"/>
              </a:spcAft>
              <a:buNone/>
            </a:pPr>
            <a:r>
              <a:rPr lang="fr-FR" b="1" dirty="0"/>
              <a:t>A) 	L’imposition du télétravail contrevient-elle au droit à la vie privée prévu à la Charte des droits et libertés de la personne ?</a:t>
            </a:r>
          </a:p>
          <a:p>
            <a:pPr marL="0" indent="0" algn="just">
              <a:spcBef>
                <a:spcPts val="0"/>
              </a:spcBef>
              <a:spcAft>
                <a:spcPts val="2400"/>
              </a:spcAft>
              <a:buNone/>
            </a:pPr>
            <a:r>
              <a:rPr lang="fr-FR" dirty="0"/>
              <a:t>[36]	Il ne fait aucun doute que le domicile constitue le dernier rempart. Il est inviolable. Ce n’est que dans des circonstances précises que l’on peut s’immiscer dans le domicile d’autrui, même virtuellement, ce qui est confirmé dans cette même décision.</a:t>
            </a:r>
          </a:p>
          <a:p>
            <a:pPr marL="0" indent="0" algn="just">
              <a:spcBef>
                <a:spcPts val="0"/>
              </a:spcBef>
              <a:spcAft>
                <a:spcPts val="2400"/>
              </a:spcAft>
              <a:buNone/>
            </a:pPr>
            <a:r>
              <a:rPr lang="fr-FR" dirty="0"/>
              <a:t>[38]	Le télétravail ne fait pas exception. L’Employeur ne peut imposer le télétravail sans un accord préalable, sans qu’il n’y ait une renonciation individuelle ou collective au droit à la vie privée.</a:t>
            </a:r>
            <a:endParaRPr lang="fr-CA" dirty="0"/>
          </a:p>
        </p:txBody>
      </p:sp>
    </p:spTree>
    <p:extLst>
      <p:ext uri="{BB962C8B-B14F-4D97-AF65-F5344CB8AC3E}">
        <p14:creationId xmlns:p14="http://schemas.microsoft.com/office/powerpoint/2010/main" val="347905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7D30D0-770C-6F5E-17C9-C73EE98DC287}"/>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i="1" dirty="0">
                <a:solidFill>
                  <a:srgbClr val="F2F3ED"/>
                </a:solidFill>
                <a:latin typeface="Aptos" panose="020B0004020202020204" pitchFamily="34" charset="0"/>
              </a:rPr>
              <a:t>1.	Syndicat de l’enseignement de la région de Québec (FAE) c Centre de services scolaire des Premières Seigneuries</a:t>
            </a:r>
            <a:r>
              <a:rPr lang="fr-CA" sz="3600" dirty="0">
                <a:solidFill>
                  <a:srgbClr val="F2F3ED"/>
                </a:solidFill>
                <a:latin typeface="Aptos" panose="020B0004020202020204" pitchFamily="34" charset="0"/>
              </a:rPr>
              <a:t>, </a:t>
            </a:r>
            <a:r>
              <a:rPr lang="fr-CA" sz="3600" u="sng" dirty="0">
                <a:solidFill>
                  <a:schemeClr val="bg1"/>
                </a:solidFill>
                <a:latin typeface="Aptos" panose="020B0004020202020204" pitchFamily="34" charset="0"/>
              </a:rPr>
              <a:t>2025 CanLII 92168</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t>
            </a:r>
            <a:br>
              <a:rPr lang="fr-CA" sz="3600" dirty="0">
                <a:solidFill>
                  <a:srgbClr val="F2F3ED"/>
                </a:solidFill>
                <a:latin typeface="Aptos" panose="020B0004020202020204" pitchFamily="34" charset="0"/>
              </a:rPr>
            </a:br>
            <a:r>
              <a:rPr lang="fr-CA" sz="3600" dirty="0">
                <a:solidFill>
                  <a:srgbClr val="F2F3ED"/>
                </a:solidFill>
                <a:latin typeface="Aptos" panose="020B0004020202020204" pitchFamily="34" charset="0"/>
              </a:rPr>
              <a:t>( M</a:t>
            </a:r>
            <a:r>
              <a:rPr lang="fr-CA" sz="3600" baseline="30000" dirty="0">
                <a:solidFill>
                  <a:srgbClr val="F2F3ED"/>
                </a:solidFill>
                <a:latin typeface="Aptos" panose="020B0004020202020204" pitchFamily="34" charset="0"/>
              </a:rPr>
              <a:t>e</a:t>
            </a:r>
            <a:r>
              <a:rPr lang="fr-CA" sz="3600" dirty="0">
                <a:solidFill>
                  <a:srgbClr val="F2F3ED"/>
                </a:solidFill>
                <a:latin typeface="Aptos" panose="020B0004020202020204" pitchFamily="34" charset="0"/>
              </a:rPr>
              <a:t> Alain Turcotte)</a:t>
            </a:r>
          </a:p>
        </p:txBody>
      </p:sp>
      <p:sp>
        <p:nvSpPr>
          <p:cNvPr id="3" name="Espace réservé du contenu 2">
            <a:extLst>
              <a:ext uri="{FF2B5EF4-FFF2-40B4-BE49-F238E27FC236}">
                <a16:creationId xmlns:a16="http://schemas.microsoft.com/office/drawing/2014/main" id="{CB0E0C5D-CF81-09EA-9A7B-1A182B545A8C}"/>
              </a:ext>
            </a:extLst>
          </p:cNvPr>
          <p:cNvSpPr>
            <a:spLocks noGrp="1"/>
          </p:cNvSpPr>
          <p:nvPr>
            <p:ph idx="1"/>
          </p:nvPr>
        </p:nvSpPr>
        <p:spPr>
          <a:xfrm>
            <a:off x="576000" y="2552700"/>
            <a:ext cx="17136000" cy="7315200"/>
          </a:xfrm>
        </p:spPr>
        <p:txBody>
          <a:bodyPr lIns="180000" tIns="46800" rIns="180000" bIns="46800">
            <a:normAutofit lnSpcReduction="10000"/>
          </a:bodyPr>
          <a:lstStyle/>
          <a:p>
            <a:pPr marL="0" indent="0">
              <a:spcAft>
                <a:spcPts val="12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endParaRPr lang="fr-CA" dirty="0">
              <a:solidFill>
                <a:srgbClr val="1F2838"/>
              </a:solidFill>
              <a:latin typeface="Aptos" panose="020B0004020202020204" pitchFamily="34" charset="0"/>
            </a:endParaRPr>
          </a:p>
          <a:p>
            <a:pPr algn="just">
              <a:spcBef>
                <a:spcPts val="0"/>
              </a:spcBef>
              <a:spcAft>
                <a:spcPts val="1200"/>
              </a:spcAft>
              <a:buFontTx/>
              <a:buChar char="-"/>
            </a:pPr>
            <a:r>
              <a:rPr lang="fr-CA" dirty="0">
                <a:solidFill>
                  <a:srgbClr val="1F2838"/>
                </a:solidFill>
                <a:latin typeface="Aptos" panose="020B0004020202020204" pitchFamily="34" charset="0"/>
              </a:rPr>
              <a:t>Le plaignant est enseignant en éducation physique au primaire depuis une vingtaine d’années- dossier exemplaire.</a:t>
            </a:r>
          </a:p>
          <a:p>
            <a:pPr algn="just">
              <a:spcBef>
                <a:spcPts val="0"/>
              </a:spcBef>
              <a:spcAft>
                <a:spcPts val="1200"/>
              </a:spcAft>
              <a:buFontTx/>
              <a:buChar char="-"/>
            </a:pPr>
            <a:r>
              <a:rPr lang="fr-CA" b="1" dirty="0">
                <a:solidFill>
                  <a:srgbClr val="1F2838"/>
                </a:solidFill>
                <a:latin typeface="Aptos" panose="020B0004020202020204" pitchFamily="34" charset="0"/>
              </a:rPr>
              <a:t>Août 2023 </a:t>
            </a:r>
            <a:r>
              <a:rPr lang="fr-CA" dirty="0">
                <a:solidFill>
                  <a:srgbClr val="1F2838"/>
                </a:solidFill>
                <a:latin typeface="Aptos" panose="020B0004020202020204" pitchFamily="34" charset="0"/>
              </a:rPr>
              <a:t>: Arrêter pour avoir obtenus des services sexuels moyennant rétribution et harcèlement → Suspendu avec salaire</a:t>
            </a:r>
          </a:p>
          <a:p>
            <a:pPr algn="just">
              <a:spcBef>
                <a:spcPts val="0"/>
              </a:spcBef>
              <a:spcAft>
                <a:spcPts val="1200"/>
              </a:spcAft>
              <a:buFontTx/>
              <a:buChar char="-"/>
            </a:pPr>
            <a:r>
              <a:rPr lang="fr-CA" b="1" dirty="0">
                <a:solidFill>
                  <a:srgbClr val="1F2838"/>
                </a:solidFill>
                <a:latin typeface="Aptos" panose="020B0004020202020204" pitchFamily="34" charset="0"/>
              </a:rPr>
              <a:t>Décembre 2023 </a:t>
            </a:r>
            <a:r>
              <a:rPr lang="fr-CA" dirty="0">
                <a:solidFill>
                  <a:srgbClr val="1F2838"/>
                </a:solidFill>
                <a:latin typeface="Aptos" panose="020B0004020202020204" pitchFamily="34" charset="0"/>
              </a:rPr>
              <a:t>: Plaide coupable</a:t>
            </a:r>
          </a:p>
          <a:p>
            <a:pPr algn="just">
              <a:spcBef>
                <a:spcPts val="0"/>
              </a:spcBef>
              <a:spcAft>
                <a:spcPts val="1200"/>
              </a:spcAft>
              <a:buFontTx/>
              <a:buChar char="-"/>
            </a:pPr>
            <a:r>
              <a:rPr lang="fr-CA" b="1" dirty="0">
                <a:solidFill>
                  <a:srgbClr val="1F2838"/>
                </a:solidFill>
                <a:latin typeface="Aptos" panose="020B0004020202020204" pitchFamily="34" charset="0"/>
              </a:rPr>
              <a:t>Février 2024 </a:t>
            </a:r>
            <a:r>
              <a:rPr lang="fr-CA" dirty="0">
                <a:solidFill>
                  <a:srgbClr val="1F2838"/>
                </a:solidFill>
                <a:latin typeface="Aptos" panose="020B0004020202020204" pitchFamily="34" charset="0"/>
              </a:rPr>
              <a:t>: Employeur suspend sans solde.</a:t>
            </a:r>
          </a:p>
          <a:p>
            <a:pPr algn="just">
              <a:spcBef>
                <a:spcPts val="0"/>
              </a:spcBef>
              <a:spcAft>
                <a:spcPts val="1200"/>
              </a:spcAft>
              <a:buFontTx/>
              <a:buChar char="-"/>
            </a:pPr>
            <a:r>
              <a:rPr lang="fr-CA" b="1" dirty="0">
                <a:solidFill>
                  <a:srgbClr val="1F2838"/>
                </a:solidFill>
                <a:latin typeface="Aptos" panose="020B0004020202020204" pitchFamily="34" charset="0"/>
              </a:rPr>
              <a:t>Avril 2024 </a:t>
            </a:r>
            <a:r>
              <a:rPr lang="fr-CA" dirty="0">
                <a:solidFill>
                  <a:srgbClr val="1F2838"/>
                </a:solidFill>
                <a:latin typeface="Aptos" panose="020B0004020202020204" pitchFamily="34" charset="0"/>
              </a:rPr>
              <a:t>:  Condamné (amende 500 $ et probation 1 an, interdiction de contacter la victime de harcèlement et de fréquenter le salon de massage érotique.</a:t>
            </a:r>
          </a:p>
          <a:p>
            <a:pPr algn="just">
              <a:spcBef>
                <a:spcPts val="0"/>
              </a:spcBef>
              <a:spcAft>
                <a:spcPts val="1200"/>
              </a:spcAft>
              <a:buFontTx/>
              <a:buChar char="-"/>
            </a:pPr>
            <a:r>
              <a:rPr lang="fr-CA" b="1" dirty="0">
                <a:solidFill>
                  <a:srgbClr val="1F2838"/>
                </a:solidFill>
                <a:latin typeface="Aptos" panose="020B0004020202020204" pitchFamily="34" charset="0"/>
              </a:rPr>
              <a:t>23 avril 2024 </a:t>
            </a:r>
            <a:r>
              <a:rPr lang="fr-CA" dirty="0">
                <a:solidFill>
                  <a:srgbClr val="1F2838"/>
                </a:solidFill>
                <a:latin typeface="Aptos" panose="020B0004020202020204" pitchFamily="34" charset="0"/>
              </a:rPr>
              <a:t>: Le plaignant avise l’Employeur qu’il est prêt à retourner au travail. </a:t>
            </a:r>
          </a:p>
          <a:p>
            <a:pPr algn="just">
              <a:spcBef>
                <a:spcPts val="0"/>
              </a:spcBef>
              <a:spcAft>
                <a:spcPts val="1200"/>
              </a:spcAft>
              <a:buFontTx/>
              <a:buChar char="-"/>
            </a:pPr>
            <a:r>
              <a:rPr lang="fr-CA" b="1" dirty="0">
                <a:solidFill>
                  <a:srgbClr val="1F2838"/>
                </a:solidFill>
                <a:latin typeface="Aptos" panose="020B0004020202020204" pitchFamily="34" charset="0"/>
              </a:rPr>
              <a:t>26 juin 2024 </a:t>
            </a:r>
            <a:r>
              <a:rPr lang="fr-CA" dirty="0">
                <a:solidFill>
                  <a:srgbClr val="1F2838"/>
                </a:solidFill>
                <a:latin typeface="Aptos" panose="020B0004020202020204" pitchFamily="34" charset="0"/>
              </a:rPr>
              <a:t>: Congédiement</a:t>
            </a:r>
          </a:p>
          <a:p>
            <a:pPr marL="358775" lvl="2" indent="0" algn="just">
              <a:buNone/>
            </a:pPr>
            <a:r>
              <a:rPr lang="fr-CA" dirty="0">
                <a:solidFill>
                  <a:srgbClr val="1F2838"/>
                </a:solidFill>
                <a:latin typeface="Aptos" panose="020B0004020202020204" pitchFamily="34" charset="0"/>
              </a:rPr>
              <a:t>Motif :  Actes sont incompatibles avec emploi d’enseignant et en contradiction avec les obligations de protection des élèves et du personnel contre les violences à caractère sexuel et harcèlement psychologique.</a:t>
            </a:r>
          </a:p>
        </p:txBody>
      </p:sp>
    </p:spTree>
    <p:extLst>
      <p:ext uri="{BB962C8B-B14F-4D97-AF65-F5344CB8AC3E}">
        <p14:creationId xmlns:p14="http://schemas.microsoft.com/office/powerpoint/2010/main" val="1231498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7FE2570-8EB8-8984-D544-571735CC94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593611-DC1C-9B0B-03D6-E3A39FF8F16A}"/>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4.	</a:t>
            </a:r>
            <a:r>
              <a:rPr lang="fr-CA" sz="3600" i="1" dirty="0">
                <a:solidFill>
                  <a:srgbClr val="F2F3ED"/>
                </a:solidFill>
                <a:latin typeface="Aptos" panose="020B0004020202020204" pitchFamily="34" charset="0"/>
              </a:rPr>
              <a:t>Association professionnelle des ingénieurs du gouvernement du Québec (APIGQ) c Québec - fonds des réseaux de transport terrestre (ministère des transports et de la mobilité durable</a:t>
            </a:r>
            <a:r>
              <a:rPr lang="fr-CA" sz="3600" i="1" dirty="0">
                <a:solidFill>
                  <a:schemeClr val="bg1"/>
                </a:solidFill>
                <a:latin typeface="Aptos" panose="020B0004020202020204" pitchFamily="34" charset="0"/>
              </a:rPr>
              <a:t>)</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118685</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(arbitre Éric-Jan </a:t>
            </a:r>
            <a:r>
              <a:rPr lang="fr-CA" sz="3600" dirty="0" err="1">
                <a:solidFill>
                  <a:srgbClr val="F2F3ED"/>
                </a:solidFill>
                <a:latin typeface="Aptos" panose="020B0004020202020204" pitchFamily="34" charset="0"/>
              </a:rPr>
              <a:t>Zubrzycki</a:t>
            </a:r>
            <a:r>
              <a:rPr lang="fr-CA" sz="3600" dirty="0">
                <a:solidFill>
                  <a:srgbClr val="F2F3ED"/>
                </a:solidFill>
                <a:latin typeface="Aptos" panose="020B0004020202020204" pitchFamily="34" charset="0"/>
              </a:rPr>
              <a:t>)</a:t>
            </a:r>
          </a:p>
        </p:txBody>
      </p:sp>
      <p:sp>
        <p:nvSpPr>
          <p:cNvPr id="3" name="Espace réservé du contenu 2">
            <a:extLst>
              <a:ext uri="{FF2B5EF4-FFF2-40B4-BE49-F238E27FC236}">
                <a16:creationId xmlns:a16="http://schemas.microsoft.com/office/drawing/2014/main" id="{95EB0421-743E-BA86-46B2-F29629A896B7}"/>
              </a:ext>
            </a:extLst>
          </p:cNvPr>
          <p:cNvSpPr>
            <a:spLocks noGrp="1"/>
          </p:cNvSpPr>
          <p:nvPr>
            <p:ph idx="1"/>
          </p:nvPr>
        </p:nvSpPr>
        <p:spPr>
          <a:xfrm>
            <a:off x="576000" y="2552700"/>
            <a:ext cx="17136000" cy="7162800"/>
          </a:xfrm>
        </p:spPr>
        <p:txBody>
          <a:bodyPr lIns="180000" rIns="180000">
            <a:normAutofit fontScale="92500" lnSpcReduction="20000"/>
          </a:bodyPr>
          <a:lstStyle/>
          <a:p>
            <a:pPr marL="715963" indent="-715963">
              <a:buNone/>
            </a:pPr>
            <a:r>
              <a:rPr lang="fr-FR" b="1" dirty="0">
                <a:latin typeface="Aptos" panose="020B0004020202020204" pitchFamily="34" charset="0"/>
              </a:rPr>
              <a:t>A)	L’imposition du télétravail contrevient-elle au droit à la vie privée prévu à la Charte des droits et libertés de la personne ?</a:t>
            </a:r>
          </a:p>
          <a:p>
            <a:pPr marL="0" indent="0">
              <a:buNone/>
            </a:pPr>
            <a:endParaRPr lang="fr-FR" b="1" dirty="0">
              <a:latin typeface="Aptos" panose="020B0004020202020204" pitchFamily="34" charset="0"/>
            </a:endParaRPr>
          </a:p>
          <a:p>
            <a:pPr marL="0" indent="0" algn="just">
              <a:buNone/>
            </a:pPr>
            <a:r>
              <a:rPr lang="fr-FR" dirty="0">
                <a:latin typeface="Aptos" panose="020B0004020202020204" pitchFamily="34" charset="0"/>
              </a:rPr>
              <a:t>[47]	La preuve ne permet pas de conclure à l’urgence. Il s’agit, comme nous l’avons mentionné, de travaux longuement mûris, prévus à l’avance, qui ont même été reportés. Rien n’aurait empêché de prévoir différentes mesures pour que les ingénieurs puissent bénéficier de mesures alternatives leur permettant d’exécuter leurs fonctions autrement que par télétravail.</a:t>
            </a:r>
          </a:p>
          <a:p>
            <a:pPr marL="0" indent="0" algn="just">
              <a:buNone/>
            </a:pPr>
            <a:endParaRPr lang="fr-FR" dirty="0">
              <a:latin typeface="Aptos" panose="020B0004020202020204" pitchFamily="34" charset="0"/>
            </a:endParaRPr>
          </a:p>
          <a:p>
            <a:pPr marL="0" indent="0" algn="just">
              <a:buNone/>
            </a:pPr>
            <a:r>
              <a:rPr lang="fr-FR" dirty="0">
                <a:latin typeface="Aptos" panose="020B0004020202020204" pitchFamily="34" charset="0"/>
              </a:rPr>
              <a:t>[48]	Des roulottes de chantier auraient pu être disponibles, des locaux temporaires dans un autre édifice auraient pu être réservés, un aménagement du temps de travail aurait pu être envisagé. Ou l’Employeur aurait pu simplement demander aux personnes salariées visées si elles acceptaient d’exercer leur prestation en télétravail pendant la durée des travaux. Cela n’a tout simplement pas </a:t>
            </a:r>
            <a:r>
              <a:rPr lang="en-CA" dirty="0" err="1">
                <a:latin typeface="Aptos" panose="020B0004020202020204" pitchFamily="34" charset="0"/>
              </a:rPr>
              <a:t>été</a:t>
            </a:r>
            <a:r>
              <a:rPr lang="en-CA" dirty="0">
                <a:latin typeface="Aptos" panose="020B0004020202020204" pitchFamily="34" charset="0"/>
              </a:rPr>
              <a:t> </a:t>
            </a:r>
            <a:r>
              <a:rPr lang="en-CA" dirty="0" err="1">
                <a:latin typeface="Aptos" panose="020B0004020202020204" pitchFamily="34" charset="0"/>
              </a:rPr>
              <a:t>envisagé</a:t>
            </a:r>
            <a:r>
              <a:rPr lang="en-CA" dirty="0">
                <a:latin typeface="Aptos" panose="020B0004020202020204" pitchFamily="34" charset="0"/>
              </a:rPr>
              <a:t>.</a:t>
            </a:r>
          </a:p>
          <a:p>
            <a:pPr marL="0" indent="0" algn="just">
              <a:buNone/>
            </a:pPr>
            <a:endParaRPr lang="fr-FR" dirty="0">
              <a:latin typeface="Aptos" panose="020B0004020202020204" pitchFamily="34" charset="0"/>
            </a:endParaRPr>
          </a:p>
          <a:p>
            <a:pPr marL="0" indent="0" algn="just">
              <a:buNone/>
            </a:pPr>
            <a:r>
              <a:rPr lang="fr-FR" dirty="0">
                <a:latin typeface="Aptos" panose="020B0004020202020204" pitchFamily="34" charset="0"/>
              </a:rPr>
              <a:t>[49]	L’Employeur n’a pas cherché à minimiser l’impact sur la vie privée. Il a considéré que l’atteinte était minimale, s’il l’a considéré. En définitive, il a tenu pour acquis qu’il pouvait imposer le télétravail en vertu de son droit de gérance. Au soutien de ses prétentions, il dépose certaines </a:t>
            </a:r>
            <a:r>
              <a:rPr lang="en-CA" dirty="0">
                <a:latin typeface="Aptos" panose="020B0004020202020204" pitchFamily="34" charset="0"/>
              </a:rPr>
              <a:t>décisions.</a:t>
            </a:r>
            <a:endParaRPr lang="fr-FR" b="1" dirty="0">
              <a:latin typeface="Aptos" panose="020B0004020202020204" pitchFamily="34" charset="0"/>
            </a:endParaRPr>
          </a:p>
        </p:txBody>
      </p:sp>
    </p:spTree>
    <p:extLst>
      <p:ext uri="{BB962C8B-B14F-4D97-AF65-F5344CB8AC3E}">
        <p14:creationId xmlns:p14="http://schemas.microsoft.com/office/powerpoint/2010/main" val="3067610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8C39E49-FC79-754F-26AF-E281DB28EF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A2D8CC-D1AC-5C5E-5423-4E80731410F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4.	</a:t>
            </a:r>
            <a:r>
              <a:rPr lang="fr-CA" sz="3600" i="1" dirty="0">
                <a:solidFill>
                  <a:srgbClr val="F2F3ED"/>
                </a:solidFill>
                <a:latin typeface="Aptos" panose="020B0004020202020204" pitchFamily="34" charset="0"/>
              </a:rPr>
              <a:t>Association professionnelle des ingénieurs du gouvernement du Québec (APIGQ) c Québec - fonds des réseaux de transport terrestre (ministère des transports et de la mobilité durable)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118685</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(arbitre Éric-Jan </a:t>
            </a:r>
            <a:r>
              <a:rPr lang="fr-CA" sz="3600" dirty="0" err="1">
                <a:solidFill>
                  <a:srgbClr val="F2F3ED"/>
                </a:solidFill>
                <a:latin typeface="Aptos" panose="020B0004020202020204" pitchFamily="34" charset="0"/>
              </a:rPr>
              <a:t>Zubrzycki</a:t>
            </a:r>
            <a:r>
              <a:rPr lang="fr-CA" sz="3600" dirty="0">
                <a:solidFill>
                  <a:srgbClr val="F2F3ED"/>
                </a:solidFill>
                <a:latin typeface="Aptos" panose="020B0004020202020204" pitchFamily="34" charset="0"/>
              </a:rPr>
              <a:t>)</a:t>
            </a:r>
          </a:p>
        </p:txBody>
      </p:sp>
      <p:sp>
        <p:nvSpPr>
          <p:cNvPr id="3" name="Espace réservé du contenu 2">
            <a:extLst>
              <a:ext uri="{FF2B5EF4-FFF2-40B4-BE49-F238E27FC236}">
                <a16:creationId xmlns:a16="http://schemas.microsoft.com/office/drawing/2014/main" id="{CB69CB58-587D-D461-D6EB-67181291AF0E}"/>
              </a:ext>
            </a:extLst>
          </p:cNvPr>
          <p:cNvSpPr>
            <a:spLocks noGrp="1"/>
          </p:cNvSpPr>
          <p:nvPr>
            <p:ph idx="1"/>
          </p:nvPr>
        </p:nvSpPr>
        <p:spPr>
          <a:xfrm>
            <a:off x="576000" y="2552700"/>
            <a:ext cx="17136000" cy="7162800"/>
          </a:xfrm>
        </p:spPr>
        <p:txBody>
          <a:bodyPr lIns="180000" rIns="180000">
            <a:normAutofit lnSpcReduction="10000"/>
          </a:bodyPr>
          <a:lstStyle/>
          <a:p>
            <a:pPr marL="542925" indent="-542925" algn="just">
              <a:spcBef>
                <a:spcPts val="0"/>
              </a:spcBef>
              <a:spcAft>
                <a:spcPts val="1800"/>
              </a:spcAft>
              <a:buNone/>
            </a:pPr>
            <a:r>
              <a:rPr lang="fr-FR" b="1" dirty="0">
                <a:latin typeface="Aptos" panose="020B0004020202020204" pitchFamily="34" charset="0"/>
              </a:rPr>
              <a:t>B) L’imposition du télétravail contrevient-elle à l’obligation de fournir un espace de travail aux ingénieurs prévue à la convention collective?</a:t>
            </a:r>
          </a:p>
          <a:p>
            <a:pPr marL="0" indent="0" algn="just">
              <a:spcBef>
                <a:spcPts val="0"/>
              </a:spcBef>
              <a:spcAft>
                <a:spcPts val="1800"/>
              </a:spcAft>
              <a:buNone/>
              <a:tabLst>
                <a:tab pos="1260475" algn="l"/>
              </a:tabLst>
            </a:pPr>
            <a:r>
              <a:rPr lang="fr-FR" dirty="0">
                <a:latin typeface="Aptos" panose="020B0004020202020204" pitchFamily="34" charset="0"/>
              </a:rPr>
              <a:t>[54]	La convention collective prévoit que :</a:t>
            </a:r>
          </a:p>
          <a:p>
            <a:pPr marL="0" indent="0" algn="just">
              <a:spcBef>
                <a:spcPts val="0"/>
              </a:spcBef>
              <a:spcAft>
                <a:spcPts val="1800"/>
              </a:spcAft>
              <a:buNone/>
            </a:pPr>
            <a:r>
              <a:rPr lang="fr-FR" dirty="0">
                <a:latin typeface="Aptos" panose="020B0004020202020204" pitchFamily="34" charset="0"/>
              </a:rPr>
              <a:t>« </a:t>
            </a:r>
            <a:r>
              <a:rPr lang="fr-FR" b="1" i="1" dirty="0">
                <a:latin typeface="Aptos" panose="020B0004020202020204" pitchFamily="34" charset="0"/>
              </a:rPr>
              <a:t>3-3.05 </a:t>
            </a:r>
            <a:r>
              <a:rPr lang="fr-FR" i="1" dirty="0">
                <a:latin typeface="Aptos" panose="020B0004020202020204" pitchFamily="34" charset="0"/>
              </a:rPr>
              <a:t>[…] Le sous-ministre fournit à l’ingénieur un lieu de travail qui est compatible avec l’accomplissement normal des attributions qui lui sont confiées. Lorsque les circonstances le justifient, le sous-ministre peut permettre à l’ingénieur d’exercer ses attributions dans un autre lieu ou dans un local fermé. […] </a:t>
            </a:r>
            <a:r>
              <a:rPr lang="fr-FR" dirty="0">
                <a:latin typeface="Aptos" panose="020B0004020202020204" pitchFamily="34" charset="0"/>
              </a:rPr>
              <a:t>»</a:t>
            </a:r>
          </a:p>
          <a:p>
            <a:pPr marL="0" indent="0" algn="just">
              <a:spcBef>
                <a:spcPts val="0"/>
              </a:spcBef>
              <a:spcAft>
                <a:spcPts val="1800"/>
              </a:spcAft>
              <a:buNone/>
            </a:pPr>
            <a:r>
              <a:rPr lang="fr-FR" dirty="0">
                <a:latin typeface="Aptos" panose="020B0004020202020204" pitchFamily="34" charset="0"/>
              </a:rPr>
              <a:t>[…]</a:t>
            </a:r>
          </a:p>
          <a:p>
            <a:pPr marL="0" indent="0" algn="just">
              <a:spcBef>
                <a:spcPts val="0"/>
              </a:spcBef>
              <a:spcAft>
                <a:spcPts val="1800"/>
              </a:spcAft>
              <a:buNone/>
              <a:tabLst>
                <a:tab pos="1260475" algn="l"/>
              </a:tabLst>
            </a:pPr>
            <a:r>
              <a:rPr lang="fr-FR" dirty="0">
                <a:latin typeface="Aptos" panose="020B0004020202020204" pitchFamily="34" charset="0"/>
              </a:rPr>
              <a:t>[60]	Il ne fait aucun doute que pendant la période des travaux, l’Employeur n’a pas fourni un lieu de travail compatible </a:t>
            </a:r>
            <a:r>
              <a:rPr lang="fr-FR" i="1" dirty="0">
                <a:latin typeface="Aptos" panose="020B0004020202020204" pitchFamily="34" charset="0"/>
              </a:rPr>
              <a:t>avec l’accomplissement normal des attributions confiées </a:t>
            </a:r>
            <a:r>
              <a:rPr lang="fr-FR" dirty="0">
                <a:latin typeface="Aptos" panose="020B0004020202020204" pitchFamily="34" charset="0"/>
              </a:rPr>
              <a:t>aux ingénieurs. On ne peut souscrire à la prétention de l’Employeur qu’il s’est conformé à la convention collective, le télétravail permettant l’accès en ligne des textes de loi, des directives, le télétravail étant en-soi compatible, les ingénieurs l’effectuant sur une base régulière en temps normal.</a:t>
            </a:r>
            <a:endParaRPr lang="fr-FR" b="1" dirty="0">
              <a:latin typeface="Aptos" panose="020B0004020202020204" pitchFamily="34" charset="0"/>
            </a:endParaRPr>
          </a:p>
        </p:txBody>
      </p:sp>
    </p:spTree>
    <p:extLst>
      <p:ext uri="{BB962C8B-B14F-4D97-AF65-F5344CB8AC3E}">
        <p14:creationId xmlns:p14="http://schemas.microsoft.com/office/powerpoint/2010/main" val="233947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72F8-94AC-7AEE-1FC8-374067A9B3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534E96-F302-17D8-7ACE-9E8ECBDEC70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4.	</a:t>
            </a:r>
            <a:r>
              <a:rPr lang="fr-CA" sz="3600" i="1" dirty="0">
                <a:solidFill>
                  <a:srgbClr val="F2F3ED"/>
                </a:solidFill>
                <a:latin typeface="Aptos" panose="020B0004020202020204" pitchFamily="34" charset="0"/>
              </a:rPr>
              <a:t>Association professionnelle des ingénieurs du gouvernement du Québec (APIGQ) c Québec - fonds des réseaux de transport terrestre (ministère des transports et de la mobilité </a:t>
            </a:r>
            <a:r>
              <a:rPr lang="fr-CA" sz="3600" i="1" dirty="0">
                <a:solidFill>
                  <a:schemeClr val="bg1"/>
                </a:solidFill>
                <a:latin typeface="Aptos" panose="020B0004020202020204" pitchFamily="34" charset="0"/>
              </a:rPr>
              <a:t>durable)</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118685</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(arbitre Éric-Jan </a:t>
            </a:r>
            <a:r>
              <a:rPr lang="fr-CA" sz="3600" dirty="0" err="1">
                <a:solidFill>
                  <a:srgbClr val="F2F3ED"/>
                </a:solidFill>
                <a:latin typeface="Aptos" panose="020B0004020202020204" pitchFamily="34" charset="0"/>
              </a:rPr>
              <a:t>Zubrzycki</a:t>
            </a:r>
            <a:r>
              <a:rPr lang="fr-CA" sz="3600" dirty="0">
                <a:solidFill>
                  <a:srgbClr val="F2F3ED"/>
                </a:solidFill>
                <a:latin typeface="Aptos" panose="020B0004020202020204" pitchFamily="34" charset="0"/>
              </a:rPr>
              <a:t>)</a:t>
            </a:r>
          </a:p>
        </p:txBody>
      </p:sp>
      <p:sp>
        <p:nvSpPr>
          <p:cNvPr id="3" name="Espace réservé du contenu 2">
            <a:extLst>
              <a:ext uri="{FF2B5EF4-FFF2-40B4-BE49-F238E27FC236}">
                <a16:creationId xmlns:a16="http://schemas.microsoft.com/office/drawing/2014/main" id="{F68D7870-DBA5-1DD3-E750-A1DAC95CEFA5}"/>
              </a:ext>
            </a:extLst>
          </p:cNvPr>
          <p:cNvSpPr>
            <a:spLocks noGrp="1"/>
          </p:cNvSpPr>
          <p:nvPr>
            <p:ph idx="1"/>
          </p:nvPr>
        </p:nvSpPr>
        <p:spPr>
          <a:xfrm>
            <a:off x="576000" y="2552700"/>
            <a:ext cx="17136000" cy="7162800"/>
          </a:xfrm>
        </p:spPr>
        <p:txBody>
          <a:bodyPr lIns="180000" rIns="180000">
            <a:normAutofit/>
          </a:bodyPr>
          <a:lstStyle/>
          <a:p>
            <a:pPr marL="542925" indent="-542925" algn="just">
              <a:spcBef>
                <a:spcPts val="0"/>
              </a:spcBef>
              <a:spcAft>
                <a:spcPts val="1800"/>
              </a:spcAft>
              <a:buNone/>
              <a:tabLst>
                <a:tab pos="630238" algn="l"/>
              </a:tabLst>
            </a:pPr>
            <a:r>
              <a:rPr lang="fr-CA" b="1" noProof="0" dirty="0">
                <a:latin typeface="Aptos" panose="020B0004020202020204" pitchFamily="34" charset="0"/>
              </a:rPr>
              <a:t>C)	Les travaux entrepris et leurs conséquences constituent-ils un changement dans les conditions de travail ?</a:t>
            </a:r>
          </a:p>
          <a:p>
            <a:pPr lvl="1" algn="just">
              <a:spcBef>
                <a:spcPts val="0"/>
              </a:spcBef>
              <a:spcAft>
                <a:spcPts val="1800"/>
              </a:spcAft>
              <a:buFontTx/>
              <a:buChar char="-"/>
            </a:pPr>
            <a:r>
              <a:rPr lang="fr-CA" noProof="0" dirty="0">
                <a:latin typeface="Aptos" panose="020B0004020202020204" pitchFamily="34" charset="0"/>
              </a:rPr>
              <a:t>L’arbitre en vient à la conclusion que bien qu’illégale et contraire à l</a:t>
            </a:r>
            <a:r>
              <a:rPr lang="fr-CA" dirty="0">
                <a:latin typeface="Aptos" panose="020B0004020202020204" pitchFamily="34" charset="0"/>
              </a:rPr>
              <a:t>a convention collective, l’imposition du télétravail n’a pas un lien avec le renouvellement de la convention collective et rejette donc la prétention syndicale qu’il s’agirait d’une violation de l’article 59.</a:t>
            </a:r>
          </a:p>
          <a:p>
            <a:pPr marL="0" indent="0" algn="just">
              <a:spcBef>
                <a:spcPts val="0"/>
              </a:spcBef>
              <a:spcAft>
                <a:spcPts val="1800"/>
              </a:spcAft>
              <a:buNone/>
              <a:tabLst>
                <a:tab pos="542925" algn="l"/>
              </a:tabLst>
            </a:pPr>
            <a:r>
              <a:rPr lang="fr-FR" b="1" dirty="0">
                <a:latin typeface="Aptos" panose="020B0004020202020204" pitchFamily="34" charset="0"/>
              </a:rPr>
              <a:t>D)	La décision d’imposer le télétravail est-elle abusive, arbitraire ou discriminatoire?</a:t>
            </a:r>
          </a:p>
          <a:p>
            <a:pPr marL="0" indent="0" algn="just">
              <a:spcBef>
                <a:spcPts val="0"/>
              </a:spcBef>
              <a:spcAft>
                <a:spcPts val="1800"/>
              </a:spcAft>
              <a:buNone/>
              <a:tabLst>
                <a:tab pos="1260475" algn="l"/>
              </a:tabLst>
            </a:pPr>
            <a:r>
              <a:rPr lang="fr-FR" dirty="0">
                <a:latin typeface="Aptos" panose="020B0004020202020204" pitchFamily="34" charset="0"/>
              </a:rPr>
              <a:t>[82]	Bien que l’Employeur contrevienne erronément à sa propre politique en considérant que les travaux constituent une circonstance ponctuelle, ce qui a été infirmé par le Conseil du trésor, il demeure néanmoins que la décision d’imposer pour quelques jours ouvrables le télétravail n’est pas, dans les circonstances, excessive, anormale ou irrationnelle, et ce, en dépit qu’elle constitue une enfreinte tant à la convention collective qu’aux droits fondamentaux des personnes salariées.</a:t>
            </a:r>
          </a:p>
        </p:txBody>
      </p:sp>
    </p:spTree>
    <p:extLst>
      <p:ext uri="{BB962C8B-B14F-4D97-AF65-F5344CB8AC3E}">
        <p14:creationId xmlns:p14="http://schemas.microsoft.com/office/powerpoint/2010/main" val="3848009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DD541C5E-337C-78D8-7BE0-38AFD703C7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65923F-0B9D-0E72-AC25-F8C56F392A8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5.	</a:t>
            </a:r>
            <a:r>
              <a:rPr lang="fr-CA" sz="3600" i="1" dirty="0">
                <a:solidFill>
                  <a:srgbClr val="F2F3ED"/>
                </a:solidFill>
                <a:latin typeface="Aptos" panose="020B0004020202020204" pitchFamily="34" charset="0"/>
              </a:rPr>
              <a:t>Hydro-Québec et Syndicat des employé-e-s de métier d’Hydro-Québec, section locale 1500</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12740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(arbitre Me Claude Martin)</a:t>
            </a:r>
          </a:p>
        </p:txBody>
      </p:sp>
      <p:sp>
        <p:nvSpPr>
          <p:cNvPr id="3" name="Espace réservé du contenu 2">
            <a:extLst>
              <a:ext uri="{FF2B5EF4-FFF2-40B4-BE49-F238E27FC236}">
                <a16:creationId xmlns:a16="http://schemas.microsoft.com/office/drawing/2014/main" id="{0E98A004-E7B2-1633-4CC5-DFB980D1E73A}"/>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p>
          <a:p>
            <a:pPr algn="just">
              <a:spcBef>
                <a:spcPts val="0"/>
              </a:spcBef>
              <a:spcAft>
                <a:spcPts val="1800"/>
              </a:spcAft>
              <a:buFontTx/>
              <a:buChar char="-"/>
            </a:pPr>
            <a:r>
              <a:rPr lang="fr-CA" dirty="0">
                <a:solidFill>
                  <a:srgbClr val="1F2838"/>
                </a:solidFill>
                <a:latin typeface="Aptos" panose="020B0004020202020204" pitchFamily="34" charset="0"/>
              </a:rPr>
              <a:t>Une mécanicienne-soudeuse refus de promotion de chef-mécanicien → motif elle a des limitations fonctionnelles selon l’Employeur. </a:t>
            </a:r>
          </a:p>
          <a:p>
            <a:pPr algn="just">
              <a:spcBef>
                <a:spcPts val="0"/>
              </a:spcBef>
              <a:spcAft>
                <a:spcPts val="1800"/>
              </a:spcAft>
              <a:buFontTx/>
              <a:buChar char="-"/>
            </a:pPr>
            <a:r>
              <a:rPr lang="fr-CA" dirty="0">
                <a:solidFill>
                  <a:srgbClr val="1F2838"/>
                </a:solidFill>
                <a:latin typeface="Aptos" panose="020B0004020202020204" pitchFamily="34" charset="0"/>
              </a:rPr>
              <a:t> L’Employeur </a:t>
            </a:r>
            <a:r>
              <a:rPr lang="fr-CA" dirty="0">
                <a:latin typeface="Aptos" panose="020B0004020202020204" pitchFamily="34" charset="0"/>
              </a:rPr>
              <a:t>admet handicap mais prétend pas obligation d’accommodement lors d’une promotion.</a:t>
            </a:r>
          </a:p>
          <a:p>
            <a:pPr algn="just">
              <a:spcBef>
                <a:spcPts val="0"/>
              </a:spcBef>
              <a:spcAft>
                <a:spcPts val="1800"/>
              </a:spcAft>
              <a:buFontTx/>
              <a:buChar char="-"/>
            </a:pPr>
            <a:r>
              <a:rPr lang="fr-CA" dirty="0">
                <a:solidFill>
                  <a:srgbClr val="1F2838"/>
                </a:solidFill>
                <a:latin typeface="Aptos" panose="020B0004020202020204" pitchFamily="34" charset="0"/>
              </a:rPr>
              <a:t>Le Syndicat soulève la </a:t>
            </a:r>
            <a:r>
              <a:rPr lang="fr-CA" i="1" dirty="0">
                <a:solidFill>
                  <a:srgbClr val="1F2838"/>
                </a:solidFill>
                <a:latin typeface="Aptos" panose="020B0004020202020204" pitchFamily="34" charset="0"/>
              </a:rPr>
              <a:t>Charte québécoise, A</a:t>
            </a:r>
            <a:r>
              <a:rPr lang="fr-CA" dirty="0">
                <a:solidFill>
                  <a:srgbClr val="1F2838"/>
                </a:solidFill>
                <a:latin typeface="Aptos" panose="020B0004020202020204" pitchFamily="34" charset="0"/>
              </a:rPr>
              <a:t>rticle 10 (discrimination) et 16 :</a:t>
            </a:r>
          </a:p>
          <a:p>
            <a:pPr marL="1074738" indent="-630238" algn="just">
              <a:spcBef>
                <a:spcPts val="0"/>
              </a:spcBef>
              <a:spcAft>
                <a:spcPts val="1800"/>
              </a:spcAft>
              <a:buNone/>
            </a:pPr>
            <a:r>
              <a:rPr lang="fr-CA" dirty="0">
                <a:solidFill>
                  <a:srgbClr val="1F2838"/>
                </a:solidFill>
                <a:latin typeface="Aptos" panose="020B0004020202020204" pitchFamily="34" charset="0"/>
              </a:rPr>
              <a:t>16. </a:t>
            </a:r>
            <a:r>
              <a:rPr lang="fr-CA" i="1" dirty="0">
                <a:solidFill>
                  <a:srgbClr val="1F2838"/>
                </a:solidFill>
                <a:latin typeface="Aptos" panose="020B0004020202020204" pitchFamily="34" charset="0"/>
              </a:rPr>
              <a:t>Nul ne peut exercer de discrimination dans l’embauche, l’apprentissage, la durée de la période de probation, la formation professionnelle, la promotion, la mutation, le déplacement, la mise à pied, la suspension, le renvoi ou les conditions de travail d’une personne ainsi que dans l’établissement de catégories ou de classifications d’emploi.</a:t>
            </a:r>
          </a:p>
        </p:txBody>
      </p:sp>
    </p:spTree>
    <p:extLst>
      <p:ext uri="{BB962C8B-B14F-4D97-AF65-F5344CB8AC3E}">
        <p14:creationId xmlns:p14="http://schemas.microsoft.com/office/powerpoint/2010/main" val="148239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2DAAA40-1468-62E4-0874-7EFA5C33D2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97CF62-DD94-3011-1125-E7D2E22BEF6F}"/>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5.	</a:t>
            </a:r>
            <a:r>
              <a:rPr lang="fr-CA" sz="3600" i="1" dirty="0">
                <a:solidFill>
                  <a:srgbClr val="F2F3ED"/>
                </a:solidFill>
                <a:latin typeface="Aptos" panose="020B0004020202020204" pitchFamily="34" charset="0"/>
              </a:rPr>
              <a:t>Hydro-Québec et Syndicat des employé-e-s de métier d’Hydro-Québec, section locale 1500</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12740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arbitre Me Claude Martin)</a:t>
            </a:r>
          </a:p>
        </p:txBody>
      </p:sp>
      <p:sp>
        <p:nvSpPr>
          <p:cNvPr id="3" name="Espace réservé du contenu 2">
            <a:extLst>
              <a:ext uri="{FF2B5EF4-FFF2-40B4-BE49-F238E27FC236}">
                <a16:creationId xmlns:a16="http://schemas.microsoft.com/office/drawing/2014/main" id="{4479BABE-FB19-3CD1-CE03-B64C1D939D8A}"/>
              </a:ext>
            </a:extLst>
          </p:cNvPr>
          <p:cNvSpPr>
            <a:spLocks noGrp="1"/>
          </p:cNvSpPr>
          <p:nvPr>
            <p:ph idx="1"/>
          </p:nvPr>
        </p:nvSpPr>
        <p:spPr>
          <a:xfrm>
            <a:off x="576000" y="2552700"/>
            <a:ext cx="17136000" cy="7162800"/>
          </a:xfrm>
        </p:spPr>
        <p:txBody>
          <a:bodyPr lIns="180000" rIns="180000">
            <a:normAutofit fontScale="85000" lnSpcReduction="2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Analyse </a:t>
            </a:r>
          </a:p>
          <a:p>
            <a:pPr algn="just">
              <a:lnSpc>
                <a:spcPct val="120000"/>
              </a:lnSpc>
              <a:spcBef>
                <a:spcPts val="0"/>
              </a:spcBef>
              <a:spcAft>
                <a:spcPts val="1800"/>
              </a:spcAft>
              <a:buFontTx/>
              <a:buChar char="-"/>
            </a:pPr>
            <a:r>
              <a:rPr lang="fr-CA" dirty="0">
                <a:solidFill>
                  <a:srgbClr val="1F2838"/>
                </a:solidFill>
                <a:latin typeface="Aptos" panose="020B0004020202020204" pitchFamily="34" charset="0"/>
              </a:rPr>
              <a:t>L’Employeur doit tenir compte du handicap - envisager les aménagements raisonnables des tâches sans contraintes excessives.</a:t>
            </a:r>
          </a:p>
          <a:p>
            <a:pPr algn="just">
              <a:lnSpc>
                <a:spcPct val="120000"/>
              </a:lnSpc>
              <a:spcBef>
                <a:spcPts val="0"/>
              </a:spcBef>
              <a:spcAft>
                <a:spcPts val="1800"/>
              </a:spcAft>
              <a:buFontTx/>
              <a:buChar char="-"/>
            </a:pPr>
            <a:r>
              <a:rPr lang="fr-CA" dirty="0">
                <a:solidFill>
                  <a:srgbClr val="1F2838"/>
                </a:solidFill>
                <a:latin typeface="Aptos" panose="020B0004020202020204" pitchFamily="34" charset="0"/>
              </a:rPr>
              <a:t>La contrainte excessive : seulement si des tâches essentielles de la fonction pas possible à adapter. </a:t>
            </a:r>
            <a:endParaRPr lang="fr-CA" i="1" dirty="0">
              <a:solidFill>
                <a:srgbClr val="1F2838"/>
              </a:solidFill>
              <a:latin typeface="Aptos" panose="020B0004020202020204" pitchFamily="34" charset="0"/>
            </a:endParaRPr>
          </a:p>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Conclusion</a:t>
            </a:r>
            <a:r>
              <a:rPr lang="fr-CA" b="1" dirty="0">
                <a:solidFill>
                  <a:srgbClr val="1F2838"/>
                </a:solidFill>
                <a:latin typeface="Aptos" panose="020B0004020202020204" pitchFamily="34" charset="0"/>
              </a:rPr>
              <a:t> :</a:t>
            </a:r>
            <a:r>
              <a:rPr lang="fr-CA" b="1" u="sng" dirty="0">
                <a:solidFill>
                  <a:srgbClr val="1F2838"/>
                </a:solidFill>
                <a:latin typeface="Aptos" panose="020B0004020202020204" pitchFamily="34" charset="0"/>
              </a:rPr>
              <a:t> </a:t>
            </a:r>
          </a:p>
          <a:p>
            <a:pPr marL="0" indent="0" algn="just">
              <a:lnSpc>
                <a:spcPct val="120000"/>
              </a:lnSpc>
              <a:spcBef>
                <a:spcPts val="0"/>
              </a:spcBef>
              <a:spcAft>
                <a:spcPts val="1800"/>
              </a:spcAft>
              <a:buNone/>
              <a:tabLst>
                <a:tab pos="1260475" algn="l"/>
              </a:tabLst>
            </a:pPr>
            <a:r>
              <a:rPr lang="fr-CA" dirty="0">
                <a:latin typeface="Aptos" panose="020B0004020202020204" pitchFamily="34" charset="0"/>
              </a:rPr>
              <a:t>[36]	Puisqu’Hydro-Québec ne peut faire de discrimination à l’occasion d’une promotion en raison d’un handicap, elle ne pouvait pas écarter Madame Poirier de cet emploi sans, au préalable, déterminer qu’elle ne pouvait pas l’accommoder raisonnablement en raison de son handicap. Hydro-Québec ne s’est pas déchargé de ce fardeau</a:t>
            </a:r>
            <a:r>
              <a:rPr lang="fr-CA" u="sng" dirty="0">
                <a:latin typeface="Aptos" panose="020B0004020202020204" pitchFamily="34" charset="0"/>
              </a:rPr>
              <a:t>. Elle lui a refusé l’emploi de chef simplement parce qu’elle était handicapée. Aucun élément de preuve ne permet de conclure qu’elle a sérieusement examiné la possibilité d’un accommodement quelconque. Je dois conclure que faute de faire la démonstration qu’elle ne pouvait pas l’accommoder raisonnablement pour lui accorder le poste sans s’exposer à une contrainte excessive, elle ne s’est pas déchargée de son obligation. </a:t>
            </a:r>
            <a:r>
              <a:rPr lang="fr-CA" dirty="0">
                <a:latin typeface="Aptos" panose="020B0004020202020204" pitchFamily="34" charset="0"/>
              </a:rPr>
              <a:t>Enfin, je ne peux pas faire abstraction du fait que Madame Poirier a éventuellement obtenu un poste de chef, mais en 2019. Dans les circonstances de la présente affaire, je suis donc d’avis que je dois faire droit au grief.</a:t>
            </a:r>
          </a:p>
          <a:p>
            <a:pPr algn="just">
              <a:lnSpc>
                <a:spcPct val="120000"/>
              </a:lnSpc>
              <a:spcBef>
                <a:spcPts val="0"/>
              </a:spcBef>
              <a:spcAft>
                <a:spcPts val="1800"/>
              </a:spcAft>
            </a:pPr>
            <a:endParaRPr lang="fr-CA" i="1" dirty="0">
              <a:solidFill>
                <a:srgbClr val="1F2838"/>
              </a:solidFill>
              <a:latin typeface="Aptos" panose="020B0004020202020204" pitchFamily="34" charset="0"/>
            </a:endParaRPr>
          </a:p>
        </p:txBody>
      </p:sp>
    </p:spTree>
    <p:extLst>
      <p:ext uri="{BB962C8B-B14F-4D97-AF65-F5344CB8AC3E}">
        <p14:creationId xmlns:p14="http://schemas.microsoft.com/office/powerpoint/2010/main" val="3234294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1941AAF4-E350-7553-1009-E6275C1345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8DF9A9A-7FC6-0231-D68E-358D8D28C52D}"/>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6.	</a:t>
            </a:r>
            <a:r>
              <a:rPr lang="fr-CA" sz="3600" i="1" dirty="0">
                <a:solidFill>
                  <a:srgbClr val="F2F3ED"/>
                </a:solidFill>
                <a:latin typeface="Aptos" panose="020B0004020202020204" pitchFamily="34" charset="0"/>
              </a:rPr>
              <a:t>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of General and </a:t>
            </a:r>
            <a:r>
              <a:rPr lang="fr-CA" sz="3600" i="1" dirty="0" err="1">
                <a:solidFill>
                  <a:srgbClr val="F2F3ED"/>
                </a:solidFill>
                <a:latin typeface="Aptos" panose="020B0004020202020204" pitchFamily="34" charset="0"/>
              </a:rPr>
              <a:t>Vocational</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Education</a:t>
            </a:r>
            <a:r>
              <a:rPr lang="fr-CA" sz="3600" i="1" dirty="0">
                <a:solidFill>
                  <a:srgbClr val="F2F3ED"/>
                </a:solidFill>
                <a:latin typeface="Aptos" panose="020B0004020202020204" pitchFamily="34" charset="0"/>
              </a:rPr>
              <a:t>) v Syndicat de professeures et professeurs du 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Faculty</a:t>
            </a:r>
            <a:r>
              <a:rPr lang="fr-CA" sz="3600" i="1" dirty="0">
                <a:solidFill>
                  <a:srgbClr val="F2F3ED"/>
                </a:solidFill>
                <a:latin typeface="Aptos" panose="020B0004020202020204" pitchFamily="34" charset="0"/>
              </a:rPr>
              <a:t> Association</a:t>
            </a:r>
            <a:r>
              <a:rPr lang="fr-CA" sz="3600" i="1" dirty="0">
                <a:solidFill>
                  <a:schemeClr val="bg1"/>
                </a:solidFill>
                <a:latin typeface="Aptos" panose="020B0004020202020204" pitchFamily="34" charset="0"/>
              </a:rPr>
              <a:t>)</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43656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(Arbitre Claude Martin)</a:t>
            </a:r>
          </a:p>
        </p:txBody>
      </p:sp>
      <p:sp>
        <p:nvSpPr>
          <p:cNvPr id="3" name="Espace réservé du contenu 2">
            <a:extLst>
              <a:ext uri="{FF2B5EF4-FFF2-40B4-BE49-F238E27FC236}">
                <a16:creationId xmlns:a16="http://schemas.microsoft.com/office/drawing/2014/main" id="{AE4583A9-2041-8767-9F8B-4F355C4C1878}"/>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2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spcBef>
                <a:spcPts val="0"/>
              </a:spcBef>
              <a:spcAft>
                <a:spcPts val="1200"/>
              </a:spcAft>
              <a:buFontTx/>
              <a:buChar char="-"/>
            </a:pPr>
            <a:r>
              <a:rPr lang="fr-CA" dirty="0">
                <a:solidFill>
                  <a:srgbClr val="1F2838"/>
                </a:solidFill>
                <a:latin typeface="Aptos" panose="020B0004020202020204" pitchFamily="34" charset="0"/>
              </a:rPr>
              <a:t>Une employée quitte le stationnement du Collège et une étudiante conduisant sa propre voiture la coupe brusquement en changeant de voie.</a:t>
            </a:r>
          </a:p>
          <a:p>
            <a:pPr algn="just">
              <a:spcBef>
                <a:spcPts val="0"/>
              </a:spcBef>
              <a:spcAft>
                <a:spcPts val="1200"/>
              </a:spcAft>
              <a:buFontTx/>
              <a:buChar char="-"/>
            </a:pPr>
            <a:r>
              <a:rPr lang="fr-CA" dirty="0">
                <a:solidFill>
                  <a:srgbClr val="1F2838"/>
                </a:solidFill>
                <a:latin typeface="Aptos" panose="020B0004020202020204" pitchFamily="34" charset="0"/>
              </a:rPr>
              <a:t>Froissée, l’employée décide de suivre l’étudiante et de se stationner à côté de son véhicule, de frapper sur le toit du véhicule de l’étudiante et de l’invectiver grossièrement.</a:t>
            </a:r>
          </a:p>
          <a:p>
            <a:pPr algn="just">
              <a:spcBef>
                <a:spcPts val="0"/>
              </a:spcBef>
              <a:spcAft>
                <a:spcPts val="1200"/>
              </a:spcAft>
              <a:buFontTx/>
              <a:buChar char="-"/>
            </a:pPr>
            <a:r>
              <a:rPr lang="fr-CA" dirty="0">
                <a:solidFill>
                  <a:srgbClr val="1F2838"/>
                </a:solidFill>
                <a:latin typeface="Aptos" panose="020B0004020202020204" pitchFamily="34" charset="0"/>
              </a:rPr>
              <a:t>L’étudiante et sa passagère portent plainte au Service de sécurité du Collège.</a:t>
            </a:r>
          </a:p>
          <a:p>
            <a:pPr algn="just">
              <a:spcBef>
                <a:spcPts val="0"/>
              </a:spcBef>
              <a:spcAft>
                <a:spcPts val="1200"/>
              </a:spcAft>
              <a:buFontTx/>
              <a:buChar char="-"/>
            </a:pPr>
            <a:r>
              <a:rPr lang="fr-CA" dirty="0">
                <a:solidFill>
                  <a:srgbClr val="1F2838"/>
                </a:solidFill>
                <a:latin typeface="Aptos" panose="020B0004020202020204" pitchFamily="34" charset="0"/>
              </a:rPr>
              <a:t>Le Collège identifie d’abord à tort une collègue de l’employée et la suspend pour fin d’enquête.</a:t>
            </a:r>
          </a:p>
          <a:p>
            <a:pPr algn="just">
              <a:spcBef>
                <a:spcPts val="0"/>
              </a:spcBef>
              <a:spcAft>
                <a:spcPts val="1200"/>
              </a:spcAft>
              <a:buFontTx/>
              <a:buChar char="-"/>
            </a:pPr>
            <a:r>
              <a:rPr lang="fr-CA" dirty="0">
                <a:solidFill>
                  <a:srgbClr val="1F2838"/>
                </a:solidFill>
                <a:latin typeface="Aptos" panose="020B0004020202020204" pitchFamily="34" charset="0"/>
              </a:rPr>
              <a:t>Ultimement, l’employée ayant posé les gestes apprend que sa collègue a été ciblée à tort et admet l’avoir fait, le Collège décide de suspendre pour 5 jours cette dernière.</a:t>
            </a:r>
          </a:p>
        </p:txBody>
      </p:sp>
    </p:spTree>
    <p:extLst>
      <p:ext uri="{BB962C8B-B14F-4D97-AF65-F5344CB8AC3E}">
        <p14:creationId xmlns:p14="http://schemas.microsoft.com/office/powerpoint/2010/main" val="365206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B078F6E-23AF-D04D-3ADE-4D3D5F58FF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316AAC-05C9-A996-567C-685B338B6444}"/>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6.	</a:t>
            </a:r>
            <a:r>
              <a:rPr lang="fr-CA" sz="3600" i="1" dirty="0">
                <a:solidFill>
                  <a:srgbClr val="F2F3ED"/>
                </a:solidFill>
                <a:latin typeface="Aptos" panose="020B0004020202020204" pitchFamily="34" charset="0"/>
              </a:rPr>
              <a:t>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of General and </a:t>
            </a:r>
            <a:r>
              <a:rPr lang="fr-CA" sz="3600" i="1" dirty="0" err="1">
                <a:solidFill>
                  <a:srgbClr val="F2F3ED"/>
                </a:solidFill>
                <a:latin typeface="Aptos" panose="020B0004020202020204" pitchFamily="34" charset="0"/>
              </a:rPr>
              <a:t>Vocational</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Education</a:t>
            </a:r>
            <a:r>
              <a:rPr lang="fr-CA" sz="3600" i="1" dirty="0">
                <a:solidFill>
                  <a:srgbClr val="F2F3ED"/>
                </a:solidFill>
                <a:latin typeface="Aptos" panose="020B0004020202020204" pitchFamily="34" charset="0"/>
              </a:rPr>
              <a:t>) v Syndicat de professeures et professeurs du 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Faculty</a:t>
            </a:r>
            <a:r>
              <a:rPr lang="fr-CA" sz="3600" i="1" dirty="0">
                <a:solidFill>
                  <a:srgbClr val="F2F3ED"/>
                </a:solidFill>
                <a:latin typeface="Aptos" panose="020B0004020202020204" pitchFamily="34" charset="0"/>
              </a:rPr>
              <a:t> Association)</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43656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(Arbitre Claude Martin)</a:t>
            </a:r>
          </a:p>
        </p:txBody>
      </p:sp>
      <p:sp>
        <p:nvSpPr>
          <p:cNvPr id="3" name="Espace réservé du contenu 2">
            <a:extLst>
              <a:ext uri="{FF2B5EF4-FFF2-40B4-BE49-F238E27FC236}">
                <a16:creationId xmlns:a16="http://schemas.microsoft.com/office/drawing/2014/main" id="{82A1229D-3709-760B-9F45-D41EE9600531}"/>
              </a:ext>
            </a:extLst>
          </p:cNvPr>
          <p:cNvSpPr>
            <a:spLocks noGrp="1"/>
          </p:cNvSpPr>
          <p:nvPr>
            <p:ph idx="1"/>
          </p:nvPr>
        </p:nvSpPr>
        <p:spPr>
          <a:xfrm>
            <a:off x="576000" y="2552700"/>
            <a:ext cx="17136000" cy="7162800"/>
          </a:xfrm>
        </p:spPr>
        <p:txBody>
          <a:bodyPr lIns="180000" rIns="180000">
            <a:normAutofit fontScale="92500"/>
          </a:bodyPr>
          <a:lstStyle/>
          <a:p>
            <a:pPr marL="0" indent="0">
              <a:spcBef>
                <a:spcPts val="0"/>
              </a:spcBef>
              <a:spcAft>
                <a:spcPts val="1800"/>
              </a:spcAft>
              <a:buNone/>
            </a:pPr>
            <a:r>
              <a:rPr lang="fr-CA" b="1" u="sng" dirty="0">
                <a:solidFill>
                  <a:srgbClr val="1F2838"/>
                </a:solidFill>
                <a:latin typeface="Aptos" panose="020B0004020202020204" pitchFamily="34" charset="0"/>
              </a:rPr>
              <a:t>L’analyse</a:t>
            </a:r>
            <a:r>
              <a:rPr lang="fr-CA" b="1" dirty="0">
                <a:solidFill>
                  <a:srgbClr val="1F2838"/>
                </a:solidFill>
                <a:latin typeface="Aptos" panose="020B0004020202020204" pitchFamily="34" charset="0"/>
              </a:rPr>
              <a:t> :</a:t>
            </a:r>
          </a:p>
          <a:p>
            <a:pPr algn="just">
              <a:spcBef>
                <a:spcPts val="0"/>
              </a:spcBef>
              <a:spcAft>
                <a:spcPts val="1800"/>
              </a:spcAft>
              <a:buFontTx/>
              <a:buChar char="-"/>
            </a:pPr>
            <a:r>
              <a:rPr lang="fr-CA" dirty="0">
                <a:solidFill>
                  <a:srgbClr val="1F2838"/>
                </a:solidFill>
                <a:latin typeface="Aptos" panose="020B0004020202020204" pitchFamily="34" charset="0"/>
              </a:rPr>
              <a:t>Le litige tourne essentiellement sur la violation de la procédure préalable à la sanction. Dans la convention collective, on peut y lire qu’il faut obligatoirement convoquer une CRT avant d’imposer un congédiement ou une sanction :</a:t>
            </a:r>
          </a:p>
          <a:p>
            <a:pPr marL="271463" indent="0" algn="just">
              <a:spcBef>
                <a:spcPts val="0"/>
              </a:spcBef>
              <a:spcAft>
                <a:spcPts val="1800"/>
              </a:spcAft>
              <a:buNone/>
            </a:pPr>
            <a:r>
              <a:rPr lang="fr-CA" dirty="0">
                <a:solidFill>
                  <a:srgbClr val="1F2838"/>
                </a:solidFill>
                <a:latin typeface="Aptos" panose="020B0004020202020204" pitchFamily="34" charset="0"/>
              </a:rPr>
              <a:t>(Extrait CC)</a:t>
            </a:r>
          </a:p>
          <a:p>
            <a:pPr marL="271463" indent="0" algn="just">
              <a:spcBef>
                <a:spcPts val="0"/>
              </a:spcBef>
              <a:spcAft>
                <a:spcPts val="1800"/>
              </a:spcAft>
              <a:buNone/>
            </a:pPr>
            <a:r>
              <a:rPr lang="fr-FR" dirty="0">
                <a:latin typeface="Aptos" panose="020B0004020202020204" pitchFamily="34" charset="0"/>
              </a:rPr>
              <a:t>À la suite de cette rencontre, le Collège dispose de quinze (15) jours ouvrables pour transmettre sa décision par écrit à l’enseignante ou à l’enseignant; </a:t>
            </a:r>
          </a:p>
          <a:p>
            <a:pPr marL="901700" indent="-715963" algn="just">
              <a:spcBef>
                <a:spcPts val="0"/>
              </a:spcBef>
              <a:spcAft>
                <a:spcPts val="1800"/>
              </a:spcAft>
              <a:buNone/>
            </a:pPr>
            <a:r>
              <a:rPr lang="fr-FR" dirty="0">
                <a:latin typeface="Aptos" panose="020B0004020202020204" pitchFamily="34" charset="0"/>
              </a:rPr>
              <a:t>b)	le Collège doit lui avoir au préalable fait part d’au moins deux (2) avis écrits sur un sujet de nature similaire durant une période d’une année. Le délai entre les deux (2) avis doit permettre  à l’enseignante ou à l’enseignant de s’amender; </a:t>
            </a:r>
          </a:p>
          <a:p>
            <a:pPr marL="271463" indent="-271463" algn="just">
              <a:spcBef>
                <a:spcPts val="0"/>
              </a:spcBef>
              <a:spcAft>
                <a:spcPts val="1800"/>
              </a:spcAft>
              <a:buNone/>
            </a:pPr>
            <a:r>
              <a:rPr lang="fr-FR" dirty="0">
                <a:latin typeface="Aptos" panose="020B0004020202020204" pitchFamily="34" charset="0"/>
              </a:rPr>
              <a:t>	c)	si le Collège décide d’imposer une suspension ou un congédiement, il doit avoir 	préalablement soumis la question au CRT conformément aux dispositions de l’article 4-3.00. </a:t>
            </a:r>
            <a:endParaRPr lang="fr-CA" dirty="0">
              <a:solidFill>
                <a:srgbClr val="1F2838"/>
              </a:solidFill>
              <a:latin typeface="Aptos" panose="020B0004020202020204" pitchFamily="34" charset="0"/>
            </a:endParaRPr>
          </a:p>
          <a:p>
            <a:pPr marL="0" indent="0">
              <a:spcBef>
                <a:spcPts val="0"/>
              </a:spcBef>
              <a:spcAft>
                <a:spcPts val="1800"/>
              </a:spcAft>
              <a:buNone/>
            </a:pPr>
            <a:endParaRPr lang="fr-CA" dirty="0">
              <a:solidFill>
                <a:srgbClr val="1F2838"/>
              </a:solidFill>
              <a:latin typeface="Aptos" panose="020B0004020202020204" pitchFamily="34" charset="0"/>
            </a:endParaRPr>
          </a:p>
          <a:p>
            <a:pPr>
              <a:spcBef>
                <a:spcPts val="0"/>
              </a:spcBef>
              <a:spcAft>
                <a:spcPts val="1800"/>
              </a:spcAft>
              <a:buFontTx/>
              <a:buChar char="-"/>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856191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1ADFF015-CE62-8CC9-1E8A-BAA0E61FBC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14B891-BDFF-3DFD-0E00-991249391EB2}"/>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6.	</a:t>
            </a:r>
            <a:r>
              <a:rPr lang="fr-CA" sz="3600" i="1" dirty="0">
                <a:solidFill>
                  <a:srgbClr val="F2F3ED"/>
                </a:solidFill>
                <a:latin typeface="Aptos" panose="020B0004020202020204" pitchFamily="34" charset="0"/>
              </a:rPr>
              <a:t>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of General and </a:t>
            </a:r>
            <a:r>
              <a:rPr lang="fr-CA" sz="3600" i="1" dirty="0" err="1">
                <a:solidFill>
                  <a:srgbClr val="F2F3ED"/>
                </a:solidFill>
                <a:latin typeface="Aptos" panose="020B0004020202020204" pitchFamily="34" charset="0"/>
              </a:rPr>
              <a:t>Vocational</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Education</a:t>
            </a:r>
            <a:r>
              <a:rPr lang="fr-CA" sz="3600" i="1" dirty="0">
                <a:solidFill>
                  <a:srgbClr val="F2F3ED"/>
                </a:solidFill>
                <a:latin typeface="Aptos" panose="020B0004020202020204" pitchFamily="34" charset="0"/>
              </a:rPr>
              <a:t>) v Syndicat de professeures et professeurs du 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Faculty</a:t>
            </a:r>
            <a:r>
              <a:rPr lang="fr-CA" sz="3600" i="1" dirty="0">
                <a:solidFill>
                  <a:srgbClr val="F2F3ED"/>
                </a:solidFill>
                <a:latin typeface="Aptos" panose="020B0004020202020204" pitchFamily="34" charset="0"/>
              </a:rPr>
              <a:t> Association</a:t>
            </a:r>
            <a:r>
              <a:rPr lang="fr-CA" sz="3600" i="1" dirty="0">
                <a:solidFill>
                  <a:schemeClr val="bg1"/>
                </a:solidFill>
                <a:latin typeface="Aptos" panose="020B0004020202020204" pitchFamily="34" charset="0"/>
              </a:rPr>
              <a:t>)</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43656 (QC SAT)</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Claude Martin)</a:t>
            </a:r>
          </a:p>
        </p:txBody>
      </p:sp>
      <p:sp>
        <p:nvSpPr>
          <p:cNvPr id="3" name="Espace réservé du contenu 2">
            <a:extLst>
              <a:ext uri="{FF2B5EF4-FFF2-40B4-BE49-F238E27FC236}">
                <a16:creationId xmlns:a16="http://schemas.microsoft.com/office/drawing/2014/main" id="{66E126BD-FE9B-F331-A477-D2FB6806F8AB}"/>
              </a:ext>
            </a:extLst>
          </p:cNvPr>
          <p:cNvSpPr>
            <a:spLocks noGrp="1"/>
          </p:cNvSpPr>
          <p:nvPr>
            <p:ph idx="1"/>
          </p:nvPr>
        </p:nvSpPr>
        <p:spPr>
          <a:xfrm>
            <a:off x="576000" y="2552700"/>
            <a:ext cx="17136000" cy="7162800"/>
          </a:xfrm>
        </p:spPr>
        <p:txBody>
          <a:bodyPr lIns="180000" rIns="180000">
            <a:normAutofit fontScale="92500" lnSpcReduction="10000"/>
          </a:bodyPr>
          <a:lstStyle/>
          <a:p>
            <a:pPr marL="0" indent="0" algn="just">
              <a:spcBef>
                <a:spcPts val="0"/>
              </a:spcBef>
              <a:spcAft>
                <a:spcPts val="1800"/>
              </a:spcAft>
              <a:buNone/>
              <a:tabLst>
                <a:tab pos="1260475" algn="l"/>
              </a:tabLst>
            </a:pPr>
            <a:r>
              <a:rPr lang="fr-FR" dirty="0">
                <a:latin typeface="Aptos" panose="020B0004020202020204" pitchFamily="34" charset="0"/>
              </a:rPr>
              <a:t>[13]	À mon avis, la détermination du caractère impératif des étapes préalables à l’imposition d’une mesure disciplinaire est une question importante. S’il s’agit d’une condition de fond, l’employeur doit s’y astreindre au risque de voir la mesure annulée. </a:t>
            </a:r>
            <a:r>
              <a:rPr lang="fr-FR" b="1" u="sng" dirty="0">
                <a:latin typeface="Aptos" panose="020B0004020202020204" pitchFamily="34" charset="0"/>
              </a:rPr>
              <a:t>En droit du travail, une condition de fond est une condition exigée pour l’exercice d’un recours ou pour entreprendre une action</a:t>
            </a:r>
            <a:r>
              <a:rPr lang="fr-FR" dirty="0">
                <a:latin typeface="Aptos" panose="020B0004020202020204" pitchFamily="34" charset="0"/>
              </a:rPr>
              <a:t>. </a:t>
            </a:r>
            <a:r>
              <a:rPr lang="fr-FR" b="1" u="sng" dirty="0">
                <a:latin typeface="Aptos" panose="020B0004020202020204" pitchFamily="34" charset="0"/>
              </a:rPr>
              <a:t>Si les parties ont stipulé qu’une chose doit être faite et que le défaut de respecter cette condition entraîne la nullité d’un acte ou d’une procédure, il n’y a aucun doute que la procédure est impérative</a:t>
            </a:r>
            <a:r>
              <a:rPr lang="fr-FR" dirty="0">
                <a:latin typeface="Aptos" panose="020B0004020202020204" pitchFamily="34" charset="0"/>
              </a:rPr>
              <a:t>. Toutefois, le seul fait que les parties n’aient pas expressément stipulé qu’un manquement à une condition entraîne la nullité d’un acte ne la rend pas pour autant facultative. </a:t>
            </a:r>
          </a:p>
          <a:p>
            <a:pPr marL="0" indent="0" algn="just">
              <a:spcBef>
                <a:spcPts val="0"/>
              </a:spcBef>
              <a:spcAft>
                <a:spcPts val="1800"/>
              </a:spcAft>
              <a:buNone/>
              <a:tabLst>
                <a:tab pos="1260475" algn="l"/>
              </a:tabLst>
            </a:pPr>
            <a:r>
              <a:rPr lang="fr-FR" dirty="0">
                <a:latin typeface="Aptos" panose="020B0004020202020204" pitchFamily="34" charset="0"/>
              </a:rPr>
              <a:t>[14]	</a:t>
            </a:r>
            <a:r>
              <a:rPr lang="fr-FR" b="1" u="sng" dirty="0">
                <a:latin typeface="Aptos" panose="020B0004020202020204" pitchFamily="34" charset="0"/>
              </a:rPr>
              <a:t>Une condition de forme est une condition exigée par la convention collective pour l’efficacité d’une procédure ou d’un acte. Elle n’entraînera pas la nullité de l’acte si elle n’est pas respectée, à moins d’une indication contraire dans la convention</a:t>
            </a:r>
            <a:r>
              <a:rPr lang="fr-FR" dirty="0">
                <a:latin typeface="Aptos" panose="020B0004020202020204" pitchFamily="34" charset="0"/>
              </a:rPr>
              <a:t> ou, encore, à moins qu’il en résulte un préjudice pour l’autre partie. L’analyse du texte invoqué au soutien de la condition est alors nécessaire. En l’absence d’une disposition claire, le défaut de se conformer à une obligation de procédure doit être analysé par l’arbitre pour déterminer si la personne qui l’invoque en a subi un préjudice. À défaut d’un préjudice, il serait abusif d’annuler une mesure disciplinaire sur la seule base d’un formalisme exagéré10. </a:t>
            </a:r>
            <a:endParaRPr lang="fr-CA" dirty="0">
              <a:solidFill>
                <a:srgbClr val="1F2838"/>
              </a:solidFill>
              <a:latin typeface="Aptos" panose="020B0004020202020204" pitchFamily="34" charset="0"/>
            </a:endParaRPr>
          </a:p>
          <a:p>
            <a:pPr>
              <a:buFontTx/>
              <a:buChar char="-"/>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67302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EF70B27-50DC-B71E-B077-5292B50608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F4D1278-1531-90C6-0A9E-B15274E61548}"/>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6.	</a:t>
            </a:r>
            <a:r>
              <a:rPr lang="fr-CA" sz="3600" i="1" dirty="0">
                <a:solidFill>
                  <a:srgbClr val="F2F3ED"/>
                </a:solidFill>
                <a:latin typeface="Aptos" panose="020B0004020202020204" pitchFamily="34" charset="0"/>
              </a:rPr>
              <a:t>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of General and </a:t>
            </a:r>
            <a:r>
              <a:rPr lang="fr-CA" sz="3600" i="1" dirty="0" err="1">
                <a:solidFill>
                  <a:srgbClr val="F2F3ED"/>
                </a:solidFill>
                <a:latin typeface="Aptos" panose="020B0004020202020204" pitchFamily="34" charset="0"/>
              </a:rPr>
              <a:t>Vocational</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Education</a:t>
            </a:r>
            <a:r>
              <a:rPr lang="fr-CA" sz="3600" i="1" dirty="0">
                <a:solidFill>
                  <a:srgbClr val="F2F3ED"/>
                </a:solidFill>
                <a:latin typeface="Aptos" panose="020B0004020202020204" pitchFamily="34" charset="0"/>
              </a:rPr>
              <a:t>) v Syndicat de professeures et professeurs du 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Faculty</a:t>
            </a:r>
            <a:r>
              <a:rPr lang="fr-CA" sz="3600" i="1" dirty="0">
                <a:solidFill>
                  <a:srgbClr val="F2F3ED"/>
                </a:solidFill>
                <a:latin typeface="Aptos" panose="020B0004020202020204" pitchFamily="34" charset="0"/>
              </a:rPr>
              <a:t> Association)</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43656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(Arbitre Claude Martin)</a:t>
            </a:r>
          </a:p>
        </p:txBody>
      </p:sp>
      <p:sp>
        <p:nvSpPr>
          <p:cNvPr id="3" name="Espace réservé du contenu 2">
            <a:extLst>
              <a:ext uri="{FF2B5EF4-FFF2-40B4-BE49-F238E27FC236}">
                <a16:creationId xmlns:a16="http://schemas.microsoft.com/office/drawing/2014/main" id="{D3F5B905-3A9D-B23E-E320-DF68817C61C6}"/>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L’analyse </a:t>
            </a:r>
            <a:r>
              <a:rPr lang="fr-CA" b="1" dirty="0">
                <a:solidFill>
                  <a:srgbClr val="1F2838"/>
                </a:solidFill>
                <a:latin typeface="Aptos" panose="020B0004020202020204" pitchFamily="34" charset="0"/>
              </a:rPr>
              <a:t>:</a:t>
            </a:r>
          </a:p>
          <a:p>
            <a:pPr marL="0" indent="0" algn="just">
              <a:lnSpc>
                <a:spcPct val="110000"/>
              </a:lnSpc>
              <a:spcBef>
                <a:spcPts val="0"/>
              </a:spcBef>
              <a:spcAft>
                <a:spcPts val="1800"/>
              </a:spcAft>
              <a:buNone/>
            </a:pPr>
            <a:r>
              <a:rPr lang="fr-CA" dirty="0">
                <a:solidFill>
                  <a:srgbClr val="1F2838"/>
                </a:solidFill>
                <a:latin typeface="Aptos" panose="020B0004020202020204" pitchFamily="34" charset="0"/>
              </a:rPr>
              <a:t>L’arbitre Martin en vient à la conclusion que l’obligation de tenir un CRT est une condition de fond et donc impérative :</a:t>
            </a:r>
          </a:p>
          <a:p>
            <a:pPr marL="0" indent="0" algn="just">
              <a:lnSpc>
                <a:spcPct val="110000"/>
              </a:lnSpc>
              <a:spcBef>
                <a:spcPts val="0"/>
              </a:spcBef>
              <a:spcAft>
                <a:spcPts val="1800"/>
              </a:spcAft>
              <a:buNone/>
              <a:tabLst>
                <a:tab pos="1260475" algn="l"/>
              </a:tabLst>
            </a:pPr>
            <a:r>
              <a:rPr lang="fr-FR" dirty="0">
                <a:latin typeface="Aptos" panose="020B0004020202020204" pitchFamily="34" charset="0"/>
              </a:rPr>
              <a:t>[41]	Les paragraphes 15-18.01 et 5-18.02 sont explicites. En raison de l’alinéa 5-18.01 c), </a:t>
            </a:r>
            <a:r>
              <a:rPr lang="fr-FR" b="1" u="sng" dirty="0">
                <a:latin typeface="Aptos" panose="020B0004020202020204" pitchFamily="34" charset="0"/>
              </a:rPr>
              <a:t>le Collège devait d’abord soumettre sa décision d’imposer une suspension au Comité de relations du travail s’il souhaitait le faire par la voie usuelle</a:t>
            </a:r>
            <a:r>
              <a:rPr lang="fr-FR" dirty="0">
                <a:latin typeface="Aptos" panose="020B0004020202020204" pitchFamily="34" charset="0"/>
              </a:rPr>
              <a:t> du paragraphe 5-18.01. Dans les circonstances exceptionnelles du paragraphe 5-18.02 qui nécessitent une intervention immédiate, le Collège doit suspendre l’enseignant et il dispose ensuite d’un délai de quinze jours ouvrables pour convoquer le Comité, à défaut de quoi l’enseignant doit être réinstallé dans ses fonctions. </a:t>
            </a:r>
            <a:r>
              <a:rPr lang="fr-FR" b="1" u="sng" dirty="0">
                <a:latin typeface="Aptos" panose="020B0004020202020204" pitchFamily="34" charset="0"/>
              </a:rPr>
              <a:t>Dans l’un ou l’autre cas, la réunion des membres du Comité est impérative</a:t>
            </a:r>
            <a:r>
              <a:rPr lang="fr-FR" dirty="0">
                <a:latin typeface="Aptos" panose="020B0004020202020204" pitchFamily="34" charset="0"/>
              </a:rPr>
              <a:t>. De plus, l’alinéa 4-3.14 h) est formel. Avant de prendre une décision relative à une mesure disciplinaire conformément à l’article 5-18.00, le Collège doit convoquer le CRT. </a:t>
            </a:r>
            <a:r>
              <a:rPr lang="fr-FR" b="1" u="sng" dirty="0">
                <a:latin typeface="Aptos" panose="020B0004020202020204" pitchFamily="34" charset="0"/>
              </a:rPr>
              <a:t>La rédaction de ces dispositions fait de la réunion du Comité une démarche incontournable. L’obligation de l’employeur de convoquer une réunion du Comité est une obligation impérative, absolue, parce que ces dispositions prescrivent que chose, un acte, doit être fait. Sa rédaction ne laisse pas de place à une interprétation plus souple des dispositions</a:t>
            </a:r>
            <a:r>
              <a:rPr lang="fr-FR" dirty="0">
                <a:latin typeface="Aptos" panose="020B0004020202020204" pitchFamily="34" charset="0"/>
              </a:rPr>
              <a:t>. </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625150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990956E-4CDC-BCA4-AF0D-A30A1686FB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2DCB994-2680-9390-4858-6C7FF0C4AE80}"/>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6.	</a:t>
            </a:r>
            <a:r>
              <a:rPr lang="fr-CA" sz="3600" i="1" dirty="0">
                <a:solidFill>
                  <a:srgbClr val="F2F3ED"/>
                </a:solidFill>
                <a:latin typeface="Aptos" panose="020B0004020202020204" pitchFamily="34" charset="0"/>
              </a:rPr>
              <a:t>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of General and </a:t>
            </a:r>
            <a:r>
              <a:rPr lang="fr-CA" sz="3600" i="1" dirty="0" err="1">
                <a:solidFill>
                  <a:srgbClr val="F2F3ED"/>
                </a:solidFill>
                <a:latin typeface="Aptos" panose="020B0004020202020204" pitchFamily="34" charset="0"/>
              </a:rPr>
              <a:t>Vocational</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Education</a:t>
            </a:r>
            <a:r>
              <a:rPr lang="fr-CA" sz="3600" i="1" dirty="0">
                <a:solidFill>
                  <a:srgbClr val="F2F3ED"/>
                </a:solidFill>
                <a:latin typeface="Aptos" panose="020B0004020202020204" pitchFamily="34" charset="0"/>
              </a:rPr>
              <a:t>) v Syndicat de professeures et professeurs du Collège John Abbott (John Abbott </a:t>
            </a:r>
            <a:r>
              <a:rPr lang="fr-CA" sz="3600" i="1" dirty="0" err="1">
                <a:solidFill>
                  <a:srgbClr val="F2F3ED"/>
                </a:solidFill>
                <a:latin typeface="Aptos" panose="020B0004020202020204" pitchFamily="34" charset="0"/>
              </a:rPr>
              <a:t>College</a:t>
            </a:r>
            <a:r>
              <a:rPr lang="fr-CA" sz="3600" i="1" dirty="0">
                <a:solidFill>
                  <a:srgbClr val="F2F3ED"/>
                </a:solidFill>
                <a:latin typeface="Aptos" panose="020B0004020202020204" pitchFamily="34" charset="0"/>
              </a:rPr>
              <a:t> </a:t>
            </a:r>
            <a:r>
              <a:rPr lang="fr-CA" sz="3600" i="1" dirty="0" err="1">
                <a:solidFill>
                  <a:srgbClr val="F2F3ED"/>
                </a:solidFill>
                <a:latin typeface="Aptos" panose="020B0004020202020204" pitchFamily="34" charset="0"/>
              </a:rPr>
              <a:t>Faculty</a:t>
            </a:r>
            <a:r>
              <a:rPr lang="fr-CA" sz="3600" i="1" dirty="0">
                <a:solidFill>
                  <a:srgbClr val="F2F3ED"/>
                </a:solidFill>
                <a:latin typeface="Aptos" panose="020B0004020202020204" pitchFamily="34" charset="0"/>
              </a:rPr>
              <a:t> Association</a:t>
            </a:r>
            <a:r>
              <a:rPr lang="fr-CA" sz="3600" i="1" dirty="0">
                <a:solidFill>
                  <a:schemeClr val="bg1"/>
                </a:solidFill>
                <a:latin typeface="Aptos" panose="020B0004020202020204" pitchFamily="34" charset="0"/>
              </a:rPr>
              <a:t>)</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43656 (QC SAT) </a:t>
            </a:r>
            <a:r>
              <a:rPr lang="fr-CA" sz="3600" dirty="0">
                <a:solidFill>
                  <a:schemeClr val="bg1"/>
                </a:solidFill>
                <a:latin typeface="Aptos" panose="020B0004020202020204" pitchFamily="34" charset="0"/>
              </a:rPr>
              <a:t>(Arbitre </a:t>
            </a:r>
            <a:r>
              <a:rPr lang="fr-CA" sz="3600" dirty="0">
                <a:solidFill>
                  <a:srgbClr val="F2F3ED"/>
                </a:solidFill>
                <a:latin typeface="Aptos" panose="020B0004020202020204" pitchFamily="34" charset="0"/>
              </a:rPr>
              <a:t>Claude Martin)</a:t>
            </a:r>
          </a:p>
        </p:txBody>
      </p:sp>
      <p:sp>
        <p:nvSpPr>
          <p:cNvPr id="3" name="Espace réservé du contenu 2">
            <a:extLst>
              <a:ext uri="{FF2B5EF4-FFF2-40B4-BE49-F238E27FC236}">
                <a16:creationId xmlns:a16="http://schemas.microsoft.com/office/drawing/2014/main" id="{5ADAE503-4F2B-CAB8-BF4B-71A04D3D4445}"/>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en-CA" b="1" u="sng" dirty="0">
                <a:solidFill>
                  <a:srgbClr val="1F2838"/>
                </a:solidFill>
                <a:latin typeface="Aptos" panose="020B0004020202020204" pitchFamily="34" charset="0"/>
              </a:rPr>
              <a:t>La conclusion</a:t>
            </a:r>
            <a:r>
              <a:rPr lang="en-CA" b="1" dirty="0">
                <a:solidFill>
                  <a:srgbClr val="1F2838"/>
                </a:solidFill>
                <a:latin typeface="Aptos" panose="020B0004020202020204" pitchFamily="34" charset="0"/>
              </a:rPr>
              <a:t> :</a:t>
            </a:r>
          </a:p>
          <a:p>
            <a:pPr marL="0" indent="0" algn="just">
              <a:spcBef>
                <a:spcPts val="0"/>
              </a:spcBef>
              <a:spcAft>
                <a:spcPts val="1800"/>
              </a:spcAft>
              <a:buNone/>
              <a:tabLst>
                <a:tab pos="1260475" algn="l"/>
              </a:tabLst>
            </a:pPr>
            <a:r>
              <a:rPr lang="fr-FR" dirty="0">
                <a:latin typeface="Aptos" panose="020B0004020202020204" pitchFamily="34" charset="0"/>
              </a:rPr>
              <a:t>[45]	L’ensemble de ces manquements, à mon avis, constitue un accroc suffisant pour entraîner la nullité de la suspension de cinq jours dont Madame Tellier a fait l’objet, même si sa transgression était indiscutablement sérieuse. Décider autrement reviendrait à dire qu’en toute circonstance, le Collège peut se soustraire à ses obligations formelles en matière disciplinaire du seul fait qu’il a discuté des faits à l’origine de la mesure à l’occasion d’une rencontre informelle avec un représentant syndical, une proposition manifestement contraire à la lettre et à l'esprit des dispositions pertinentes de la convention. Dans les circonstances de la présente affaire, je fais droit au grief.</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45915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35E5104-CEEA-9D13-7A76-3D20F9186E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804998-9808-BB65-3076-FB37683FE5EF}"/>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i="1" dirty="0">
                <a:solidFill>
                  <a:srgbClr val="F2F3ED"/>
                </a:solidFill>
                <a:latin typeface="Aptos" panose="020B0004020202020204" pitchFamily="34" charset="0"/>
              </a:rPr>
              <a:t>1.	Syndicat de l’enseignement de la région de Québec (FAE) c Centre de services scolaire des Premières Seigneuries</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92168</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SAT) </a:t>
            </a:r>
            <a:br>
              <a:rPr lang="fr-CA" sz="3600" dirty="0">
                <a:solidFill>
                  <a:srgbClr val="F2F3ED"/>
                </a:solidFill>
                <a:latin typeface="Aptos" panose="020B0004020202020204" pitchFamily="34" charset="0"/>
              </a:rPr>
            </a:br>
            <a:r>
              <a:rPr lang="fr-CA" sz="3600" dirty="0">
                <a:solidFill>
                  <a:srgbClr val="F2F3ED"/>
                </a:solidFill>
                <a:latin typeface="Aptos" panose="020B0004020202020204" pitchFamily="34" charset="0"/>
              </a:rPr>
              <a:t>( M</a:t>
            </a:r>
            <a:r>
              <a:rPr lang="fr-CA" sz="3600" baseline="30000" dirty="0">
                <a:solidFill>
                  <a:srgbClr val="F2F3ED"/>
                </a:solidFill>
                <a:latin typeface="Aptos" panose="020B0004020202020204" pitchFamily="34" charset="0"/>
              </a:rPr>
              <a:t>e</a:t>
            </a:r>
            <a:r>
              <a:rPr lang="fr-CA" sz="3600" dirty="0">
                <a:solidFill>
                  <a:srgbClr val="F2F3ED"/>
                </a:solidFill>
                <a:latin typeface="Aptos" panose="020B0004020202020204" pitchFamily="34" charset="0"/>
              </a:rPr>
              <a:t> Alain Turcotte)</a:t>
            </a:r>
          </a:p>
        </p:txBody>
      </p:sp>
      <p:sp>
        <p:nvSpPr>
          <p:cNvPr id="3" name="Espace réservé du contenu 2">
            <a:extLst>
              <a:ext uri="{FF2B5EF4-FFF2-40B4-BE49-F238E27FC236}">
                <a16:creationId xmlns:a16="http://schemas.microsoft.com/office/drawing/2014/main" id="{6C148E4C-BC72-F178-E26C-0EAB150A8D08}"/>
              </a:ext>
            </a:extLst>
          </p:cNvPr>
          <p:cNvSpPr>
            <a:spLocks noGrp="1"/>
          </p:cNvSpPr>
          <p:nvPr>
            <p:ph idx="1"/>
          </p:nvPr>
        </p:nvSpPr>
        <p:spPr>
          <a:xfrm>
            <a:off x="576000" y="2552700"/>
            <a:ext cx="17136000" cy="7162800"/>
          </a:xfrm>
        </p:spPr>
        <p:txBody>
          <a:bodyPr lIns="180000" tIns="46800" rIns="180000" bIns="46800">
            <a:normAutofit fontScale="92500" lnSpcReduction="20000"/>
          </a:bodyPr>
          <a:lstStyle/>
          <a:p>
            <a:pPr marL="0" indent="0" algn="just">
              <a:lnSpc>
                <a:spcPct val="120000"/>
              </a:lnSpc>
              <a:spcBef>
                <a:spcPts val="0"/>
              </a:spcBef>
              <a:spcAft>
                <a:spcPts val="1200"/>
              </a:spcAft>
              <a:buNone/>
            </a:pPr>
            <a:r>
              <a:rPr lang="fr-CA" b="1" u="sng" dirty="0">
                <a:solidFill>
                  <a:srgbClr val="1F2838"/>
                </a:solidFill>
                <a:latin typeface="Aptos" panose="020B0004020202020204" pitchFamily="34" charset="0"/>
              </a:rPr>
              <a:t>Les questions en litiges  :</a:t>
            </a:r>
          </a:p>
          <a:p>
            <a:pPr marL="514350" indent="-514350" algn="just">
              <a:lnSpc>
                <a:spcPct val="120000"/>
              </a:lnSpc>
              <a:spcBef>
                <a:spcPts val="0"/>
              </a:spcBef>
              <a:spcAft>
                <a:spcPts val="1200"/>
              </a:spcAft>
              <a:buFont typeface="+mj-lt"/>
              <a:buAutoNum type="arabicPeriod"/>
            </a:pPr>
            <a:r>
              <a:rPr lang="fr-CA" dirty="0">
                <a:latin typeface="Aptos" panose="020B0004020202020204" pitchFamily="34" charset="0"/>
              </a:rPr>
              <a:t>L’employeur était-il justifié de suspendre sans solde le plaignant à partir du 28 février 2024 ?</a:t>
            </a:r>
          </a:p>
          <a:p>
            <a:pPr marL="514350" indent="-514350" algn="just">
              <a:lnSpc>
                <a:spcPct val="120000"/>
              </a:lnSpc>
              <a:spcBef>
                <a:spcPts val="0"/>
              </a:spcBef>
              <a:spcAft>
                <a:spcPts val="1200"/>
              </a:spcAft>
              <a:buFont typeface="+mj-lt"/>
              <a:buAutoNum type="arabicPeriod"/>
            </a:pPr>
            <a:r>
              <a:rPr lang="fr-CA" dirty="0">
                <a:latin typeface="Aptos" panose="020B0004020202020204" pitchFamily="34" charset="0"/>
              </a:rPr>
              <a:t>L’employeur était-il justifié de mettre fin à l’emploi du plaignant en raison de sa condamnation au criminel ?</a:t>
            </a:r>
          </a:p>
          <a:p>
            <a:pPr marL="514350" indent="-514350" algn="just">
              <a:buFont typeface="+mj-lt"/>
              <a:buAutoNum type="arabicPeriod"/>
            </a:pPr>
            <a:r>
              <a:rPr lang="fr-CA" dirty="0">
                <a:latin typeface="Aptos" panose="020B0004020202020204" pitchFamily="34" charset="0"/>
              </a:rPr>
              <a:t>La demande de ne pas divulguer le nom du plaignant doit-elle être reçue ?</a:t>
            </a:r>
          </a:p>
          <a:p>
            <a:pPr marL="0" indent="0" algn="just">
              <a:buNone/>
            </a:pPr>
            <a:endParaRPr lang="fr-CA" dirty="0">
              <a:solidFill>
                <a:srgbClr val="1F2838"/>
              </a:solidFill>
              <a:latin typeface="Aptos" panose="020B0004020202020204" pitchFamily="34" charset="0"/>
            </a:endParaRPr>
          </a:p>
          <a:p>
            <a:pPr marL="514350" indent="-514350" algn="just">
              <a:lnSpc>
                <a:spcPct val="120000"/>
              </a:lnSpc>
              <a:spcBef>
                <a:spcPts val="0"/>
              </a:spcBef>
              <a:spcAft>
                <a:spcPts val="1200"/>
              </a:spcAft>
              <a:buFont typeface="+mj-lt"/>
              <a:buAutoNum type="arabicPeriod"/>
            </a:pPr>
            <a:r>
              <a:rPr lang="fr-CA" b="1" dirty="0">
                <a:latin typeface="Aptos" panose="020B0004020202020204" pitchFamily="34" charset="0"/>
              </a:rPr>
              <a:t>L’employeur était-il justifié de suspendre sans solde le plaignant à partir du 28 février 2024 ?</a:t>
            </a:r>
          </a:p>
          <a:p>
            <a:pPr lvl="1" algn="just">
              <a:lnSpc>
                <a:spcPct val="110000"/>
              </a:lnSpc>
              <a:spcBef>
                <a:spcPts val="0"/>
              </a:spcBef>
              <a:spcAft>
                <a:spcPts val="1200"/>
              </a:spcAft>
            </a:pPr>
            <a:r>
              <a:rPr lang="fr-CA" dirty="0">
                <a:latin typeface="Aptos" panose="020B0004020202020204" pitchFamily="34" charset="0"/>
              </a:rPr>
              <a:t>Clause de l’entente locale 5-7.08 : Accusation criminelle → Suspension sans solde possible (si préjudice sérieux employeur)</a:t>
            </a:r>
          </a:p>
          <a:p>
            <a:pPr marL="719138" indent="0" algn="just">
              <a:buNone/>
            </a:pPr>
            <a:r>
              <a:rPr lang="fr-CA" dirty="0">
                <a:latin typeface="Aptos" panose="020B0004020202020204" pitchFamily="34" charset="0"/>
              </a:rPr>
              <a:t>[46]	Au mois de février 2024, sauf pour la reconnaissance de sa culpabilité, il n’y a pas de changements dans les données du dossier du plaignant. </a:t>
            </a:r>
            <a:r>
              <a:rPr lang="fr-CA" b="1" dirty="0">
                <a:latin typeface="Aptos" panose="020B0004020202020204" pitchFamily="34" charset="0"/>
              </a:rPr>
              <a:t>Le syndicat soumet que dans les circonstances, la question de la rémunération de cette suspension à la base administrative relève du sort de la décision sur le fond. Le Tribunal partage cette opinion d’autant plus que le texte fait un lien évident avec la résiliation de contrat, ce qui est l’objet du débat principal.</a:t>
            </a:r>
          </a:p>
          <a:p>
            <a:pPr marL="0" indent="0" algn="just">
              <a:buNone/>
            </a:pPr>
            <a:endParaRPr lang="fr-CA" dirty="0">
              <a:latin typeface="Aptos" panose="020B0004020202020204" pitchFamily="34" charset="0"/>
            </a:endParaRPr>
          </a:p>
          <a:p>
            <a:pPr marL="0" indent="0" algn="jus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2740849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997B31D-2850-AD99-834D-0941B9D819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7BE1084-6564-943D-A0EC-ED2D530C72C7}"/>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7.	</a:t>
            </a:r>
            <a:r>
              <a:rPr lang="fr-CA" sz="3600" i="1" dirty="0">
                <a:solidFill>
                  <a:srgbClr val="F2F3ED"/>
                </a:solidFill>
                <a:latin typeface="Aptos" panose="020B0004020202020204" pitchFamily="34" charset="0"/>
              </a:rPr>
              <a:t>Longueuil (Ville) c SCFP section locale 306</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13527 (QC SAT)</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M</a:t>
            </a:r>
            <a:r>
              <a:rPr lang="fr-CA" sz="3600" baseline="30000" dirty="0">
                <a:solidFill>
                  <a:srgbClr val="F2F3ED"/>
                </a:solidFill>
                <a:latin typeface="Aptos" panose="020B0004020202020204" pitchFamily="34" charset="0"/>
              </a:rPr>
              <a:t>e</a:t>
            </a:r>
            <a:r>
              <a:rPr lang="fr-CA" sz="3600" dirty="0">
                <a:solidFill>
                  <a:srgbClr val="F2F3ED"/>
                </a:solidFill>
                <a:latin typeface="Aptos" panose="020B0004020202020204" pitchFamily="34" charset="0"/>
              </a:rPr>
              <a:t> Pierre-Georges Roy )</a:t>
            </a:r>
          </a:p>
        </p:txBody>
      </p:sp>
      <p:sp>
        <p:nvSpPr>
          <p:cNvPr id="3" name="Espace réservé du contenu 2">
            <a:extLst>
              <a:ext uri="{FF2B5EF4-FFF2-40B4-BE49-F238E27FC236}">
                <a16:creationId xmlns:a16="http://schemas.microsoft.com/office/drawing/2014/main" id="{A9A37F33-6CCA-2AD8-8007-92FE60071036}"/>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 </a:t>
            </a:r>
          </a:p>
          <a:p>
            <a:pPr algn="just">
              <a:spcBef>
                <a:spcPts val="0"/>
              </a:spcBef>
              <a:spcAft>
                <a:spcPts val="1800"/>
              </a:spcAft>
              <a:buFontTx/>
              <a:buChar char="-"/>
            </a:pPr>
            <a:r>
              <a:rPr lang="fr-CA" dirty="0">
                <a:solidFill>
                  <a:srgbClr val="1F2838"/>
                </a:solidFill>
                <a:latin typeface="Aptos" panose="020B0004020202020204" pitchFamily="34" charset="0"/>
              </a:rPr>
              <a:t>Le Syndicat dépose un grief afin de contester l’atteinte à la vie privée (art. 5 CDLP et 35 et 37 CCQ) découlant  des demandes de la cueillette d’informations confidentielles non nécessaires exigées des employés lors d’absence en invalidité.</a:t>
            </a:r>
          </a:p>
          <a:p>
            <a:pPr algn="just">
              <a:spcBef>
                <a:spcPts val="0"/>
              </a:spcBef>
              <a:spcAft>
                <a:spcPts val="1800"/>
              </a:spcAft>
              <a:buFontTx/>
              <a:buChar char="-"/>
            </a:pPr>
            <a:r>
              <a:rPr lang="fr-CA" dirty="0">
                <a:solidFill>
                  <a:srgbClr val="1F2838"/>
                </a:solidFill>
                <a:latin typeface="Aptos" panose="020B0004020202020204" pitchFamily="34" charset="0"/>
              </a:rPr>
              <a:t>L’assurance-invalidité de courte durée de 17 semaines, les IRR sont payés par l’Employeur;</a:t>
            </a:r>
          </a:p>
          <a:p>
            <a:pPr algn="just">
              <a:spcBef>
                <a:spcPts val="0"/>
              </a:spcBef>
              <a:spcAft>
                <a:spcPts val="1800"/>
              </a:spcAft>
              <a:buFontTx/>
              <a:buChar char="-"/>
            </a:pPr>
            <a:r>
              <a:rPr lang="fr-CA" dirty="0">
                <a:solidFill>
                  <a:srgbClr val="1F2838"/>
                </a:solidFill>
                <a:latin typeface="Aptos" panose="020B0004020202020204" pitchFamily="34" charset="0"/>
              </a:rPr>
              <a:t>Après 17 semaines, l’assureur prend le relais des prestations.</a:t>
            </a:r>
          </a:p>
          <a:p>
            <a:pPr algn="just">
              <a:spcBef>
                <a:spcPts val="0"/>
              </a:spcBef>
              <a:spcAft>
                <a:spcPts val="1800"/>
              </a:spcAft>
              <a:buFontTx/>
              <a:buChar char="-"/>
            </a:pPr>
            <a:r>
              <a:rPr lang="fr-CA" dirty="0">
                <a:solidFill>
                  <a:srgbClr val="1F2838"/>
                </a:solidFill>
                <a:latin typeface="Aptos" panose="020B0004020202020204" pitchFamily="34" charset="0"/>
              </a:rPr>
              <a:t>Le Syndicat a fait témoigner 6 salariés afin de démonter la façon dont l’Employeur aborde la communication d’informations requises pour les salariés qui s’absentent en maladie. </a:t>
            </a:r>
          </a:p>
          <a:p>
            <a:pPr algn="just">
              <a:spcBef>
                <a:spcPts val="0"/>
              </a:spcBef>
              <a:spcAft>
                <a:spcPts val="1800"/>
              </a:spcAft>
              <a:buFontTx/>
              <a:buChar char="-"/>
            </a:pPr>
            <a:r>
              <a:rPr lang="fr-CA" dirty="0">
                <a:solidFill>
                  <a:srgbClr val="1F2838"/>
                </a:solidFill>
                <a:latin typeface="Aptos" panose="020B0004020202020204" pitchFamily="34" charset="0"/>
              </a:rPr>
              <a:t>Outre les appels d’une conseillère du bureau de santé le Syndicat remet en cause l’utilisation des formulaires de cueillette de renseignements.</a:t>
            </a:r>
          </a:p>
        </p:txBody>
      </p:sp>
    </p:spTree>
    <p:extLst>
      <p:ext uri="{BB962C8B-B14F-4D97-AF65-F5344CB8AC3E}">
        <p14:creationId xmlns:p14="http://schemas.microsoft.com/office/powerpoint/2010/main" val="2960802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69A8D81-5D57-C843-C441-ECBADAC46A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C4F133-1776-B9BA-1E86-6DD7C90BECA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7.	</a:t>
            </a:r>
            <a:r>
              <a:rPr lang="fr-CA" sz="3600" i="1" dirty="0">
                <a:solidFill>
                  <a:srgbClr val="F2F3ED"/>
                </a:solidFill>
                <a:latin typeface="Aptos" panose="020B0004020202020204" pitchFamily="34" charset="0"/>
              </a:rPr>
              <a:t>Longueuil (Ville) c SCFP section locale 306</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13527 (QC SAT)</a:t>
            </a:r>
            <a:r>
              <a:rPr lang="fr-CA" sz="3600" dirty="0">
                <a:solidFill>
                  <a:schemeClr val="bg1"/>
                </a:solidFill>
                <a:latin typeface="Aptos" panose="020B0004020202020204" pitchFamily="34" charset="0"/>
              </a:rPr>
              <a:t> (arbitre M</a:t>
            </a:r>
            <a:r>
              <a:rPr lang="fr-CA" sz="3600" baseline="30000" dirty="0">
                <a:solidFill>
                  <a:schemeClr val="bg1"/>
                </a:solidFill>
                <a:latin typeface="Aptos" panose="020B0004020202020204" pitchFamily="34" charset="0"/>
              </a:rPr>
              <a:t>e</a:t>
            </a:r>
            <a:r>
              <a:rPr lang="fr-CA" sz="3600" dirty="0">
                <a:solidFill>
                  <a:schemeClr val="bg1"/>
                </a:solidFill>
                <a:latin typeface="Aptos" panose="020B0004020202020204" pitchFamily="34" charset="0"/>
              </a:rPr>
              <a:t> Pierre-Georges Roy )</a:t>
            </a:r>
          </a:p>
        </p:txBody>
      </p:sp>
      <p:sp>
        <p:nvSpPr>
          <p:cNvPr id="3" name="Espace réservé du contenu 2">
            <a:extLst>
              <a:ext uri="{FF2B5EF4-FFF2-40B4-BE49-F238E27FC236}">
                <a16:creationId xmlns:a16="http://schemas.microsoft.com/office/drawing/2014/main" id="{527397A7-6F5A-BE06-437B-0E30A8D4FDEF}"/>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lnSpc>
                <a:spcPct val="110000"/>
              </a:lnSpc>
              <a:spcBef>
                <a:spcPts val="0"/>
              </a:spcBef>
              <a:spcAft>
                <a:spcPts val="1800"/>
              </a:spcAft>
              <a:buFontTx/>
              <a:buChar char="-"/>
            </a:pPr>
            <a:r>
              <a:rPr lang="fr-CA" b="1" dirty="0">
                <a:solidFill>
                  <a:srgbClr val="1F2838"/>
                </a:solidFill>
                <a:latin typeface="Aptos" panose="020B0004020202020204" pitchFamily="34" charset="0"/>
              </a:rPr>
              <a:t>Le formulaire court terme :</a:t>
            </a:r>
          </a:p>
          <a:p>
            <a:pPr marL="358775" indent="0" algn="just">
              <a:lnSpc>
                <a:spcPct val="110000"/>
              </a:lnSpc>
              <a:spcBef>
                <a:spcPts val="0"/>
              </a:spcBef>
              <a:spcAft>
                <a:spcPts val="1800"/>
              </a:spcAft>
              <a:buNone/>
            </a:pPr>
            <a:r>
              <a:rPr lang="fr-CA" i="1" dirty="0">
                <a:latin typeface="Aptos" panose="020B0004020202020204" pitchFamily="34" charset="0"/>
              </a:rPr>
              <a:t>J’autorise par la présente les médecins et les représentants autorisés des hôpitaux ou cliniques ou tout autre établissement de santé à fournir à mon employeur et/ou au médecin-conseil de la Ville de Longueuil, Dr Michel H. Desrosiers, tous les renseignements pertinents se rapportant à mon état de santé relatifs à l’invalidité ou à la période d’absence décrite dans la présente réclamation. Les documents concernés seront conservés dans mon dossier médical confidentiel à la Ville de Longueuil.</a:t>
            </a:r>
            <a:endParaRPr lang="fr-CA" i="1" dirty="0">
              <a:solidFill>
                <a:srgbClr val="1F2838"/>
              </a:solidFill>
              <a:latin typeface="Aptos" panose="020B0004020202020204" pitchFamily="34" charset="0"/>
            </a:endParaRPr>
          </a:p>
          <a:p>
            <a:pPr algn="just">
              <a:lnSpc>
                <a:spcPct val="110000"/>
              </a:lnSpc>
              <a:spcBef>
                <a:spcPts val="0"/>
              </a:spcBef>
              <a:spcAft>
                <a:spcPts val="1800"/>
              </a:spcAft>
              <a:buFontTx/>
              <a:buChar char="-"/>
            </a:pPr>
            <a:r>
              <a:rPr lang="fr-CA" b="1" dirty="0">
                <a:solidFill>
                  <a:srgbClr val="1F2838"/>
                </a:solidFill>
                <a:latin typeface="Aptos" panose="020B0004020202020204" pitchFamily="34" charset="0"/>
              </a:rPr>
              <a:t>Le formulaire long terme : </a:t>
            </a:r>
            <a:endParaRPr lang="fr-CA" b="1" i="1" dirty="0">
              <a:solidFill>
                <a:srgbClr val="1F2838"/>
              </a:solidFill>
              <a:latin typeface="Aptos" panose="020B0004020202020204" pitchFamily="34" charset="0"/>
            </a:endParaRPr>
          </a:p>
          <a:p>
            <a:pPr marL="358775" indent="0" algn="just">
              <a:lnSpc>
                <a:spcPct val="110000"/>
              </a:lnSpc>
              <a:spcBef>
                <a:spcPts val="0"/>
              </a:spcBef>
              <a:spcAft>
                <a:spcPts val="1800"/>
              </a:spcAft>
              <a:buNone/>
            </a:pPr>
            <a:r>
              <a:rPr lang="fr-CA" i="1" dirty="0">
                <a:latin typeface="Aptos" panose="020B0004020202020204" pitchFamily="34" charset="0"/>
              </a:rPr>
              <a:t>J’autorise par la présente </a:t>
            </a:r>
            <a:r>
              <a:rPr lang="fr-CA" b="1" i="1" dirty="0" err="1">
                <a:latin typeface="Aptos" panose="020B0004020202020204" pitchFamily="34" charset="0"/>
              </a:rPr>
              <a:t>Beneva</a:t>
            </a:r>
            <a:r>
              <a:rPr lang="fr-CA" b="1" i="1" dirty="0">
                <a:latin typeface="Aptos" panose="020B0004020202020204" pitchFamily="34" charset="0"/>
              </a:rPr>
              <a:t> </a:t>
            </a:r>
            <a:r>
              <a:rPr lang="fr-CA" i="1" dirty="0">
                <a:latin typeface="Aptos" panose="020B0004020202020204" pitchFamily="34" charset="0"/>
              </a:rPr>
              <a:t>à transmettre copie des documents médicaux concernant ma condition médicale à la conseillère de santé au bureau médical de la Ville de Longueuil. Les documents concernés seront conservés dans mon dossier médical confidentiel à la Ville de Longueuil</a:t>
            </a:r>
            <a:r>
              <a:rPr lang="fr-CA" dirty="0">
                <a:latin typeface="Aptos" panose="020B0004020202020204" pitchFamily="34" charset="0"/>
              </a:rPr>
              <a:t>.</a:t>
            </a:r>
            <a:endParaRPr lang="fr-CA" dirty="0">
              <a:solidFill>
                <a:srgbClr val="1F2838"/>
              </a:solidFill>
              <a:latin typeface="Aptos" panose="020B0004020202020204" pitchFamily="34" charset="0"/>
            </a:endParaRPr>
          </a:p>
          <a:p>
            <a:pPr marL="0" indent="0" algn="just">
              <a:lnSpc>
                <a:spcPct val="110000"/>
              </a:lnSpc>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3224410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3073DE2-78B5-F230-8F66-00139E74DD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5DF5E5-1AB8-EE3F-D48B-D2C622556C70}"/>
              </a:ext>
            </a:extLst>
          </p:cNvPr>
          <p:cNvSpPr>
            <a:spLocks noGrp="1"/>
          </p:cNvSpPr>
          <p:nvPr>
            <p:ph type="title"/>
          </p:nvPr>
        </p:nvSpPr>
        <p:spPr>
          <a:xfrm>
            <a:off x="576000" y="301992"/>
            <a:ext cx="17136000" cy="1507557"/>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7.	</a:t>
            </a:r>
            <a:r>
              <a:rPr lang="fr-CA" sz="3600" i="1" dirty="0">
                <a:solidFill>
                  <a:srgbClr val="F2F3ED"/>
                </a:solidFill>
                <a:latin typeface="Aptos" panose="020B0004020202020204" pitchFamily="34" charset="0"/>
              </a:rPr>
              <a:t>Longueuil (Ville) c SCFP, section locale 306</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13527 (QC SAT)</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Me Pierre-Georges Roy )</a:t>
            </a:r>
          </a:p>
        </p:txBody>
      </p:sp>
      <p:sp>
        <p:nvSpPr>
          <p:cNvPr id="3" name="Espace réservé du contenu 2">
            <a:extLst>
              <a:ext uri="{FF2B5EF4-FFF2-40B4-BE49-F238E27FC236}">
                <a16:creationId xmlns:a16="http://schemas.microsoft.com/office/drawing/2014/main" id="{29707B09-D3A0-28DA-CE4F-8551D2E5476B}"/>
              </a:ext>
            </a:extLst>
          </p:cNvPr>
          <p:cNvSpPr>
            <a:spLocks noGrp="1"/>
          </p:cNvSpPr>
          <p:nvPr>
            <p:ph idx="1"/>
          </p:nvPr>
        </p:nvSpPr>
        <p:spPr>
          <a:xfrm>
            <a:off x="576000" y="2061811"/>
            <a:ext cx="17136000" cy="7162800"/>
          </a:xfrm>
        </p:spPr>
        <p:txBody>
          <a:bodyPr lIns="180000" rIns="180000">
            <a:normAutofit fontScale="85000" lnSpcReduction="1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Les conclusions</a:t>
            </a:r>
            <a:r>
              <a:rPr lang="fr-CA" b="1" dirty="0">
                <a:solidFill>
                  <a:srgbClr val="1F2838"/>
                </a:solidFill>
                <a:latin typeface="Aptos" panose="020B0004020202020204" pitchFamily="34" charset="0"/>
              </a:rPr>
              <a:t> :</a:t>
            </a:r>
          </a:p>
          <a:p>
            <a:pPr marL="0" indent="0" algn="just">
              <a:lnSpc>
                <a:spcPct val="120000"/>
              </a:lnSpc>
              <a:spcBef>
                <a:spcPts val="0"/>
              </a:spcBef>
              <a:spcAft>
                <a:spcPts val="1800"/>
              </a:spcAft>
              <a:buNone/>
              <a:tabLst>
                <a:tab pos="1074738" algn="l"/>
              </a:tabLst>
            </a:pPr>
            <a:r>
              <a:rPr lang="fr-CA" dirty="0">
                <a:latin typeface="Aptos" panose="020B0004020202020204" pitchFamily="34" charset="0"/>
              </a:rPr>
              <a:t>[94]	Cela dit, il importe de déterminer si toutes les démarches entreprises par </a:t>
            </a:r>
            <a:r>
              <a:rPr lang="fr-CA" dirty="0" err="1">
                <a:latin typeface="Aptos" panose="020B0004020202020204" pitchFamily="34" charset="0"/>
              </a:rPr>
              <a:t>Anika</a:t>
            </a:r>
            <a:r>
              <a:rPr lang="fr-CA" dirty="0">
                <a:latin typeface="Aptos" panose="020B0004020202020204" pitchFamily="34" charset="0"/>
              </a:rPr>
              <a:t> Séguin dans le cadre des dossiers qui ont été soumis à mon attention ont respecté ces règles. Je suis d’avis que ce n’est pas le cas. Il ne s’impose pas en effet que les demandes générales de communication d’informations médicales qu’elle a formulées dans plusieurs de ces situations étaient appropriées. </a:t>
            </a:r>
            <a:r>
              <a:rPr lang="fr-CA" u="sng" dirty="0">
                <a:latin typeface="Aptos" panose="020B0004020202020204" pitchFamily="34" charset="0"/>
              </a:rPr>
              <a:t>L’utilité de la démarche tous azimuts dans chacun de ces cas n’a certainement pas été démontrée de façon prépondérante</a:t>
            </a:r>
            <a:r>
              <a:rPr lang="fr-CA" dirty="0">
                <a:latin typeface="Aptos" panose="020B0004020202020204" pitchFamily="34" charset="0"/>
              </a:rPr>
              <a:t>. Je note également l’intérêt évident manifesté par </a:t>
            </a:r>
            <a:r>
              <a:rPr lang="fr-CA" dirty="0" err="1">
                <a:latin typeface="Aptos" panose="020B0004020202020204" pitchFamily="34" charset="0"/>
              </a:rPr>
              <a:t>Anika</a:t>
            </a:r>
            <a:r>
              <a:rPr lang="fr-CA" dirty="0">
                <a:latin typeface="Aptos" panose="020B0004020202020204" pitchFamily="34" charset="0"/>
              </a:rPr>
              <a:t> Séguin au sujet des types de médicaments prescrits aux salariés DD et FF ainsi qu’à l’égard du respect des instructions du médecin à ce sujet. </a:t>
            </a:r>
            <a:r>
              <a:rPr lang="fr-CA" u="sng" dirty="0">
                <a:latin typeface="Aptos" panose="020B0004020202020204" pitchFamily="34" charset="0"/>
              </a:rPr>
              <a:t>Or, sous réserve, par exemple, que des effets secondaires particuliers à la prise d’un médicament puissent être incompatibles avec un retour au travail progressif envisagé, il est difficile de déterminer en quoi cette information pouvait lui être utile dans le cadre d’une intervention administrative.</a:t>
            </a:r>
            <a:endParaRPr lang="fr-CA" dirty="0">
              <a:latin typeface="Aptos" panose="020B0004020202020204" pitchFamily="34" charset="0"/>
            </a:endParaRPr>
          </a:p>
          <a:p>
            <a:pPr marL="0" indent="0" algn="just">
              <a:lnSpc>
                <a:spcPct val="120000"/>
              </a:lnSpc>
              <a:spcBef>
                <a:spcPts val="0"/>
              </a:spcBef>
              <a:spcAft>
                <a:spcPts val="1800"/>
              </a:spcAft>
              <a:buNone/>
              <a:tabLst>
                <a:tab pos="1074738" algn="l"/>
              </a:tabLst>
            </a:pPr>
            <a:r>
              <a:rPr lang="fr-CA" dirty="0">
                <a:latin typeface="Aptos" panose="020B0004020202020204" pitchFamily="34" charset="0"/>
              </a:rPr>
              <a:t>[95]	Je suis par ailleurs d’avis que, si l’obtention de ces informations était vraiment nécessaire, l’employeur aurait dû assortir ses demandes </a:t>
            </a:r>
            <a:r>
              <a:rPr lang="fr-CA" u="sng" dirty="0">
                <a:latin typeface="Aptos" panose="020B0004020202020204" pitchFamily="34" charset="0"/>
              </a:rPr>
              <a:t>d’une explication au sujet de leur motivation</a:t>
            </a:r>
            <a:r>
              <a:rPr lang="fr-CA" dirty="0">
                <a:latin typeface="Aptos" panose="020B0004020202020204" pitchFamily="34" charset="0"/>
              </a:rPr>
              <a:t> afin de permettre aux salariés de comprendre la nature de la démarche patronale et, ainsi, pouvoir se conforter au regard de sa raisonnabilité.</a:t>
            </a:r>
            <a:r>
              <a:rPr lang="fr-CA" b="1" u="sng" dirty="0">
                <a:solidFill>
                  <a:srgbClr val="1F2838"/>
                </a:solidFill>
                <a:latin typeface="Aptos" panose="020B0004020202020204" pitchFamily="34" charset="0"/>
              </a:rPr>
              <a:t> </a:t>
            </a:r>
          </a:p>
        </p:txBody>
      </p:sp>
    </p:spTree>
    <p:extLst>
      <p:ext uri="{BB962C8B-B14F-4D97-AF65-F5344CB8AC3E}">
        <p14:creationId xmlns:p14="http://schemas.microsoft.com/office/powerpoint/2010/main" val="4253665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D87A4F8-E9CF-FC25-E718-83B04842B7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8231C1-911E-646D-F9F5-C44D1CF10B39}"/>
              </a:ext>
            </a:extLst>
          </p:cNvPr>
          <p:cNvSpPr>
            <a:spLocks noGrp="1"/>
          </p:cNvSpPr>
          <p:nvPr>
            <p:ph type="title"/>
          </p:nvPr>
        </p:nvSpPr>
        <p:spPr>
          <a:xfrm>
            <a:off x="576000" y="301992"/>
            <a:ext cx="17136000" cy="1507557"/>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7.	</a:t>
            </a:r>
            <a:r>
              <a:rPr lang="fr-CA" sz="3600" i="1" dirty="0">
                <a:solidFill>
                  <a:srgbClr val="F2F3ED"/>
                </a:solidFill>
                <a:latin typeface="Aptos" panose="020B0004020202020204" pitchFamily="34" charset="0"/>
              </a:rPr>
              <a:t>Longueuil (Ville) c SCFP, section locale 306</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13527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arbitre Me Pierre-Georges Roy )</a:t>
            </a:r>
          </a:p>
        </p:txBody>
      </p:sp>
      <p:sp>
        <p:nvSpPr>
          <p:cNvPr id="3" name="Espace réservé du contenu 2">
            <a:extLst>
              <a:ext uri="{FF2B5EF4-FFF2-40B4-BE49-F238E27FC236}">
                <a16:creationId xmlns:a16="http://schemas.microsoft.com/office/drawing/2014/main" id="{628E303F-0C52-0186-A618-CBDD68E0B720}"/>
              </a:ext>
            </a:extLst>
          </p:cNvPr>
          <p:cNvSpPr>
            <a:spLocks noGrp="1"/>
          </p:cNvSpPr>
          <p:nvPr>
            <p:ph idx="1"/>
          </p:nvPr>
        </p:nvSpPr>
        <p:spPr>
          <a:xfrm>
            <a:off x="576000" y="2061810"/>
            <a:ext cx="17136000" cy="7761811"/>
          </a:xfrm>
        </p:spPr>
        <p:txBody>
          <a:bodyPr lIns="180000" rIns="180000">
            <a:noAutofit/>
          </a:bodyPr>
          <a:lstStyle/>
          <a:p>
            <a:pPr marL="0" indent="0" algn="just">
              <a:lnSpc>
                <a:spcPct val="120000"/>
              </a:lnSpc>
              <a:spcBef>
                <a:spcPts val="0"/>
              </a:spcBef>
              <a:spcAft>
                <a:spcPts val="1800"/>
              </a:spcAft>
              <a:buNone/>
            </a:pPr>
            <a:r>
              <a:rPr lang="fr-CA" sz="2200" b="1" u="sng" dirty="0">
                <a:solidFill>
                  <a:srgbClr val="1F2838"/>
                </a:solidFill>
                <a:latin typeface="Aptos" panose="020B0004020202020204" pitchFamily="34" charset="0"/>
              </a:rPr>
              <a:t>Les conclusions (suite)</a:t>
            </a:r>
            <a:r>
              <a:rPr lang="fr-CA" sz="2200" b="1" dirty="0">
                <a:solidFill>
                  <a:srgbClr val="1F2838"/>
                </a:solidFill>
                <a:latin typeface="Aptos" panose="020B0004020202020204" pitchFamily="34" charset="0"/>
              </a:rPr>
              <a:t> :</a:t>
            </a:r>
          </a:p>
          <a:p>
            <a:pPr marL="0" indent="0" algn="just">
              <a:lnSpc>
                <a:spcPct val="120000"/>
              </a:lnSpc>
              <a:spcBef>
                <a:spcPts val="0"/>
              </a:spcBef>
              <a:spcAft>
                <a:spcPts val="1800"/>
              </a:spcAft>
              <a:buNone/>
              <a:tabLst>
                <a:tab pos="1074738" algn="l"/>
              </a:tabLst>
            </a:pPr>
            <a:r>
              <a:rPr lang="fr-CA" sz="2200" dirty="0">
                <a:latin typeface="Aptos" panose="020B0004020202020204" pitchFamily="34" charset="0"/>
              </a:rPr>
              <a:t>[100]	La preuve que j’ai décrite précédemment fait bien ressortir que l’employeur a pris des mesures afin de pouvoir continuer à documenter le dossier des salariés absents pour maladie pour des périodes qui dépassent dix-sept semaines, et ce, même si l’assureur prend alors le relais de la gestion du dossier, dont celui lié à l’indemnisation des salariés. L’employeur exige en effet de ceux-ci qu’ils signent un formulaire lui permettant un accès complet à toutes les informations médicales pertinentes que l’assureur pourrait accumuler et détenir à compter de l’ouverture de son dossier d’admissibilité. </a:t>
            </a:r>
            <a:r>
              <a:rPr lang="fr-CA" sz="2200" dirty="0" err="1">
                <a:latin typeface="Aptos" panose="020B0004020202020204" pitchFamily="34" charset="0"/>
              </a:rPr>
              <a:t>Anika</a:t>
            </a:r>
            <a:r>
              <a:rPr lang="fr-CA" sz="2200" dirty="0">
                <a:latin typeface="Aptos" panose="020B0004020202020204" pitchFamily="34" charset="0"/>
              </a:rPr>
              <a:t> Séguin justifie cette approche en expliquant qu’il s’agit pour l’employeur d’être en mesure d’interagir de façon efficiente avec l’assureur, par exemple, afin de planifier un retour progressif au travail.</a:t>
            </a:r>
          </a:p>
          <a:p>
            <a:pPr marL="0" indent="0" algn="just">
              <a:lnSpc>
                <a:spcPct val="120000"/>
              </a:lnSpc>
              <a:spcBef>
                <a:spcPts val="0"/>
              </a:spcBef>
              <a:spcAft>
                <a:spcPts val="1800"/>
              </a:spcAft>
              <a:buNone/>
              <a:tabLst>
                <a:tab pos="1074738" algn="l"/>
              </a:tabLst>
            </a:pPr>
            <a:r>
              <a:rPr lang="fr-CA" sz="2200" dirty="0">
                <a:latin typeface="Aptos" panose="020B0004020202020204" pitchFamily="34" charset="0"/>
              </a:rPr>
              <a:t>[101]	Cette approche constitue, elle aussi, une atteinte </a:t>
            </a:r>
            <a:r>
              <a:rPr lang="fr-CA" sz="2200" i="1" dirty="0">
                <a:latin typeface="Aptos" panose="020B0004020202020204" pitchFamily="34" charset="0"/>
              </a:rPr>
              <a:t>prima facie</a:t>
            </a:r>
            <a:r>
              <a:rPr lang="fr-CA" sz="2200" dirty="0">
                <a:latin typeface="Aptos" panose="020B0004020202020204" pitchFamily="34" charset="0"/>
              </a:rPr>
              <a:t> au droit à la vie privée des salariés concernés. </a:t>
            </a:r>
            <a:r>
              <a:rPr lang="fr-CA" sz="2200" u="sng" dirty="0">
                <a:latin typeface="Aptos" panose="020B0004020202020204" pitchFamily="34" charset="0"/>
              </a:rPr>
              <a:t>Sa raisonnabilité est toutefois beaucoup plus difficile à justifier en fonction des règles qui guident ce type de situations</a:t>
            </a:r>
            <a:r>
              <a:rPr lang="fr-CA" sz="2200" dirty="0">
                <a:latin typeface="Aptos" panose="020B0004020202020204" pitchFamily="34" charset="0"/>
              </a:rPr>
              <a:t>. De fait, l’employeur exerce alors un rôle beaucoup plus fluide au regard du lien d’emploi du salarié, la prestation de travail étant suspendue et un tiers étant responsable du paiement des indemnités de remplacement du revenu. Dans un tel contexte, je ne vois pas en quoi il lui est loisible d’exiger des salariés la signature d’une autorisation d’obtenir accès à des renseignements personnels les concernant, comme elle l’a fait par exemple, dans le cas des salariés BB et FF. </a:t>
            </a:r>
            <a:r>
              <a:rPr lang="fr-CA" sz="2200" u="sng" dirty="0">
                <a:latin typeface="Aptos" panose="020B0004020202020204" pitchFamily="34" charset="0"/>
              </a:rPr>
              <a:t>Pour reprendre les termes utilisés précédemment, je ne vois pas qu’une telle demande, formulée de cette manière, « réponde à un objectif légitime et important, rationnellement relié à cet objectif et qui constitue une atteinte minimale au droit protégé ».</a:t>
            </a:r>
            <a:endParaRPr lang="fr-CA" sz="2200" dirty="0">
              <a:latin typeface="Aptos" panose="020B0004020202020204" pitchFamily="34" charset="0"/>
            </a:endParaRPr>
          </a:p>
          <a:p>
            <a:pPr marL="0" indent="0" algn="just">
              <a:lnSpc>
                <a:spcPct val="120000"/>
              </a:lnSpc>
              <a:spcBef>
                <a:spcPts val="0"/>
              </a:spcBef>
              <a:spcAft>
                <a:spcPts val="1800"/>
              </a:spcAft>
              <a:buNone/>
              <a:tabLst>
                <a:tab pos="1074738" algn="l"/>
              </a:tabLst>
            </a:pPr>
            <a:r>
              <a:rPr lang="fr-CA" sz="2200" b="1" dirty="0">
                <a:latin typeface="Aptos" panose="020B0004020202020204" pitchFamily="34" charset="0"/>
              </a:rPr>
              <a:t>[102]	</a:t>
            </a:r>
            <a:r>
              <a:rPr lang="fr-CA" sz="2200" b="1" u="sng" dirty="0">
                <a:latin typeface="Aptos" panose="020B0004020202020204" pitchFamily="34" charset="0"/>
              </a:rPr>
              <a:t>Je suis donc d’avis qu’il n’est pas possible de valider la démarche générale proposée par l’employeur au regard des règles qui régissent le droit à la vie privée des salariés absents pour des périodes d’absence maladie d’une durée de plus de dix-sept semaines.</a:t>
            </a:r>
          </a:p>
        </p:txBody>
      </p:sp>
    </p:spTree>
    <p:extLst>
      <p:ext uri="{BB962C8B-B14F-4D97-AF65-F5344CB8AC3E}">
        <p14:creationId xmlns:p14="http://schemas.microsoft.com/office/powerpoint/2010/main" val="3281430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5356F5B-73CD-2020-22C1-E0A0DD194F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6A5B92-B090-4137-F637-A8380B65D1E2}"/>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8.	</a:t>
            </a:r>
            <a:r>
              <a:rPr lang="fr-CA" sz="3600" i="1" dirty="0">
                <a:solidFill>
                  <a:srgbClr val="F2F3ED"/>
                </a:solidFill>
                <a:latin typeface="Aptos" panose="020B0004020202020204" pitchFamily="34" charset="0"/>
              </a:rPr>
              <a:t>Centre intégré universitaire de santé et de services sociaux du </a:t>
            </a:r>
            <a:r>
              <a:rPr lang="fr-CA" sz="3600" i="1" dirty="0" err="1">
                <a:solidFill>
                  <a:srgbClr val="F2F3ED"/>
                </a:solidFill>
                <a:latin typeface="Aptos" panose="020B0004020202020204" pitchFamily="34" charset="0"/>
              </a:rPr>
              <a:t>Nord-de-l’Île-de-Montréal</a:t>
            </a:r>
            <a:r>
              <a:rPr lang="fr-CA" sz="3600" i="1" dirty="0">
                <a:solidFill>
                  <a:srgbClr val="F2F3ED"/>
                </a:solidFill>
                <a:latin typeface="Aptos" panose="020B0004020202020204" pitchFamily="34" charset="0"/>
              </a:rPr>
              <a:t> c FIQ – Syndicat des professionnelles en soins du </a:t>
            </a:r>
            <a:r>
              <a:rPr lang="fr-CA" sz="3600" i="1" dirty="0" err="1">
                <a:solidFill>
                  <a:srgbClr val="F2F3ED"/>
                </a:solidFill>
                <a:latin typeface="Aptos" panose="020B0004020202020204" pitchFamily="34" charset="0"/>
              </a:rPr>
              <a:t>Nord-de-l’Île-de-Montréal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6361 </a:t>
            </a:r>
            <a:r>
              <a:rPr lang="fr-CA" sz="3600" dirty="0">
                <a:solidFill>
                  <a:schemeClr val="bg1"/>
                </a:solidFill>
                <a:latin typeface="Aptos" panose="020B0004020202020204" pitchFamily="34" charset="0"/>
              </a:rPr>
              <a:t>(QC SAT</a:t>
            </a:r>
            <a:r>
              <a:rPr lang="fr-CA" sz="3600" dirty="0">
                <a:solidFill>
                  <a:srgbClr val="F2F3ED"/>
                </a:solidFill>
                <a:latin typeface="Aptos" panose="020B0004020202020204" pitchFamily="34" charset="0"/>
              </a:rPr>
              <a:t>) (Arbitre: Me Serge Brault) </a:t>
            </a:r>
          </a:p>
        </p:txBody>
      </p:sp>
      <p:sp>
        <p:nvSpPr>
          <p:cNvPr id="3" name="Espace réservé du contenu 2">
            <a:extLst>
              <a:ext uri="{FF2B5EF4-FFF2-40B4-BE49-F238E27FC236}">
                <a16:creationId xmlns:a16="http://schemas.microsoft.com/office/drawing/2014/main" id="{9DADA9BB-C3C6-D70C-D110-83696CD8B6E0}"/>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r>
              <a:rPr lang="fr-CA" b="1" dirty="0">
                <a:solidFill>
                  <a:srgbClr val="1F2838"/>
                </a:solidFill>
                <a:latin typeface="Aptos" panose="020B0004020202020204" pitchFamily="34" charset="0"/>
              </a:rPr>
              <a:t>:</a:t>
            </a:r>
          </a:p>
          <a:p>
            <a:pPr algn="just">
              <a:spcBef>
                <a:spcPts val="0"/>
              </a:spcBef>
              <a:spcAft>
                <a:spcPts val="1800"/>
              </a:spcAft>
              <a:buFontTx/>
              <a:buChar char="-"/>
            </a:pPr>
            <a:r>
              <a:rPr lang="fr-CA" dirty="0">
                <a:solidFill>
                  <a:srgbClr val="1F2838"/>
                </a:solidFill>
                <a:latin typeface="Aptos" panose="020B0004020202020204" pitchFamily="34" charset="0"/>
              </a:rPr>
              <a:t>À partir de mars 2020, le Ministère de la Santé et des Services sociaux demande aux laboratoires responsables des dépistages Covid-19 de lui faire parvenir trois fois par jour les résultats des dépistages.</a:t>
            </a:r>
          </a:p>
          <a:p>
            <a:pPr algn="just">
              <a:spcBef>
                <a:spcPts val="0"/>
              </a:spcBef>
              <a:spcAft>
                <a:spcPts val="1800"/>
              </a:spcAft>
              <a:buFontTx/>
              <a:buChar char="-"/>
            </a:pPr>
            <a:r>
              <a:rPr lang="fr-CA" dirty="0">
                <a:solidFill>
                  <a:srgbClr val="1F2838"/>
                </a:solidFill>
                <a:latin typeface="Aptos" panose="020B0004020202020204" pitchFamily="34" charset="0"/>
              </a:rPr>
              <a:t>Le 18 septembre 2020, la cheffe d’unité 2A de l’Hôpital Sacré-Cœur de Montréal transmet par erreur par courriel à l’ensemble de l’équipe des soins intermédiaires de son unité le fichier des résultats de dépistage.</a:t>
            </a:r>
          </a:p>
          <a:p>
            <a:pPr algn="just">
              <a:spcBef>
                <a:spcPts val="0"/>
              </a:spcBef>
              <a:spcAft>
                <a:spcPts val="1800"/>
              </a:spcAft>
              <a:buFontTx/>
              <a:buChar char="-"/>
            </a:pPr>
            <a:r>
              <a:rPr lang="fr-CA" dirty="0">
                <a:solidFill>
                  <a:srgbClr val="1F2838"/>
                </a:solidFill>
                <a:latin typeface="Aptos" panose="020B0004020202020204" pitchFamily="34" charset="0"/>
              </a:rPr>
              <a:t>Le document inclue de nombreux renseignements personnels (numéro RAMQ, date de naissance, numéro de téléphone personnel, adresse civique, etc.),</a:t>
            </a:r>
          </a:p>
          <a:p>
            <a:pPr algn="just">
              <a:spcBef>
                <a:spcPts val="0"/>
              </a:spcBef>
              <a:spcAft>
                <a:spcPts val="1800"/>
              </a:spcAft>
              <a:buFontTx/>
              <a:buChar char="-"/>
            </a:pPr>
            <a:r>
              <a:rPr lang="fr-CA" dirty="0">
                <a:solidFill>
                  <a:srgbClr val="1F2838"/>
                </a:solidFill>
                <a:latin typeface="Aptos" panose="020B0004020202020204" pitchFamily="34" charset="0"/>
              </a:rPr>
              <a:t>Le fichier envoyé incluait les renseignements de 37 408 usagers et membres du personnel CIUSSS, donc pas uniquement les salariés.</a:t>
            </a:r>
          </a:p>
          <a:p>
            <a:pPr algn="just">
              <a:spcBef>
                <a:spcPts val="0"/>
              </a:spcBef>
              <a:spcAft>
                <a:spcPts val="1800"/>
              </a:spcAft>
              <a:buFontTx/>
              <a:buChar char="-"/>
            </a:pPr>
            <a:r>
              <a:rPr lang="fr-CA" dirty="0">
                <a:solidFill>
                  <a:srgbClr val="1F2838"/>
                </a:solidFill>
                <a:latin typeface="Aptos" panose="020B0004020202020204" pitchFamily="34" charset="0"/>
              </a:rPr>
              <a:t>977 professionnelles en soins et membres de la FIQ sont victimes de cette fuite.</a:t>
            </a:r>
          </a:p>
        </p:txBody>
      </p:sp>
    </p:spTree>
    <p:extLst>
      <p:ext uri="{BB962C8B-B14F-4D97-AF65-F5344CB8AC3E}">
        <p14:creationId xmlns:p14="http://schemas.microsoft.com/office/powerpoint/2010/main" val="2068397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4200253-4EB3-2FF4-A55A-1A71BE6956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15F03C-2204-3644-D772-033E9EFCE932}"/>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8.	</a:t>
            </a:r>
            <a:r>
              <a:rPr lang="fr-CA" sz="3600" i="1" dirty="0">
                <a:solidFill>
                  <a:srgbClr val="F2F3ED"/>
                </a:solidFill>
                <a:latin typeface="Aptos" panose="020B0004020202020204" pitchFamily="34" charset="0"/>
              </a:rPr>
              <a:t>Centre intégré universitaire de santé et de services sociaux du </a:t>
            </a:r>
            <a:r>
              <a:rPr lang="fr-CA" sz="3600" i="1" dirty="0" err="1">
                <a:solidFill>
                  <a:srgbClr val="F2F3ED"/>
                </a:solidFill>
                <a:latin typeface="Aptos" panose="020B0004020202020204" pitchFamily="34" charset="0"/>
              </a:rPr>
              <a:t>Nord-de-l’Île-de-Montréal</a:t>
            </a:r>
            <a:r>
              <a:rPr lang="fr-CA" sz="3600" i="1" dirty="0">
                <a:solidFill>
                  <a:srgbClr val="F2F3ED"/>
                </a:solidFill>
                <a:latin typeface="Aptos" panose="020B0004020202020204" pitchFamily="34" charset="0"/>
              </a:rPr>
              <a:t> c FIQ – Syndicat des professionnelles en soins du </a:t>
            </a:r>
            <a:r>
              <a:rPr lang="fr-CA" sz="3600" i="1" dirty="0" err="1">
                <a:solidFill>
                  <a:srgbClr val="F2F3ED"/>
                </a:solidFill>
                <a:latin typeface="Aptos" panose="020B0004020202020204" pitchFamily="34" charset="0"/>
              </a:rPr>
              <a:t>Nord-de-l’Île-de-Montréal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6361 </a:t>
            </a:r>
            <a:r>
              <a:rPr lang="fr-CA" sz="3600" dirty="0">
                <a:solidFill>
                  <a:schemeClr val="bg1"/>
                </a:solidFill>
                <a:latin typeface="Aptos" panose="020B0004020202020204" pitchFamily="34" charset="0"/>
              </a:rPr>
              <a:t>(QC SAT</a:t>
            </a:r>
            <a:r>
              <a:rPr lang="fr-CA" sz="3600" dirty="0">
                <a:solidFill>
                  <a:srgbClr val="F2F3ED"/>
                </a:solidFill>
                <a:latin typeface="Aptos" panose="020B0004020202020204" pitchFamily="34" charset="0"/>
              </a:rPr>
              <a:t>) (Arbitre: Me Serge Brault) </a:t>
            </a:r>
          </a:p>
        </p:txBody>
      </p:sp>
      <p:sp>
        <p:nvSpPr>
          <p:cNvPr id="3" name="Espace réservé du contenu 2">
            <a:extLst>
              <a:ext uri="{FF2B5EF4-FFF2-40B4-BE49-F238E27FC236}">
                <a16:creationId xmlns:a16="http://schemas.microsoft.com/office/drawing/2014/main" id="{0EBC60C2-0324-AE61-A99D-17CBD152F6E8}"/>
              </a:ext>
            </a:extLst>
          </p:cNvPr>
          <p:cNvSpPr>
            <a:spLocks noGrp="1"/>
          </p:cNvSpPr>
          <p:nvPr>
            <p:ph idx="1"/>
          </p:nvPr>
        </p:nvSpPr>
        <p:spPr>
          <a:xfrm>
            <a:off x="576000" y="2552700"/>
            <a:ext cx="17136000" cy="7162800"/>
          </a:xfrm>
        </p:spPr>
        <p:txBody>
          <a:bodyPr lIns="180000" rIns="180000">
            <a:normAutofit lnSpcReduction="10000"/>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 (suite)</a:t>
            </a:r>
            <a:r>
              <a:rPr lang="fr-CA" b="1" dirty="0">
                <a:solidFill>
                  <a:srgbClr val="1F2838"/>
                </a:solidFill>
                <a:latin typeface="Aptos" panose="020B0004020202020204" pitchFamily="34" charset="0"/>
              </a:rPr>
              <a:t> :</a:t>
            </a:r>
          </a:p>
          <a:p>
            <a:pPr algn="just">
              <a:spcBef>
                <a:spcPts val="0"/>
              </a:spcBef>
              <a:spcAft>
                <a:spcPts val="1800"/>
              </a:spcAft>
              <a:buFontTx/>
              <a:buChar char="-"/>
            </a:pPr>
            <a:r>
              <a:rPr lang="fr-CA" dirty="0">
                <a:solidFill>
                  <a:srgbClr val="1F2838"/>
                </a:solidFill>
                <a:latin typeface="Aptos" panose="020B0004020202020204" pitchFamily="34" charset="0"/>
              </a:rPr>
              <a:t>59 adresses courriels ont reçu le document, dont 57 sont externes à l’organisation.</a:t>
            </a:r>
          </a:p>
          <a:p>
            <a:pPr algn="just">
              <a:spcBef>
                <a:spcPts val="0"/>
              </a:spcBef>
              <a:spcAft>
                <a:spcPts val="1800"/>
              </a:spcAft>
              <a:buFontTx/>
              <a:buChar char="-"/>
            </a:pPr>
            <a:r>
              <a:rPr lang="fr-CA" dirty="0">
                <a:solidFill>
                  <a:srgbClr val="1F2838"/>
                </a:solidFill>
                <a:latin typeface="Aptos" panose="020B0004020202020204" pitchFamily="34" charset="0"/>
              </a:rPr>
              <a:t>Il semblerait que plusieurs de ces courriels sont utilisés par plusieurs personnes.</a:t>
            </a:r>
          </a:p>
          <a:p>
            <a:pPr algn="just">
              <a:spcBef>
                <a:spcPts val="0"/>
              </a:spcBef>
              <a:spcAft>
                <a:spcPts val="1800"/>
              </a:spcAft>
              <a:buFontTx/>
              <a:buChar char="-"/>
            </a:pPr>
            <a:r>
              <a:rPr lang="fr-CA" dirty="0">
                <a:solidFill>
                  <a:srgbClr val="1F2838"/>
                </a:solidFill>
                <a:latin typeface="Aptos" panose="020B0004020202020204" pitchFamily="34" charset="0"/>
              </a:rPr>
              <a:t>Rapidement, l’employeur tente de retracer toutes les personnes ayant obtenues le fichier pour leur demander de signer un engagement et de supprimer ledit fichier.</a:t>
            </a:r>
          </a:p>
          <a:p>
            <a:pPr algn="just">
              <a:spcBef>
                <a:spcPts val="0"/>
              </a:spcBef>
              <a:spcAft>
                <a:spcPts val="1800"/>
              </a:spcAft>
              <a:buFontTx/>
              <a:buChar char="-"/>
            </a:pPr>
            <a:r>
              <a:rPr lang="fr-CA" dirty="0">
                <a:solidFill>
                  <a:srgbClr val="1F2838"/>
                </a:solidFill>
                <a:latin typeface="Aptos" panose="020B0004020202020204" pitchFamily="34" charset="0"/>
              </a:rPr>
              <a:t>On met également en place des mesures supplémentaires pour qu’une telle situation ne se produise pas à nouveau.</a:t>
            </a:r>
          </a:p>
          <a:p>
            <a:pPr algn="just">
              <a:spcBef>
                <a:spcPts val="0"/>
              </a:spcBef>
              <a:spcAft>
                <a:spcPts val="1800"/>
              </a:spcAft>
              <a:buFontTx/>
              <a:buChar char="-"/>
            </a:pPr>
            <a:r>
              <a:rPr lang="fr-CA" dirty="0">
                <a:solidFill>
                  <a:srgbClr val="1F2838"/>
                </a:solidFill>
                <a:latin typeface="Aptos" panose="020B0004020202020204" pitchFamily="34" charset="0"/>
              </a:rPr>
              <a:t>Parallèlement à cela, un grief est déposé par la FIQ réclamant des dommages compensatoires, exemplaires, punitifs et également une somme forfaitaire de 2 000 $ pour tous les employés victimes de cette situation.</a:t>
            </a:r>
          </a:p>
          <a:p>
            <a:pPr algn="just">
              <a:spcBef>
                <a:spcPts val="0"/>
              </a:spcBef>
              <a:spcAft>
                <a:spcPts val="1800"/>
              </a:spcAft>
              <a:buFontTx/>
              <a:buChar char="-"/>
            </a:pPr>
            <a:r>
              <a:rPr lang="fr-CA" dirty="0">
                <a:solidFill>
                  <a:srgbClr val="1F2838"/>
                </a:solidFill>
                <a:latin typeface="Aptos" panose="020B0004020202020204" pitchFamily="34" charset="0"/>
              </a:rPr>
              <a:t>On y allègue une violation en vertu de la </a:t>
            </a:r>
            <a:r>
              <a:rPr lang="fr-CA" i="1" dirty="0">
                <a:solidFill>
                  <a:srgbClr val="1F2838"/>
                </a:solidFill>
                <a:latin typeface="Aptos" panose="020B0004020202020204" pitchFamily="34" charset="0"/>
              </a:rPr>
              <a:t>Charte </a:t>
            </a:r>
            <a:r>
              <a:rPr lang="fr-CA" dirty="0">
                <a:solidFill>
                  <a:srgbClr val="1F2838"/>
                </a:solidFill>
                <a:latin typeface="Aptos" panose="020B0004020202020204" pitchFamily="34" charset="0"/>
              </a:rPr>
              <a:t>(vie privée), de la Loi sur la protection des renseignements personnels, du </a:t>
            </a:r>
            <a:r>
              <a:rPr lang="fr-CA" i="1" dirty="0">
                <a:solidFill>
                  <a:srgbClr val="1F2838"/>
                </a:solidFill>
                <a:latin typeface="Aptos" panose="020B0004020202020204" pitchFamily="34" charset="0"/>
              </a:rPr>
              <a:t>Code civil </a:t>
            </a:r>
            <a:r>
              <a:rPr lang="fr-CA" dirty="0">
                <a:solidFill>
                  <a:srgbClr val="1F2838"/>
                </a:solidFill>
                <a:latin typeface="Aptos" panose="020B0004020202020204" pitchFamily="34" charset="0"/>
              </a:rPr>
              <a:t>et de ses obligations conventionnelles.</a:t>
            </a:r>
          </a:p>
        </p:txBody>
      </p:sp>
    </p:spTree>
    <p:extLst>
      <p:ext uri="{BB962C8B-B14F-4D97-AF65-F5344CB8AC3E}">
        <p14:creationId xmlns:p14="http://schemas.microsoft.com/office/powerpoint/2010/main" val="3189979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11FA2EB2-6728-5318-6158-D86A48B7D22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6D62B2-077E-E474-EDAA-B76B20573E6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8.	</a:t>
            </a:r>
            <a:r>
              <a:rPr lang="fr-CA" sz="3600" i="1" dirty="0">
                <a:solidFill>
                  <a:srgbClr val="F2F3ED"/>
                </a:solidFill>
                <a:latin typeface="Aptos" panose="020B0004020202020204" pitchFamily="34" charset="0"/>
              </a:rPr>
              <a:t>Centre intégré universitaire de santé et de services sociaux du </a:t>
            </a:r>
            <a:r>
              <a:rPr lang="fr-CA" sz="3600" i="1" dirty="0" err="1">
                <a:solidFill>
                  <a:srgbClr val="F2F3ED"/>
                </a:solidFill>
                <a:latin typeface="Aptos" panose="020B0004020202020204" pitchFamily="34" charset="0"/>
              </a:rPr>
              <a:t>Nord-de-l’Île-de-Montréal</a:t>
            </a:r>
            <a:r>
              <a:rPr lang="fr-CA" sz="3600" i="1" dirty="0">
                <a:solidFill>
                  <a:srgbClr val="F2F3ED"/>
                </a:solidFill>
                <a:latin typeface="Aptos" panose="020B0004020202020204" pitchFamily="34" charset="0"/>
              </a:rPr>
              <a:t> c FIQ – Syndicat des professionnelles en soins du </a:t>
            </a:r>
            <a:r>
              <a:rPr lang="fr-CA" sz="3600" i="1" dirty="0" err="1">
                <a:solidFill>
                  <a:srgbClr val="F2F3ED"/>
                </a:solidFill>
                <a:latin typeface="Aptos" panose="020B0004020202020204" pitchFamily="34" charset="0"/>
              </a:rPr>
              <a:t>Nord-de-l’Île-de-Montréal</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6361</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(Arbitre: Me Serge Brault) </a:t>
            </a:r>
          </a:p>
        </p:txBody>
      </p:sp>
      <p:sp>
        <p:nvSpPr>
          <p:cNvPr id="3" name="Espace réservé du contenu 2">
            <a:extLst>
              <a:ext uri="{FF2B5EF4-FFF2-40B4-BE49-F238E27FC236}">
                <a16:creationId xmlns:a16="http://schemas.microsoft.com/office/drawing/2014/main" id="{5205870C-EC86-F335-C892-64009C37B7A4}"/>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CA" b="1" u="sng" dirty="0">
                <a:solidFill>
                  <a:srgbClr val="1F2838"/>
                </a:solidFill>
                <a:latin typeface="Aptos" panose="020B0004020202020204" pitchFamily="34" charset="0"/>
              </a:rPr>
              <a:t>L’analyse</a:t>
            </a:r>
            <a:r>
              <a:rPr lang="fr-CA" b="1" dirty="0">
                <a:solidFill>
                  <a:srgbClr val="1F2838"/>
                </a:solidFill>
                <a:latin typeface="Aptos" panose="020B0004020202020204" pitchFamily="34" charset="0"/>
              </a:rPr>
              <a:t> :</a:t>
            </a:r>
          </a:p>
          <a:p>
            <a:pPr marL="0" indent="0" algn="just">
              <a:spcBef>
                <a:spcPts val="0"/>
              </a:spcBef>
              <a:spcAft>
                <a:spcPts val="1800"/>
              </a:spcAft>
              <a:buNone/>
            </a:pPr>
            <a:r>
              <a:rPr lang="fr-CA" dirty="0">
                <a:solidFill>
                  <a:srgbClr val="1F2838"/>
                </a:solidFill>
                <a:latin typeface="Aptos" panose="020B0004020202020204" pitchFamily="34" charset="0"/>
              </a:rPr>
              <a:t>L’employeur contestait d’abord la compétence de l’arbitre, plaidant qu’aucune disposition de la convention collective n’avait été violée.</a:t>
            </a:r>
          </a:p>
          <a:p>
            <a:pPr marL="0" indent="0" algn="just">
              <a:spcBef>
                <a:spcPts val="0"/>
              </a:spcBef>
              <a:spcAft>
                <a:spcPts val="1800"/>
              </a:spcAft>
              <a:buNone/>
              <a:tabLst>
                <a:tab pos="715963" algn="l"/>
              </a:tabLst>
            </a:pPr>
            <a:r>
              <a:rPr lang="fr-FR" b="1" dirty="0">
                <a:latin typeface="Aptos" panose="020B0004020202020204" pitchFamily="34" charset="0"/>
              </a:rPr>
              <a:t>A)	La compétence de l’arbitre </a:t>
            </a:r>
          </a:p>
          <a:p>
            <a:pPr marL="1260475" lvl="1" indent="-544513" algn="just">
              <a:spcBef>
                <a:spcPts val="0"/>
              </a:spcBef>
              <a:spcAft>
                <a:spcPts val="1800"/>
              </a:spcAft>
              <a:buFont typeface="Wingdings" panose="05000000000000000000" pitchFamily="2" charset="2"/>
              <a:buChar char="§"/>
              <a:tabLst>
                <a:tab pos="2063750" algn="l"/>
              </a:tabLst>
            </a:pPr>
            <a:r>
              <a:rPr lang="fr-FR" dirty="0">
                <a:latin typeface="Aptos" panose="020B0004020202020204" pitchFamily="34" charset="0"/>
              </a:rPr>
              <a:t>[69]	Il résulte de ce qui précède que </a:t>
            </a:r>
            <a:r>
              <a:rPr lang="fr-FR" b="1" u="sng" dirty="0">
                <a:latin typeface="Aptos" panose="020B0004020202020204" pitchFamily="34" charset="0"/>
              </a:rPr>
              <a:t>l’atteinte au droit au respect de la vie privée et à la protection des renseignements personnels des salariés </a:t>
            </a:r>
            <a:r>
              <a:rPr lang="fr-FR" dirty="0">
                <a:latin typeface="Aptos" panose="020B0004020202020204" pitchFamily="34" charset="0"/>
              </a:rPr>
              <a:t>par un employeur autorisé dans une convention collective à recueillir et conserver des renseignements personnels les concernant </a:t>
            </a:r>
            <a:r>
              <a:rPr lang="fr-FR" b="1" u="sng" dirty="0">
                <a:latin typeface="Aptos" panose="020B0004020202020204" pitchFamily="34" charset="0"/>
              </a:rPr>
              <a:t>est au bas mot une matière implicitement intégrée à cette convention, une matière dès lors arbitrable lorsqu’il s’agit de droits protégés par la </a:t>
            </a:r>
            <a:r>
              <a:rPr lang="fr-FR" b="1" i="1" u="sng" dirty="0">
                <a:latin typeface="Aptos" panose="020B0004020202020204" pitchFamily="34" charset="0"/>
              </a:rPr>
              <a:t>Charte</a:t>
            </a:r>
            <a:r>
              <a:rPr lang="fr-FR" b="1" u="sng" dirty="0">
                <a:latin typeface="Aptos" panose="020B0004020202020204" pitchFamily="34" charset="0"/>
              </a:rPr>
              <a:t>, le </a:t>
            </a:r>
            <a:r>
              <a:rPr lang="fr-FR" b="1" i="1" u="sng" dirty="0">
                <a:latin typeface="Aptos" panose="020B0004020202020204" pitchFamily="34" charset="0"/>
              </a:rPr>
              <a:t>Code civil du Québec </a:t>
            </a:r>
            <a:r>
              <a:rPr lang="fr-FR" b="1" u="sng" dirty="0">
                <a:latin typeface="Aptos" panose="020B0004020202020204" pitchFamily="34" charset="0"/>
              </a:rPr>
              <a:t>et la </a:t>
            </a:r>
            <a:r>
              <a:rPr lang="fr-FR" b="1" i="1" u="sng" dirty="0">
                <a:latin typeface="Aptos" panose="020B0004020202020204" pitchFamily="34" charset="0"/>
              </a:rPr>
              <a:t>Loi sur l’accès</a:t>
            </a:r>
            <a:r>
              <a:rPr lang="fr-FR" dirty="0">
                <a:latin typeface="Aptos" panose="020B0004020202020204" pitchFamily="34" charset="0"/>
              </a:rPr>
              <a:t>. Je rappelle également que l’exercice fautif des droits résiduaires de la direction est également une matière sanctionnable par l’arbitre. </a:t>
            </a:r>
          </a:p>
          <a:p>
            <a:pPr marL="1260475" lvl="1" indent="-544513" algn="just">
              <a:spcBef>
                <a:spcPts val="0"/>
              </a:spcBef>
              <a:spcAft>
                <a:spcPts val="1800"/>
              </a:spcAft>
              <a:buFont typeface="Wingdings" panose="05000000000000000000" pitchFamily="2" charset="2"/>
              <a:buChar char="§"/>
              <a:tabLst>
                <a:tab pos="2063750" algn="l"/>
              </a:tabLst>
            </a:pPr>
            <a:r>
              <a:rPr lang="fr-FR" dirty="0">
                <a:latin typeface="Aptos" panose="020B0004020202020204" pitchFamily="34" charset="0"/>
              </a:rPr>
              <a:t>[70]	L’objection de l’Employeur relative à la compétence du Tribunal à se saisir des griefs est par conséquent rejetée. </a:t>
            </a:r>
          </a:p>
          <a:p>
            <a:pPr marL="0" indent="0" algn="just">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177718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27568BD-05EC-69BF-E2DD-E68412E1EB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24BB64-B677-FAB5-FE65-BF5B5CC20714}"/>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8.	</a:t>
            </a:r>
            <a:r>
              <a:rPr lang="fr-CA" sz="3600" i="1" dirty="0">
                <a:solidFill>
                  <a:srgbClr val="F2F3ED"/>
                </a:solidFill>
                <a:latin typeface="Aptos" panose="020B0004020202020204" pitchFamily="34" charset="0"/>
              </a:rPr>
              <a:t>Centre intégré universitaire de santé et de services sociaux du </a:t>
            </a:r>
            <a:r>
              <a:rPr lang="fr-CA" sz="3600" i="1" dirty="0" err="1">
                <a:solidFill>
                  <a:srgbClr val="F2F3ED"/>
                </a:solidFill>
                <a:latin typeface="Aptos" panose="020B0004020202020204" pitchFamily="34" charset="0"/>
              </a:rPr>
              <a:t>Nord-de-l’Île-de-Montréal</a:t>
            </a:r>
            <a:r>
              <a:rPr lang="fr-CA" sz="3600" i="1" dirty="0">
                <a:solidFill>
                  <a:srgbClr val="F2F3ED"/>
                </a:solidFill>
                <a:latin typeface="Aptos" panose="020B0004020202020204" pitchFamily="34" charset="0"/>
              </a:rPr>
              <a:t> c FIQ – Syndicat des professionnelles en soins du </a:t>
            </a:r>
            <a:r>
              <a:rPr lang="fr-CA" sz="3600" i="1" dirty="0" err="1">
                <a:solidFill>
                  <a:schemeClr val="bg1"/>
                </a:solidFill>
                <a:latin typeface="Aptos" panose="020B0004020202020204" pitchFamily="34" charset="0"/>
              </a:rPr>
              <a:t>Nord-de-l’Île-de-Montréal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6361</a:t>
            </a:r>
            <a:r>
              <a:rPr lang="fr-CA" sz="3600" dirty="0">
                <a:solidFill>
                  <a:schemeClr val="bg1"/>
                </a:solidFill>
                <a:latin typeface="Aptos" panose="020B0004020202020204" pitchFamily="34" charset="0"/>
              </a:rPr>
              <a:t> (QC SAT) (</a:t>
            </a:r>
            <a:r>
              <a:rPr lang="fr-CA" sz="3600" dirty="0">
                <a:solidFill>
                  <a:srgbClr val="F2F3ED"/>
                </a:solidFill>
                <a:latin typeface="Aptos" panose="020B0004020202020204" pitchFamily="34" charset="0"/>
              </a:rPr>
              <a:t>Arbitre: Me Serge Brault) </a:t>
            </a:r>
          </a:p>
        </p:txBody>
      </p:sp>
      <p:sp>
        <p:nvSpPr>
          <p:cNvPr id="3" name="Espace réservé du contenu 2">
            <a:extLst>
              <a:ext uri="{FF2B5EF4-FFF2-40B4-BE49-F238E27FC236}">
                <a16:creationId xmlns:a16="http://schemas.microsoft.com/office/drawing/2014/main" id="{2B0EBDE0-33E2-960F-91AA-D6448A8459E2}"/>
              </a:ext>
            </a:extLst>
          </p:cNvPr>
          <p:cNvSpPr>
            <a:spLocks noGrp="1"/>
          </p:cNvSpPr>
          <p:nvPr>
            <p:ph idx="1"/>
          </p:nvPr>
        </p:nvSpPr>
        <p:spPr>
          <a:xfrm>
            <a:off x="576000" y="2552700"/>
            <a:ext cx="17136000" cy="7162800"/>
          </a:xfrm>
        </p:spPr>
        <p:txBody>
          <a:bodyPr lIns="180000" rIns="180000">
            <a:normAutofit/>
          </a:bodyPr>
          <a:lstStyle/>
          <a:p>
            <a:pPr marL="0" indent="0">
              <a:spcBef>
                <a:spcPts val="0"/>
              </a:spcBef>
              <a:spcAft>
                <a:spcPts val="1800"/>
              </a:spcAft>
              <a:buNone/>
            </a:pPr>
            <a:r>
              <a:rPr lang="fr-FR" b="1" dirty="0">
                <a:latin typeface="Aptos" panose="020B0004020202020204" pitchFamily="34" charset="0"/>
              </a:rPr>
              <a:t>B)	La nature du grief collectif et la preuve nécessaire à son soutien </a:t>
            </a:r>
          </a:p>
          <a:p>
            <a:pPr marL="0" indent="0">
              <a:spcBef>
                <a:spcPts val="0"/>
              </a:spcBef>
              <a:spcAft>
                <a:spcPts val="1800"/>
              </a:spcAft>
              <a:buNone/>
              <a:tabLst>
                <a:tab pos="1074738" algn="l"/>
              </a:tabLst>
            </a:pPr>
            <a:r>
              <a:rPr lang="fr-FR" dirty="0">
                <a:latin typeface="Aptos" panose="020B0004020202020204" pitchFamily="34" charset="0"/>
              </a:rPr>
              <a:t>[71]	Ceci m’amène au second moyen déclinatoire soulevé en l’espèce, à savoir qu’un grief de nature collective doit être rejeté lorsqu’aucune preuve n’est administrée d’un dommage subi par chacun des salariés de la collectivité visée. </a:t>
            </a:r>
          </a:p>
          <a:p>
            <a:pPr marL="0" indent="0">
              <a:spcBef>
                <a:spcPts val="0"/>
              </a:spcBef>
              <a:spcAft>
                <a:spcPts val="1800"/>
              </a:spcAft>
              <a:buNone/>
              <a:tabLst>
                <a:tab pos="1074738" algn="l"/>
              </a:tabLst>
            </a:pPr>
            <a:r>
              <a:rPr lang="fr-FR" dirty="0">
                <a:latin typeface="Aptos" panose="020B0004020202020204" pitchFamily="34" charset="0"/>
              </a:rPr>
              <a:t>[…]</a:t>
            </a:r>
          </a:p>
          <a:p>
            <a:pPr marL="0" indent="0">
              <a:spcBef>
                <a:spcPts val="0"/>
              </a:spcBef>
              <a:spcAft>
                <a:spcPts val="1800"/>
              </a:spcAft>
              <a:buNone/>
              <a:tabLst>
                <a:tab pos="1074738" algn="l"/>
              </a:tabLst>
            </a:pPr>
            <a:r>
              <a:rPr lang="fr-FR" dirty="0">
                <a:latin typeface="Aptos" panose="020B0004020202020204" pitchFamily="34" charset="0"/>
              </a:rPr>
              <a:t>[76]	Cela rejoint d’ailleurs le principe suivant lequel juridiquement la présence d’une violation de la convention collective ne suffit pas en soi pour obtenir réparation; la preuve d’un préjudice, d’un dommage, étant requise pour ouvrir droit à réparation, comme le souligne à bon droit l’arbitre Nathalie Faucher dans l’affaire </a:t>
            </a:r>
            <a:r>
              <a:rPr lang="fr-FR" i="1" dirty="0">
                <a:latin typeface="Aptos" panose="020B0004020202020204" pitchFamily="34" charset="0"/>
              </a:rPr>
              <a:t>Centre de services scolaires </a:t>
            </a:r>
            <a:r>
              <a:rPr lang="fr-FR" dirty="0">
                <a:latin typeface="Aptos" panose="020B0004020202020204" pitchFamily="34" charset="0"/>
              </a:rPr>
              <a:t>(sic) </a:t>
            </a:r>
            <a:r>
              <a:rPr lang="fr-FR" i="1" dirty="0">
                <a:latin typeface="Aptos" panose="020B0004020202020204" pitchFamily="34" charset="0"/>
              </a:rPr>
              <a:t>de Montréal</a:t>
            </a:r>
            <a:r>
              <a:rPr lang="fr-FR" dirty="0">
                <a:latin typeface="Aptos" panose="020B0004020202020204" pitchFamily="34" charset="0"/>
              </a:rPr>
              <a:t>, précitée </a:t>
            </a:r>
          </a:p>
          <a:p>
            <a:pPr marL="0" indent="0">
              <a:spcBef>
                <a:spcPts val="0"/>
              </a:spcBef>
              <a:spcAft>
                <a:spcPts val="1800"/>
              </a:spcAft>
              <a:buNone/>
              <a:tabLst>
                <a:tab pos="1074738" algn="l"/>
              </a:tabLst>
            </a:pPr>
            <a:r>
              <a:rPr lang="fr-FR" dirty="0">
                <a:latin typeface="Aptos" panose="020B0004020202020204" pitchFamily="34" charset="0"/>
              </a:rPr>
              <a:t>[77]	En somme, une réclamation par grief sans que le syndicat qui la porte ne démontre la présence d’un préjudice doit être rejetée, comme l’écrit l’arbitre Paul Charlebois dans l’affaire </a:t>
            </a:r>
            <a:r>
              <a:rPr lang="fr-FR" i="1" dirty="0">
                <a:latin typeface="Aptos" panose="020B0004020202020204" pitchFamily="34" charset="0"/>
              </a:rPr>
              <a:t>Hôpital Maisonneuve-Rosemont</a:t>
            </a:r>
            <a:r>
              <a:rPr lang="fr-FR" dirty="0">
                <a:latin typeface="Aptos" panose="020B0004020202020204" pitchFamily="34" charset="0"/>
              </a:rPr>
              <a:t>, précitée : </a:t>
            </a:r>
          </a:p>
          <a:p>
            <a:pPr marL="0" indent="0">
              <a:spcBef>
                <a:spcPts val="0"/>
              </a:spcBef>
              <a:spcAft>
                <a:spcPts val="1800"/>
              </a:spcAft>
              <a:buNone/>
            </a:pPr>
            <a:endParaRPr lang="fr-FR" dirty="0">
              <a:latin typeface="Aptos" panose="020B0004020202020204" pitchFamily="34" charset="0"/>
            </a:endParaRPr>
          </a:p>
          <a:p>
            <a:pPr marL="0" indent="0">
              <a:spcBef>
                <a:spcPts val="0"/>
              </a:spcBef>
              <a:spcAft>
                <a:spcPts val="1800"/>
              </a:spcAft>
              <a:buNone/>
            </a:pPr>
            <a:endParaRPr lang="fr-FR" dirty="0">
              <a:latin typeface="Aptos" panose="020B0004020202020204" pitchFamily="34" charset="0"/>
            </a:endParaRPr>
          </a:p>
          <a:p>
            <a:pPr marL="0" indent="0">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1616659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76A5787-1137-3277-0182-2B32FB9002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687BBB-A4E2-95B2-5E89-AAE67407AA7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8.	</a:t>
            </a:r>
            <a:r>
              <a:rPr lang="fr-CA" sz="3600" i="1" dirty="0">
                <a:solidFill>
                  <a:srgbClr val="F2F3ED"/>
                </a:solidFill>
                <a:latin typeface="Aptos" panose="020B0004020202020204" pitchFamily="34" charset="0"/>
              </a:rPr>
              <a:t>Centre intégré universitaire de santé et de services sociaux du </a:t>
            </a:r>
            <a:r>
              <a:rPr lang="fr-CA" sz="3600" i="1" dirty="0" err="1">
                <a:solidFill>
                  <a:srgbClr val="F2F3ED"/>
                </a:solidFill>
                <a:latin typeface="Aptos" panose="020B0004020202020204" pitchFamily="34" charset="0"/>
              </a:rPr>
              <a:t>Nord-de-l’Île-de-Montréal</a:t>
            </a:r>
            <a:r>
              <a:rPr lang="fr-CA" sz="3600" i="1" dirty="0">
                <a:solidFill>
                  <a:srgbClr val="F2F3ED"/>
                </a:solidFill>
                <a:latin typeface="Aptos" panose="020B0004020202020204" pitchFamily="34" charset="0"/>
              </a:rPr>
              <a:t> c FIQ – Syndicat des professionnelles en soins du </a:t>
            </a:r>
            <a:r>
              <a:rPr lang="fr-CA" sz="3600" i="1" dirty="0" err="1">
                <a:solidFill>
                  <a:schemeClr val="bg1"/>
                </a:solidFill>
                <a:latin typeface="Aptos" panose="020B0004020202020204" pitchFamily="34" charset="0"/>
              </a:rPr>
              <a:t>Nord-de-l’Île-de-Montréal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6361</a:t>
            </a:r>
            <a:r>
              <a:rPr lang="fr-CA" sz="3600" dirty="0">
                <a:solidFill>
                  <a:schemeClr val="bg1"/>
                </a:solidFill>
                <a:latin typeface="Aptos" panose="020B0004020202020204" pitchFamily="34" charset="0"/>
              </a:rPr>
              <a:t> (QC SAT</a:t>
            </a:r>
            <a:r>
              <a:rPr lang="fr-CA" sz="3600" dirty="0">
                <a:solidFill>
                  <a:srgbClr val="F2F3ED"/>
                </a:solidFill>
                <a:latin typeface="Aptos" panose="020B0004020202020204" pitchFamily="34" charset="0"/>
              </a:rPr>
              <a:t>) (Arbitre: Me Serge Brault) </a:t>
            </a:r>
          </a:p>
        </p:txBody>
      </p:sp>
      <p:sp>
        <p:nvSpPr>
          <p:cNvPr id="3" name="Espace réservé du contenu 2">
            <a:extLst>
              <a:ext uri="{FF2B5EF4-FFF2-40B4-BE49-F238E27FC236}">
                <a16:creationId xmlns:a16="http://schemas.microsoft.com/office/drawing/2014/main" id="{DC1DA4CA-E172-ECE3-47DE-B4B7DF8202F8}"/>
              </a:ext>
            </a:extLst>
          </p:cNvPr>
          <p:cNvSpPr>
            <a:spLocks noGrp="1"/>
          </p:cNvSpPr>
          <p:nvPr>
            <p:ph idx="1"/>
          </p:nvPr>
        </p:nvSpPr>
        <p:spPr>
          <a:xfrm>
            <a:off x="576000" y="2552700"/>
            <a:ext cx="17136000" cy="7162800"/>
          </a:xfrm>
        </p:spPr>
        <p:txBody>
          <a:bodyPr lIns="180000" rIns="180000">
            <a:normAutofit fontScale="85000" lnSpcReduction="10000"/>
          </a:bodyPr>
          <a:lstStyle/>
          <a:p>
            <a:pPr marL="0" indent="0" algn="just">
              <a:lnSpc>
                <a:spcPct val="110000"/>
              </a:lnSpc>
              <a:spcBef>
                <a:spcPts val="0"/>
              </a:spcBef>
              <a:spcAft>
                <a:spcPts val="1800"/>
              </a:spcAft>
              <a:buNone/>
              <a:tabLst>
                <a:tab pos="444500" algn="l"/>
              </a:tabLst>
            </a:pPr>
            <a:r>
              <a:rPr lang="en-CA" b="1" dirty="0"/>
              <a:t>C)	Les </a:t>
            </a:r>
            <a:r>
              <a:rPr lang="en-CA" b="1" dirty="0" err="1"/>
              <a:t>dommages</a:t>
            </a:r>
            <a:endParaRPr lang="en-CA" b="1" dirty="0"/>
          </a:p>
          <a:p>
            <a:pPr marL="715963" indent="-271463" algn="just">
              <a:lnSpc>
                <a:spcPct val="110000"/>
              </a:lnSpc>
              <a:spcBef>
                <a:spcPts val="0"/>
              </a:spcBef>
              <a:spcAft>
                <a:spcPts val="1800"/>
              </a:spcAft>
              <a:buNone/>
            </a:pPr>
            <a:r>
              <a:rPr lang="fr-FR" i="1" dirty="0"/>
              <a:t>i.	Les dommages ou préjudices moraux </a:t>
            </a:r>
            <a:endParaRPr lang="fr-FR" dirty="0"/>
          </a:p>
          <a:p>
            <a:pPr marL="715963" indent="0" algn="just">
              <a:lnSpc>
                <a:spcPct val="110000"/>
              </a:lnSpc>
              <a:spcBef>
                <a:spcPts val="0"/>
              </a:spcBef>
              <a:spcAft>
                <a:spcPts val="1800"/>
              </a:spcAft>
              <a:buNone/>
            </a:pPr>
            <a:r>
              <a:rPr lang="fr-FR" dirty="0"/>
              <a:t>[83] Avec égards, je ne peux retenir que juridiquement les désagréments ou la relative inquiétude, davantage appréhendés que subis, rapportés par deux témoins sur plus de 900 puissent se qualifier comme préjudice moral collectif indemnisable, s’agissant plutôt de ces contrariétés vécues de temps à autre dans la vie en société que toute personne citoyenne est tenue de supporter. </a:t>
            </a:r>
          </a:p>
          <a:p>
            <a:pPr marL="715963" indent="-357188" algn="just">
              <a:lnSpc>
                <a:spcPct val="110000"/>
              </a:lnSpc>
              <a:spcBef>
                <a:spcPts val="0"/>
              </a:spcBef>
              <a:spcAft>
                <a:spcPts val="1800"/>
              </a:spcAft>
              <a:buNone/>
            </a:pPr>
            <a:r>
              <a:rPr lang="en-CA" i="1" dirty="0"/>
              <a:t>ii. Les </a:t>
            </a:r>
            <a:r>
              <a:rPr lang="en-CA" i="1" dirty="0" err="1"/>
              <a:t>dommages</a:t>
            </a:r>
            <a:r>
              <a:rPr lang="en-CA" i="1" dirty="0"/>
              <a:t> </a:t>
            </a:r>
            <a:r>
              <a:rPr lang="en-CA" i="1" dirty="0" err="1"/>
              <a:t>matériels</a:t>
            </a:r>
            <a:r>
              <a:rPr lang="en-CA" i="1" dirty="0"/>
              <a:t> </a:t>
            </a:r>
            <a:endParaRPr lang="en-CA" dirty="0"/>
          </a:p>
          <a:p>
            <a:pPr marL="715963" indent="0" algn="just">
              <a:lnSpc>
                <a:spcPct val="110000"/>
              </a:lnSpc>
              <a:spcBef>
                <a:spcPts val="0"/>
              </a:spcBef>
              <a:spcAft>
                <a:spcPts val="1800"/>
              </a:spcAft>
              <a:buNone/>
            </a:pPr>
            <a:r>
              <a:rPr lang="fr-FR" dirty="0"/>
              <a:t>[105] Cela dit, hormis le cas de Cyrille Brosseau, aucune preuve de dommage n’a été administrée à ce titre qui démontrerait que qui que ce soit d’autre que lui ait souscrit cet abonnement, en outre que rien de tel n’est allégué dans les griefs sous étude. </a:t>
            </a:r>
          </a:p>
          <a:p>
            <a:pPr marL="715963" indent="0" algn="just">
              <a:lnSpc>
                <a:spcPct val="110000"/>
              </a:lnSpc>
              <a:spcBef>
                <a:spcPts val="0"/>
              </a:spcBef>
              <a:spcAft>
                <a:spcPts val="1800"/>
              </a:spcAft>
              <a:buNone/>
            </a:pPr>
            <a:r>
              <a:rPr lang="en-CA" dirty="0"/>
              <a:t>[…]</a:t>
            </a:r>
          </a:p>
          <a:p>
            <a:pPr marL="715963" indent="0" algn="just">
              <a:lnSpc>
                <a:spcPct val="110000"/>
              </a:lnSpc>
              <a:spcBef>
                <a:spcPts val="0"/>
              </a:spcBef>
              <a:spcAft>
                <a:spcPts val="1800"/>
              </a:spcAft>
              <a:buNone/>
            </a:pPr>
            <a:r>
              <a:rPr lang="fr-FR" dirty="0"/>
              <a:t>[109] Vu cela, l’absence de preuve et le silence des griefs, il y a lieu d’écarter le chef de réclamation relative à dommages matériels qu’auraient subis l’ensemble des salariés concernés par la fuite de données. </a:t>
            </a:r>
          </a:p>
          <a:p>
            <a:pPr marL="0" indent="0" algn="just">
              <a:lnSpc>
                <a:spcPct val="110000"/>
              </a:lnSpc>
              <a:spcBef>
                <a:spcPts val="0"/>
              </a:spcBef>
              <a:spcAft>
                <a:spcPts val="1800"/>
              </a:spcAft>
              <a:buNone/>
            </a:pPr>
            <a:endParaRPr lang="en-CA" dirty="0"/>
          </a:p>
          <a:p>
            <a:pPr marL="0" indent="0" algn="just">
              <a:lnSpc>
                <a:spcPct val="110000"/>
              </a:lnSpc>
              <a:spcBef>
                <a:spcPts val="0"/>
              </a:spcBef>
              <a:spcAft>
                <a:spcPts val="1800"/>
              </a:spcAft>
              <a:buNone/>
            </a:pPr>
            <a:endParaRPr lang="fr-FR" dirty="0"/>
          </a:p>
          <a:p>
            <a:pPr marL="0" indent="0" algn="just">
              <a:lnSpc>
                <a:spcPct val="110000"/>
              </a:lnSpc>
              <a:spcBef>
                <a:spcPts val="0"/>
              </a:spcBef>
              <a:spcAft>
                <a:spcPts val="1800"/>
              </a:spcAft>
              <a:buNone/>
            </a:pPr>
            <a:endParaRPr lang="fr-FR" dirty="0"/>
          </a:p>
          <a:p>
            <a:pPr marL="0" indent="0" algn="just">
              <a:lnSpc>
                <a:spcPct val="110000"/>
              </a:lnSpc>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817120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2A1FA36-F873-2256-5294-A8EF0EFEE1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1BCD1B-D33C-2EDF-5ED4-9DADC97BC352}"/>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8.	</a:t>
            </a:r>
            <a:r>
              <a:rPr lang="fr-CA" sz="3600" i="1" dirty="0">
                <a:solidFill>
                  <a:srgbClr val="F2F3ED"/>
                </a:solidFill>
                <a:latin typeface="Aptos" panose="020B0004020202020204" pitchFamily="34" charset="0"/>
              </a:rPr>
              <a:t>Centre intégré universitaire de santé et de services sociaux du </a:t>
            </a:r>
            <a:r>
              <a:rPr lang="fr-CA" sz="3600" i="1" dirty="0" err="1">
                <a:solidFill>
                  <a:srgbClr val="F2F3ED"/>
                </a:solidFill>
                <a:latin typeface="Aptos" panose="020B0004020202020204" pitchFamily="34" charset="0"/>
              </a:rPr>
              <a:t>Nord-de-l’Île-de-Montréal</a:t>
            </a:r>
            <a:r>
              <a:rPr lang="fr-CA" sz="3600" i="1" dirty="0">
                <a:solidFill>
                  <a:srgbClr val="F2F3ED"/>
                </a:solidFill>
                <a:latin typeface="Aptos" panose="020B0004020202020204" pitchFamily="34" charset="0"/>
              </a:rPr>
              <a:t> c FIQ – Syndicat des professionnelles en soins du </a:t>
            </a:r>
            <a:r>
              <a:rPr lang="fr-CA" sz="3600" i="1" dirty="0" err="1">
                <a:solidFill>
                  <a:srgbClr val="F2F3ED"/>
                </a:solidFill>
                <a:latin typeface="Aptos" panose="020B0004020202020204" pitchFamily="34" charset="0"/>
              </a:rPr>
              <a:t>Nord-de-l’Île-de-Montréal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6361</a:t>
            </a:r>
            <a:r>
              <a:rPr lang="fr-CA" sz="3600" dirty="0">
                <a:solidFill>
                  <a:schemeClr val="bg1"/>
                </a:solidFill>
                <a:latin typeface="Aptos" panose="020B0004020202020204" pitchFamily="34" charset="0"/>
              </a:rPr>
              <a:t> (QC </a:t>
            </a:r>
            <a:r>
              <a:rPr lang="fr-CA" sz="3600" dirty="0">
                <a:solidFill>
                  <a:srgbClr val="F2F3ED"/>
                </a:solidFill>
                <a:latin typeface="Aptos" panose="020B0004020202020204" pitchFamily="34" charset="0"/>
              </a:rPr>
              <a:t>SAT) (Arbitre: Me Serge Brault) </a:t>
            </a:r>
          </a:p>
        </p:txBody>
      </p:sp>
      <p:sp>
        <p:nvSpPr>
          <p:cNvPr id="3" name="Espace réservé du contenu 2">
            <a:extLst>
              <a:ext uri="{FF2B5EF4-FFF2-40B4-BE49-F238E27FC236}">
                <a16:creationId xmlns:a16="http://schemas.microsoft.com/office/drawing/2014/main" id="{1F6138D4-8FB5-C0BC-76BC-A06DBD77F4BB}"/>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lnSpc>
                <a:spcPct val="110000"/>
              </a:lnSpc>
              <a:spcBef>
                <a:spcPts val="0"/>
              </a:spcBef>
              <a:spcAft>
                <a:spcPts val="1800"/>
              </a:spcAft>
              <a:buNone/>
              <a:tabLst>
                <a:tab pos="542925" algn="l"/>
              </a:tabLst>
            </a:pPr>
            <a:r>
              <a:rPr lang="en-CA" b="1" dirty="0"/>
              <a:t>C)	Les </a:t>
            </a:r>
            <a:r>
              <a:rPr lang="en-CA" b="1" dirty="0" err="1"/>
              <a:t>dommages</a:t>
            </a:r>
            <a:endParaRPr lang="en-CA" b="1" dirty="0"/>
          </a:p>
          <a:p>
            <a:pPr marL="901700" indent="-358775" algn="just">
              <a:lnSpc>
                <a:spcPct val="110000"/>
              </a:lnSpc>
              <a:spcBef>
                <a:spcPts val="0"/>
              </a:spcBef>
              <a:spcAft>
                <a:spcPts val="1800"/>
              </a:spcAft>
              <a:buNone/>
            </a:pPr>
            <a:r>
              <a:rPr lang="en-CA" i="1" dirty="0"/>
              <a:t>iii. Les </a:t>
            </a:r>
            <a:r>
              <a:rPr lang="en-CA" i="1" dirty="0" err="1"/>
              <a:t>dommages</a:t>
            </a:r>
            <a:r>
              <a:rPr lang="en-CA" i="1" dirty="0"/>
              <a:t> </a:t>
            </a:r>
            <a:r>
              <a:rPr lang="en-CA" i="1" dirty="0" err="1"/>
              <a:t>punitifs</a:t>
            </a:r>
            <a:r>
              <a:rPr lang="en-CA" i="1" dirty="0"/>
              <a:t> </a:t>
            </a:r>
          </a:p>
          <a:p>
            <a:pPr marL="989013" indent="0" algn="just">
              <a:lnSpc>
                <a:spcPct val="110000"/>
              </a:lnSpc>
              <a:spcBef>
                <a:spcPts val="0"/>
              </a:spcBef>
              <a:spcAft>
                <a:spcPts val="1800"/>
              </a:spcAft>
              <a:buNone/>
              <a:tabLst>
                <a:tab pos="2149475" algn="l"/>
              </a:tabLst>
            </a:pPr>
            <a:r>
              <a:rPr lang="fr-FR" dirty="0"/>
              <a:t>[110]	Les articles 49 al. 2 de la </a:t>
            </a:r>
            <a:r>
              <a:rPr lang="fr-FR" i="1" dirty="0"/>
              <a:t>Charte </a:t>
            </a:r>
            <a:r>
              <a:rPr lang="fr-FR" dirty="0"/>
              <a:t>et 167 de la </a:t>
            </a:r>
            <a:r>
              <a:rPr lang="fr-FR" i="1" dirty="0"/>
              <a:t>Loi sur l’accès</a:t>
            </a:r>
            <a:r>
              <a:rPr lang="fr-FR" dirty="0"/>
              <a:t>, précités, permettent l’octroi de dommages punitifs en cas d’atteinte intentionnelle au droit à la vie privée ou à la protection des renseignements personnels; également, si l’atteinte survenue résulte d’une faute lourde commise à l’occasion d’une violation de la </a:t>
            </a:r>
            <a:r>
              <a:rPr lang="fr-FR" i="1" dirty="0"/>
              <a:t>Loi sur l’accès</a:t>
            </a:r>
            <a:r>
              <a:rPr lang="fr-FR" dirty="0"/>
              <a:t>. </a:t>
            </a:r>
          </a:p>
          <a:p>
            <a:pPr marL="989013" indent="0" algn="just">
              <a:lnSpc>
                <a:spcPct val="110000"/>
              </a:lnSpc>
              <a:spcBef>
                <a:spcPts val="0"/>
              </a:spcBef>
              <a:spcAft>
                <a:spcPts val="1800"/>
              </a:spcAft>
              <a:buNone/>
              <a:tabLst>
                <a:tab pos="2149475" algn="l"/>
              </a:tabLst>
            </a:pPr>
            <a:r>
              <a:rPr lang="en-CA" dirty="0"/>
              <a:t>[…]</a:t>
            </a:r>
          </a:p>
          <a:p>
            <a:pPr marL="989013" indent="0" algn="just">
              <a:lnSpc>
                <a:spcPct val="110000"/>
              </a:lnSpc>
              <a:spcBef>
                <a:spcPts val="0"/>
              </a:spcBef>
              <a:spcAft>
                <a:spcPts val="1800"/>
              </a:spcAft>
              <a:buNone/>
              <a:tabLst>
                <a:tab pos="2149475" algn="l"/>
              </a:tabLst>
            </a:pPr>
            <a:r>
              <a:rPr lang="fr-FR" dirty="0"/>
              <a:t>[115]	Avec égards, la demande d’octroyer de dommages-intérêts punitifs n’est pas fondée. Pourquoi ? Parce que la circonstance ouvrant droit à des dommages punitifs n’est pas la simple </a:t>
            </a:r>
            <a:r>
              <a:rPr lang="fr-FR" i="1" dirty="0"/>
              <a:t>connaissance des risques </a:t>
            </a:r>
            <a:r>
              <a:rPr lang="fr-FR" dirty="0"/>
              <a:t>associés à une pratique, facteur négatif que j’associerais davantage à de l’insouciance </a:t>
            </a:r>
            <a:r>
              <a:rPr lang="fr-FR" dirty="0" err="1"/>
              <a:t>fût-elle</a:t>
            </a:r>
            <a:r>
              <a:rPr lang="fr-FR" dirty="0"/>
              <a:t> grave. Le critère décisif à ce stade est plutôt </a:t>
            </a:r>
            <a:r>
              <a:rPr lang="fr-FR" i="1" dirty="0"/>
              <a:t>l’intention </a:t>
            </a:r>
            <a:r>
              <a:rPr lang="fr-FR" dirty="0"/>
              <a:t>de causer un préjudice ou encore, le fait d’agir en toute connaissance des suites </a:t>
            </a:r>
            <a:r>
              <a:rPr lang="fr-FR" i="1" dirty="0"/>
              <a:t>immédiates</a:t>
            </a:r>
            <a:r>
              <a:rPr lang="fr-FR" dirty="0"/>
              <a:t>, </a:t>
            </a:r>
            <a:r>
              <a:rPr lang="fr-FR" i="1" dirty="0"/>
              <a:t>directes </a:t>
            </a:r>
            <a:r>
              <a:rPr lang="fr-FR" dirty="0"/>
              <a:t>et </a:t>
            </a:r>
            <a:r>
              <a:rPr lang="fr-FR" i="1" dirty="0"/>
              <a:t>extrêmement probables </a:t>
            </a:r>
            <a:r>
              <a:rPr lang="fr-FR" dirty="0"/>
              <a:t>d’une conduite fautive. </a:t>
            </a:r>
          </a:p>
          <a:p>
            <a:pPr marL="0" indent="0" algn="just">
              <a:lnSpc>
                <a:spcPct val="110000"/>
              </a:lnSpc>
              <a:spcBef>
                <a:spcPts val="0"/>
              </a:spcBef>
              <a:spcAft>
                <a:spcPts val="1800"/>
              </a:spcAft>
              <a:buNone/>
            </a:pPr>
            <a:endParaRPr lang="en-CA" dirty="0"/>
          </a:p>
          <a:p>
            <a:pPr marL="0" indent="0" algn="just">
              <a:lnSpc>
                <a:spcPct val="110000"/>
              </a:lnSpc>
              <a:spcBef>
                <a:spcPts val="0"/>
              </a:spcBef>
              <a:spcAft>
                <a:spcPts val="1800"/>
              </a:spcAft>
              <a:buNone/>
            </a:pPr>
            <a:endParaRPr lang="en-CA" dirty="0"/>
          </a:p>
          <a:p>
            <a:pPr marL="0" indent="0" algn="just">
              <a:lnSpc>
                <a:spcPct val="110000"/>
              </a:lnSpc>
              <a:spcBef>
                <a:spcPts val="0"/>
              </a:spcBef>
              <a:spcAft>
                <a:spcPts val="1800"/>
              </a:spcAft>
              <a:buNone/>
            </a:pPr>
            <a:endParaRPr lang="fr-FR" dirty="0"/>
          </a:p>
          <a:p>
            <a:pPr marL="0" indent="0" algn="just">
              <a:lnSpc>
                <a:spcPct val="110000"/>
              </a:lnSpc>
              <a:spcBef>
                <a:spcPts val="0"/>
              </a:spcBef>
              <a:spcAft>
                <a:spcPts val="1800"/>
              </a:spcAft>
              <a:buNone/>
            </a:pPr>
            <a:endParaRPr lang="fr-FR" dirty="0"/>
          </a:p>
          <a:p>
            <a:pPr marL="0" indent="0" algn="just">
              <a:lnSpc>
                <a:spcPct val="110000"/>
              </a:lnSpc>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300861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6715745-DE89-C25B-431E-29D8058BE55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CDF15F-1F0F-FC08-A01B-4C820AEE9E6A}"/>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i="1" dirty="0">
                <a:solidFill>
                  <a:srgbClr val="F2F3ED"/>
                </a:solidFill>
                <a:latin typeface="Aptos" panose="020B0004020202020204" pitchFamily="34" charset="0"/>
              </a:rPr>
              <a:t>1.	Syndicat de l’enseignement de la région de Québec (FAE) c Centre de services scolaire des Premières Seigneuries</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92168</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t>
            </a:r>
            <a:br>
              <a:rPr lang="fr-CA" sz="3600" dirty="0">
                <a:solidFill>
                  <a:srgbClr val="F2F3ED"/>
                </a:solidFill>
                <a:latin typeface="Aptos" panose="020B0004020202020204" pitchFamily="34" charset="0"/>
              </a:rPr>
            </a:br>
            <a:r>
              <a:rPr lang="fr-CA" sz="3600" dirty="0">
                <a:solidFill>
                  <a:srgbClr val="F2F3ED"/>
                </a:solidFill>
                <a:latin typeface="Aptos" panose="020B0004020202020204" pitchFamily="34" charset="0"/>
              </a:rPr>
              <a:t>( M</a:t>
            </a:r>
            <a:r>
              <a:rPr lang="fr-CA" sz="3600" baseline="30000" dirty="0">
                <a:solidFill>
                  <a:srgbClr val="F2F3ED"/>
                </a:solidFill>
                <a:latin typeface="Aptos" panose="020B0004020202020204" pitchFamily="34" charset="0"/>
              </a:rPr>
              <a:t>e</a:t>
            </a:r>
            <a:r>
              <a:rPr lang="fr-CA" sz="3600" dirty="0">
                <a:solidFill>
                  <a:srgbClr val="F2F3ED"/>
                </a:solidFill>
                <a:latin typeface="Aptos" panose="020B0004020202020204" pitchFamily="34" charset="0"/>
              </a:rPr>
              <a:t> Alain Turcotte)</a:t>
            </a:r>
          </a:p>
        </p:txBody>
      </p:sp>
      <p:sp>
        <p:nvSpPr>
          <p:cNvPr id="3" name="Espace réservé du contenu 2">
            <a:extLst>
              <a:ext uri="{FF2B5EF4-FFF2-40B4-BE49-F238E27FC236}">
                <a16:creationId xmlns:a16="http://schemas.microsoft.com/office/drawing/2014/main" id="{C080F394-6F6B-9238-1245-B15ED55303C9}"/>
              </a:ext>
            </a:extLst>
          </p:cNvPr>
          <p:cNvSpPr>
            <a:spLocks noGrp="1"/>
          </p:cNvSpPr>
          <p:nvPr>
            <p:ph idx="1"/>
          </p:nvPr>
        </p:nvSpPr>
        <p:spPr>
          <a:xfrm>
            <a:off x="576000" y="2705100"/>
            <a:ext cx="17136000" cy="7402286"/>
          </a:xfrm>
        </p:spPr>
        <p:txBody>
          <a:bodyPr lIns="180000" tIns="46800" rIns="180000" bIns="46800">
            <a:normAutofit fontScale="55000" lnSpcReduction="20000"/>
          </a:bodyPr>
          <a:lstStyle/>
          <a:p>
            <a:pPr marL="441325" indent="-441325">
              <a:buNone/>
            </a:pPr>
            <a:r>
              <a:rPr lang="fr-CA" sz="5800" b="1" dirty="0"/>
              <a:t>2</a:t>
            </a:r>
            <a:r>
              <a:rPr lang="fr-CA" sz="5800" b="1" dirty="0">
                <a:latin typeface="Aptos" panose="020B0004020202020204" pitchFamily="34" charset="0"/>
              </a:rPr>
              <a:t>. L’employeur était-il justifié de mettre fin à l’emploi du plaignant en raison de sa condamnation au criminel?</a:t>
            </a:r>
          </a:p>
          <a:p>
            <a:pPr marL="358775" indent="-358775">
              <a:buNone/>
            </a:pPr>
            <a:endParaRPr lang="fr-CA" sz="4600" b="1" dirty="0">
              <a:latin typeface="Aptos" panose="020B0004020202020204" pitchFamily="34" charset="0"/>
            </a:endParaRPr>
          </a:p>
          <a:p>
            <a:pPr marL="441325" indent="-82550">
              <a:spcAft>
                <a:spcPts val="600"/>
              </a:spcAft>
              <a:buNone/>
            </a:pPr>
            <a:r>
              <a:rPr lang="fr-CA" sz="4600" dirty="0">
                <a:latin typeface="Aptos" panose="020B0004020202020204" pitchFamily="34" charset="0"/>
              </a:rPr>
              <a:t>Le syndicat s’appuie sur la </a:t>
            </a:r>
            <a:r>
              <a:rPr lang="fr-CA" sz="4600" i="1" dirty="0">
                <a:latin typeface="Aptos" panose="020B0004020202020204" pitchFamily="34" charset="0"/>
              </a:rPr>
              <a:t>Charte des droits et libertés du Québec </a:t>
            </a:r>
            <a:r>
              <a:rPr lang="fr-CA" sz="4600" dirty="0">
                <a:latin typeface="Aptos" panose="020B0004020202020204" pitchFamily="34" charset="0"/>
              </a:rPr>
              <a:t>:   </a:t>
            </a:r>
          </a:p>
          <a:p>
            <a:pPr marL="1158875" indent="-800100" algn="just">
              <a:buNone/>
            </a:pPr>
            <a:r>
              <a:rPr lang="fr-CA" sz="4600" b="1" dirty="0">
                <a:latin typeface="Aptos" panose="020B0004020202020204" pitchFamily="34" charset="0"/>
              </a:rPr>
              <a:t>18.2</a:t>
            </a:r>
            <a:r>
              <a:rPr lang="fr-CA" sz="4600" dirty="0">
                <a:latin typeface="Aptos" panose="020B0004020202020204" pitchFamily="34" charset="0"/>
              </a:rPr>
              <a:t> 	Nul ne peut congédier, refuser d’embaucher ou autrement pénaliser dans le cadre de son emploi une personne du seul fait qu’elle a été déclarée coupable d’une infraction pénale ou criminelle, </a:t>
            </a:r>
            <a:r>
              <a:rPr lang="fr-CA" sz="4600" u="sng" dirty="0">
                <a:latin typeface="Aptos" panose="020B0004020202020204" pitchFamily="34" charset="0"/>
              </a:rPr>
              <a:t>si cette infraction n’a aucun lien avec l’emploi</a:t>
            </a:r>
            <a:r>
              <a:rPr lang="fr-CA" sz="4600" dirty="0">
                <a:latin typeface="Aptos" panose="020B0004020202020204" pitchFamily="34" charset="0"/>
              </a:rPr>
              <a:t> ou si cette personne  en a obtenu le pardon.</a:t>
            </a:r>
          </a:p>
          <a:p>
            <a:pPr marL="0" indent="0">
              <a:buNone/>
            </a:pPr>
            <a:endParaRPr lang="fr-CA" sz="4600" dirty="0">
              <a:latin typeface="Aptos" panose="020B0004020202020204" pitchFamily="34" charset="0"/>
            </a:endParaRPr>
          </a:p>
          <a:p>
            <a:pPr marL="358775" indent="0">
              <a:spcAft>
                <a:spcPts val="600"/>
              </a:spcAft>
              <a:buNone/>
            </a:pPr>
            <a:r>
              <a:rPr lang="fr-CA" sz="4600" u="sng" dirty="0">
                <a:latin typeface="Aptos" panose="020B0004020202020204" pitchFamily="34" charset="0"/>
              </a:rPr>
              <a:t>Les fardeaux de la preuve</a:t>
            </a:r>
            <a:endParaRPr lang="fr-CA" sz="4600" dirty="0">
              <a:latin typeface="Aptos" panose="020B0004020202020204" pitchFamily="34" charset="0"/>
            </a:endParaRPr>
          </a:p>
          <a:p>
            <a:pPr marL="358775" indent="0">
              <a:buNone/>
            </a:pPr>
            <a:r>
              <a:rPr lang="fr-CA" sz="4600" dirty="0">
                <a:latin typeface="Aptos" panose="020B0004020202020204" pitchFamily="34" charset="0"/>
              </a:rPr>
              <a:t>[58]  </a:t>
            </a:r>
          </a:p>
          <a:p>
            <a:pPr marL="719138" indent="-360363" algn="just">
              <a:buFont typeface="Wingdings" panose="05000000000000000000" pitchFamily="2" charset="2"/>
              <a:buChar char="§"/>
            </a:pPr>
            <a:r>
              <a:rPr lang="fr-CA" sz="4600" b="1" dirty="0">
                <a:latin typeface="Aptos" panose="020B0004020202020204" pitchFamily="34" charset="0"/>
              </a:rPr>
              <a:t>L’imposition d’un congédiement, d’un refus d’embauche ou d’une autre mesure préjudiciable.</a:t>
            </a:r>
            <a:r>
              <a:rPr lang="fr-CA" sz="4600" dirty="0">
                <a:latin typeface="Aptos" panose="020B0004020202020204" pitchFamily="34" charset="0"/>
              </a:rPr>
              <a:t> C’est le cas ici, la lettre du 26 juin 2024 est parfaitement claire quant à la fin d’emploi.</a:t>
            </a:r>
          </a:p>
          <a:p>
            <a:pPr marL="719138" indent="-360363" algn="just">
              <a:buFont typeface="Wingdings" panose="05000000000000000000" pitchFamily="2" charset="2"/>
              <a:buChar char="§"/>
            </a:pPr>
            <a:r>
              <a:rPr lang="fr-CA" sz="4600" b="1" dirty="0">
                <a:latin typeface="Aptos" panose="020B0004020202020204" pitchFamily="34" charset="0"/>
              </a:rPr>
              <a:t>Dans le cadre de l’emploi</a:t>
            </a:r>
            <a:r>
              <a:rPr lang="fr-CA" sz="4600" dirty="0">
                <a:latin typeface="Aptos" panose="020B0004020202020204" pitchFamily="34" charset="0"/>
              </a:rPr>
              <a:t>. C’est manifestement le cas ici.</a:t>
            </a:r>
          </a:p>
          <a:p>
            <a:pPr marL="719138" indent="-360363" algn="just">
              <a:buFont typeface="Wingdings" panose="05000000000000000000" pitchFamily="2" charset="2"/>
              <a:buChar char="§"/>
            </a:pPr>
            <a:r>
              <a:rPr lang="fr-CA" sz="4600" b="1" dirty="0">
                <a:latin typeface="Aptos" panose="020B0004020202020204" pitchFamily="34" charset="0"/>
              </a:rPr>
              <a:t>En raison des antécédents judiciaires du salarié</a:t>
            </a:r>
            <a:r>
              <a:rPr lang="fr-CA" sz="4600" dirty="0">
                <a:latin typeface="Aptos" panose="020B0004020202020204" pitchFamily="34" charset="0"/>
              </a:rPr>
              <a:t>. Les motifs de la lettre du 26 juin font directement référence à la condamnation du plaignant. Cela est suffisant d’autant plus que la juge Deschamps précise qu’il n’est pas nécessaire que ce soit la cause unique de la fin d’emploi ou de la mesure préjudiciable. On remarque ici que le dossier disciplinaire du plaignant est vierge : ce n’est que cette condamnation qui est reprochée.</a:t>
            </a:r>
          </a:p>
          <a:p>
            <a:pPr marL="358775" indent="0" algn="just">
              <a:buNone/>
            </a:pPr>
            <a:endParaRPr lang="fr-CA" sz="4600" dirty="0">
              <a:latin typeface="Aptos" panose="020B0004020202020204" pitchFamily="34" charset="0"/>
            </a:endParaRPr>
          </a:p>
          <a:p>
            <a:pPr marL="1077913" indent="-719138" algn="just">
              <a:buNone/>
            </a:pPr>
            <a:r>
              <a:rPr lang="fr-CA" sz="4600" dirty="0">
                <a:latin typeface="Aptos" panose="020B0004020202020204" pitchFamily="34" charset="0"/>
              </a:rPr>
              <a:t>[59]	Un quatrième élément est le lien entre les antécédents judiciaires et l’emploi. </a:t>
            </a:r>
          </a:p>
        </p:txBody>
      </p:sp>
    </p:spTree>
    <p:extLst>
      <p:ext uri="{BB962C8B-B14F-4D97-AF65-F5344CB8AC3E}">
        <p14:creationId xmlns:p14="http://schemas.microsoft.com/office/powerpoint/2010/main" val="2528474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D94B318-F1E0-FEC6-0DB4-98EF2521B3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F3C474-D906-F4D0-C692-7BD9DAFFDC8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8.	</a:t>
            </a:r>
            <a:r>
              <a:rPr lang="fr-CA" sz="3600" i="1" dirty="0">
                <a:solidFill>
                  <a:srgbClr val="F2F3ED"/>
                </a:solidFill>
                <a:latin typeface="Aptos" panose="020B0004020202020204" pitchFamily="34" charset="0"/>
              </a:rPr>
              <a:t>Centre intégré universitaire de santé et de services sociaux du </a:t>
            </a:r>
            <a:r>
              <a:rPr lang="fr-CA" sz="3600" i="1" dirty="0" err="1">
                <a:solidFill>
                  <a:srgbClr val="F2F3ED"/>
                </a:solidFill>
                <a:latin typeface="Aptos" panose="020B0004020202020204" pitchFamily="34" charset="0"/>
              </a:rPr>
              <a:t>Nord-de-l’Île-de-Montréal</a:t>
            </a:r>
            <a:r>
              <a:rPr lang="fr-CA" sz="3600" i="1" dirty="0">
                <a:solidFill>
                  <a:srgbClr val="F2F3ED"/>
                </a:solidFill>
                <a:latin typeface="Aptos" panose="020B0004020202020204" pitchFamily="34" charset="0"/>
              </a:rPr>
              <a:t> c FIQ – Syndicat des professionnelles en soins du </a:t>
            </a:r>
            <a:r>
              <a:rPr lang="fr-CA" sz="3600" i="1" dirty="0" err="1">
                <a:solidFill>
                  <a:srgbClr val="F2F3ED"/>
                </a:solidFill>
                <a:latin typeface="Aptos" panose="020B0004020202020204" pitchFamily="34" charset="0"/>
              </a:rPr>
              <a:t>Nord-de-l’Île-de-Montréal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6361</a:t>
            </a:r>
            <a:r>
              <a:rPr lang="fr-CA" sz="3600" dirty="0">
                <a:solidFill>
                  <a:schemeClr val="bg1"/>
                </a:solidFill>
                <a:latin typeface="Aptos" panose="020B0004020202020204" pitchFamily="34" charset="0"/>
              </a:rPr>
              <a:t> (QC SAT</a:t>
            </a:r>
            <a:r>
              <a:rPr lang="fr-CA" sz="3600" dirty="0">
                <a:solidFill>
                  <a:srgbClr val="F2F3ED"/>
                </a:solidFill>
                <a:latin typeface="Aptos" panose="020B0004020202020204" pitchFamily="34" charset="0"/>
              </a:rPr>
              <a:t>) (Arbitre: Me Serge Brault) </a:t>
            </a:r>
          </a:p>
        </p:txBody>
      </p:sp>
      <p:sp>
        <p:nvSpPr>
          <p:cNvPr id="3" name="Espace réservé du contenu 2">
            <a:extLst>
              <a:ext uri="{FF2B5EF4-FFF2-40B4-BE49-F238E27FC236}">
                <a16:creationId xmlns:a16="http://schemas.microsoft.com/office/drawing/2014/main" id="{7220B154-56B2-DD9D-55E4-228F45363D7D}"/>
              </a:ext>
            </a:extLst>
          </p:cNvPr>
          <p:cNvSpPr>
            <a:spLocks noGrp="1"/>
          </p:cNvSpPr>
          <p:nvPr>
            <p:ph idx="1"/>
          </p:nvPr>
        </p:nvSpPr>
        <p:spPr>
          <a:xfrm>
            <a:off x="576000" y="2552700"/>
            <a:ext cx="17136000" cy="7162800"/>
          </a:xfrm>
        </p:spPr>
        <p:txBody>
          <a:bodyPr lIns="180000" rIns="180000">
            <a:normAutofit lnSpcReduction="10000"/>
          </a:bodyPr>
          <a:lstStyle/>
          <a:p>
            <a:pPr marL="0" indent="0" algn="just">
              <a:lnSpc>
                <a:spcPct val="110000"/>
              </a:lnSpc>
              <a:spcBef>
                <a:spcPts val="0"/>
              </a:spcBef>
              <a:spcAft>
                <a:spcPts val="1800"/>
              </a:spcAft>
              <a:buNone/>
              <a:tabLst>
                <a:tab pos="1260475" algn="l"/>
              </a:tabLst>
            </a:pPr>
            <a:r>
              <a:rPr lang="fr-FR" dirty="0">
                <a:latin typeface="Aptos" panose="020B0004020202020204" pitchFamily="34" charset="0"/>
              </a:rPr>
              <a:t>[140]	Je n’invente rien en souscrivant à ce qu’écrit l’arbitre Morin, à savoir qu’ajouter à la convention collective ou la modifier n’est pas à ma portée, en outre d’être formellement interdit par la clause 11.13, précitée. </a:t>
            </a:r>
          </a:p>
          <a:p>
            <a:pPr marL="0" indent="0" algn="just">
              <a:lnSpc>
                <a:spcPct val="110000"/>
              </a:lnSpc>
              <a:spcBef>
                <a:spcPts val="0"/>
              </a:spcBef>
              <a:spcAft>
                <a:spcPts val="1800"/>
              </a:spcAft>
              <a:buNone/>
              <a:tabLst>
                <a:tab pos="1260475" algn="l"/>
              </a:tabLst>
            </a:pPr>
            <a:r>
              <a:rPr lang="fr-FR" dirty="0">
                <a:latin typeface="Aptos" panose="020B0004020202020204" pitchFamily="34" charset="0"/>
              </a:rPr>
              <a:t>[141]	Cela étant, la demande d’ordonner à l’Employeur de prendre sans délai toutes les mesures nécessaires et efficaces mais définies nulle part afin d’assurer la confidentialité des renseignements personnels, notamment en cessant de transmettre et/ou de diffuser des renseignements personnels, doit être rejetée.</a:t>
            </a:r>
          </a:p>
          <a:p>
            <a:pPr marL="0" indent="0" algn="just">
              <a:lnSpc>
                <a:spcPct val="110000"/>
              </a:lnSpc>
              <a:spcBef>
                <a:spcPts val="0"/>
              </a:spcBef>
              <a:spcAft>
                <a:spcPts val="1800"/>
              </a:spcAft>
              <a:buNone/>
              <a:tabLst>
                <a:tab pos="1260475" algn="l"/>
              </a:tabLst>
            </a:pPr>
            <a:r>
              <a:rPr lang="fr-FR" dirty="0">
                <a:latin typeface="Aptos" panose="020B0004020202020204" pitchFamily="34" charset="0"/>
              </a:rPr>
              <a:t>[142]	Je souligne que si j’ai, dans l’affaire </a:t>
            </a:r>
            <a:r>
              <a:rPr lang="fr-FR" i="1" dirty="0">
                <a:latin typeface="Aptos" panose="020B0004020202020204" pitchFamily="34" charset="0"/>
              </a:rPr>
              <a:t>Université Laval</a:t>
            </a:r>
            <a:r>
              <a:rPr lang="fr-FR" dirty="0">
                <a:latin typeface="Aptos" panose="020B0004020202020204" pitchFamily="34" charset="0"/>
              </a:rPr>
              <a:t>, précitée, comme on le fait valoir, notamment ordonné à cet employeur de procéder à la correction de lacunes constatées dans une de ses politiques, c’est parce que, contrairement au cas qui nous occupe ici, cet employeur avait précisément reconnu cette déficience connue et déclaré vouloir y remédier sans toutefois l’avoir jamais fait. Il ne s’agissait pas là d’une situation imprécise ni impossible à sanctionner, au contraire. </a:t>
            </a:r>
          </a:p>
          <a:p>
            <a:pPr marL="0" indent="0" algn="just">
              <a:lnSpc>
                <a:spcPct val="110000"/>
              </a:lnSpc>
              <a:spcBef>
                <a:spcPts val="0"/>
              </a:spcBef>
              <a:spcAft>
                <a:spcPts val="1800"/>
              </a:spcAft>
              <a:buNone/>
            </a:pPr>
            <a:endParaRPr lang="fr-FR" dirty="0">
              <a:latin typeface="Aptos" panose="020B0004020202020204" pitchFamily="34" charset="0"/>
            </a:endParaRPr>
          </a:p>
          <a:p>
            <a:pPr marL="0" indent="0" algn="just">
              <a:lnSpc>
                <a:spcPct val="110000"/>
              </a:lnSpc>
              <a:spcBef>
                <a:spcPts val="0"/>
              </a:spcBef>
              <a:spcAft>
                <a:spcPts val="1800"/>
              </a:spcAft>
              <a:buNone/>
            </a:pPr>
            <a:endParaRPr lang="fr-FR" dirty="0">
              <a:latin typeface="Aptos" panose="020B0004020202020204" pitchFamily="34" charset="0"/>
            </a:endParaRPr>
          </a:p>
          <a:p>
            <a:pPr marL="0" indent="0" algn="just">
              <a:lnSpc>
                <a:spcPct val="110000"/>
              </a:lnSpc>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4063024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A376C-662F-EF4F-8E73-E46C4F2E252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03DEC17-9E67-1ED1-144D-92281C302BF4}"/>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alphaModFix/>
              <a:duotone>
                <a:prstClr val="black"/>
                <a:srgbClr val="B69D74">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tretch>
              <a:fillRect l="-89245" t="-38230" b="-86264"/>
            </a:stretch>
          </a:blipFill>
        </p:spPr>
        <p:txBody>
          <a:bodyPr/>
          <a:lstStyle/>
          <a:p>
            <a:endParaRPr lang="fr-CA"/>
          </a:p>
        </p:txBody>
      </p:sp>
      <p:sp>
        <p:nvSpPr>
          <p:cNvPr id="5" name="TextBox 5">
            <a:extLst>
              <a:ext uri="{FF2B5EF4-FFF2-40B4-BE49-F238E27FC236}">
                <a16:creationId xmlns:a16="http://schemas.microsoft.com/office/drawing/2014/main" id="{6617E4FB-A0C8-3F28-3FF3-24999C368437}"/>
              </a:ext>
            </a:extLst>
          </p:cNvPr>
          <p:cNvSpPr txBox="1"/>
          <p:nvPr/>
        </p:nvSpPr>
        <p:spPr>
          <a:xfrm>
            <a:off x="4314371" y="3973052"/>
            <a:ext cx="13944600" cy="2340897"/>
          </a:xfrm>
          <a:prstGeom prst="rect">
            <a:avLst/>
          </a:prstGeom>
        </p:spPr>
        <p:txBody>
          <a:bodyPr wrap="square" lIns="0" tIns="0" rIns="0" bIns="0" rtlCol="0" anchor="t">
            <a:spAutoFit/>
          </a:bodyPr>
          <a:lstStyle/>
          <a:p>
            <a:pPr>
              <a:lnSpc>
                <a:spcPts val="5880"/>
              </a:lnSpc>
              <a:spcBef>
                <a:spcPct val="0"/>
              </a:spcBef>
            </a:pPr>
            <a:r>
              <a:rPr lang="en-US" sz="8000" b="1">
                <a:solidFill>
                  <a:srgbClr val="1F2838"/>
                </a:solidFill>
                <a:latin typeface="Imprint MT Shadow" panose="04020605060303030202" pitchFamily="82" charset="0"/>
                <a:ea typeface="Gilda Display"/>
                <a:cs typeface="Gilda Display"/>
                <a:sym typeface="Gilda Display"/>
              </a:rPr>
              <a:t>THÈME 2 </a:t>
            </a:r>
          </a:p>
          <a:p>
            <a:pPr>
              <a:lnSpc>
                <a:spcPts val="5880"/>
              </a:lnSpc>
              <a:spcBef>
                <a:spcPct val="0"/>
              </a:spcBef>
            </a:pPr>
            <a:endParaRPr lang="en-US" sz="8000" b="1">
              <a:solidFill>
                <a:srgbClr val="1F2838"/>
              </a:solidFill>
              <a:latin typeface="Imprint MT Shadow" panose="04020605060303030202" pitchFamily="82" charset="0"/>
              <a:ea typeface="Gilda Display"/>
              <a:cs typeface="Gilda Display"/>
              <a:sym typeface="Gilda Display"/>
            </a:endParaRPr>
          </a:p>
          <a:p>
            <a:pPr>
              <a:lnSpc>
                <a:spcPts val="5880"/>
              </a:lnSpc>
              <a:spcBef>
                <a:spcPct val="0"/>
              </a:spcBef>
            </a:pPr>
            <a:r>
              <a:rPr lang="en-US" sz="8000" b="1">
                <a:solidFill>
                  <a:srgbClr val="1F2838"/>
                </a:solidFill>
                <a:latin typeface="Imprint MT Shadow" panose="04020605060303030202" pitchFamily="82" charset="0"/>
                <a:ea typeface="Gilda Display"/>
                <a:cs typeface="Gilda Display"/>
                <a:sym typeface="Gilda Display"/>
              </a:rPr>
              <a:t>Convention collective/LNT</a:t>
            </a:r>
          </a:p>
        </p:txBody>
      </p:sp>
      <p:sp>
        <p:nvSpPr>
          <p:cNvPr id="9" name="Rectangle 8">
            <a:extLst>
              <a:ext uri="{FF2B5EF4-FFF2-40B4-BE49-F238E27FC236}">
                <a16:creationId xmlns:a16="http://schemas.microsoft.com/office/drawing/2014/main" id="{85D741E3-7CEB-709A-6246-D433E269D38D}"/>
              </a:ext>
            </a:extLst>
          </p:cNvPr>
          <p:cNvSpPr/>
          <p:nvPr/>
        </p:nvSpPr>
        <p:spPr>
          <a:xfrm>
            <a:off x="0" y="0"/>
            <a:ext cx="3810000" cy="10287000"/>
          </a:xfrm>
          <a:prstGeom prst="rect">
            <a:avLst/>
          </a:prstGeom>
          <a:solidFill>
            <a:srgbClr val="1F2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0372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29C42C-FFB5-2D4D-3202-0051D240823B}"/>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C07998C2-323D-4381-EA76-2E1561E259B7}"/>
              </a:ext>
            </a:extLst>
          </p:cNvPr>
          <p:cNvGrpSpPr/>
          <p:nvPr/>
        </p:nvGrpSpPr>
        <p:grpSpPr>
          <a:xfrm>
            <a:off x="0" y="-114900"/>
            <a:ext cx="18288000" cy="10440000"/>
            <a:chOff x="0" y="-114900"/>
            <a:chExt cx="18288000" cy="10440000"/>
          </a:xfrm>
        </p:grpSpPr>
        <p:sp>
          <p:nvSpPr>
            <p:cNvPr id="3" name="Freeform 2">
              <a:extLst>
                <a:ext uri="{FF2B5EF4-FFF2-40B4-BE49-F238E27FC236}">
                  <a16:creationId xmlns:a16="http://schemas.microsoft.com/office/drawing/2014/main" id="{CB70ECD7-C765-88CC-11EC-D6D4AD5B5028}"/>
                </a:ext>
              </a:extLst>
            </p:cNvPr>
            <p:cNvSpPr/>
            <p:nvPr/>
          </p:nvSpPr>
          <p:spPr>
            <a:xfrm flipH="1">
              <a:off x="0" y="-114900"/>
              <a:ext cx="18288000" cy="10440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alphaModFix/>
                <a:duotone>
                  <a:prstClr val="black"/>
                  <a:srgbClr val="B69D74">
                    <a:tint val="45000"/>
                    <a:satMod val="400000"/>
                  </a:srgbClr>
                </a:duotone>
                <a:extLst>
                  <a:ext uri="{BEBA8EAE-BF5A-486C-A8C5-ECC9F3942E4B}">
                    <a14:imgProps xmlns:a14="http://schemas.microsoft.com/office/drawing/2010/main">
                      <a14:imgLayer r:embed="rId4">
                        <a14:imgEffect>
                          <a14:artisticPhotocopy/>
                        </a14:imgEffect>
                      </a14:imgLayer>
                    </a14:imgProps>
                  </a:ext>
                </a:extLst>
              </a:blip>
              <a:stretch>
                <a:fillRect l="-173813" t="213" r="-2" b="-218663"/>
              </a:stretch>
            </a:blipFill>
          </p:spPr>
          <p:txBody>
            <a:bodyPr/>
            <a:lstStyle/>
            <a:p>
              <a:endParaRPr lang="fr-CA"/>
            </a:p>
          </p:txBody>
        </p:sp>
        <p:sp>
          <p:nvSpPr>
            <p:cNvPr id="4" name="Rectangle 3">
              <a:extLst>
                <a:ext uri="{FF2B5EF4-FFF2-40B4-BE49-F238E27FC236}">
                  <a16:creationId xmlns:a16="http://schemas.microsoft.com/office/drawing/2014/main" id="{00FB9B4D-01E1-4920-493C-40392009A7AC}"/>
                </a:ext>
              </a:extLst>
            </p:cNvPr>
            <p:cNvSpPr/>
            <p:nvPr/>
          </p:nvSpPr>
          <p:spPr>
            <a:xfrm rot="5400000">
              <a:off x="-1696800" y="1656000"/>
              <a:ext cx="10404000" cy="6934200"/>
            </a:xfrm>
            <a:prstGeom prst="rect">
              <a:avLst/>
            </a:prstGeom>
            <a:solidFill>
              <a:srgbClr val="405374"/>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588F23D4-9297-8252-E938-D2306A41D502}"/>
                </a:ext>
              </a:extLst>
            </p:cNvPr>
            <p:cNvSpPr/>
            <p:nvPr/>
          </p:nvSpPr>
          <p:spPr>
            <a:xfrm rot="5400000">
              <a:off x="6429375" y="-2771775"/>
              <a:ext cx="6477000" cy="15830550"/>
            </a:xfrm>
            <a:prstGeom prst="rect">
              <a:avLst/>
            </a:prstGeom>
            <a:solidFill>
              <a:srgbClr val="1F2838"/>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5" name="TextBox 5">
            <a:extLst>
              <a:ext uri="{FF2B5EF4-FFF2-40B4-BE49-F238E27FC236}">
                <a16:creationId xmlns:a16="http://schemas.microsoft.com/office/drawing/2014/main" id="{2F615DC4-032A-C83A-4A28-B612BD027D98}"/>
              </a:ext>
            </a:extLst>
          </p:cNvPr>
          <p:cNvSpPr txBox="1"/>
          <p:nvPr/>
        </p:nvSpPr>
        <p:spPr>
          <a:xfrm>
            <a:off x="4629150" y="3997104"/>
            <a:ext cx="9029700" cy="2215991"/>
          </a:xfrm>
          <a:prstGeom prst="rect">
            <a:avLst/>
          </a:prstGeom>
        </p:spPr>
        <p:txBody>
          <a:bodyPr wrap="square" lIns="0" tIns="0" rIns="0" bIns="0" rtlCol="0" anchor="t">
            <a:spAutoFit/>
          </a:bodyPr>
          <a:lstStyle/>
          <a:p>
            <a:pPr marL="990600" lvl="0" indent="-990600" algn="just">
              <a:tabLst>
                <a:tab pos="990600" algn="l"/>
              </a:tabLst>
            </a:pPr>
            <a:r>
              <a:rPr lang="fr-CA" sz="7200" b="1">
                <a:solidFill>
                  <a:srgbClr val="F2F3ED"/>
                </a:solidFill>
                <a:latin typeface="Imprint MT Shadow" panose="04020605060303030202" pitchFamily="82" charset="0"/>
              </a:rPr>
              <a:t>a)	Mesure disciplinaire et non disciplinaire</a:t>
            </a:r>
          </a:p>
        </p:txBody>
      </p:sp>
    </p:spTree>
    <p:extLst>
      <p:ext uri="{BB962C8B-B14F-4D97-AF65-F5344CB8AC3E}">
        <p14:creationId xmlns:p14="http://schemas.microsoft.com/office/powerpoint/2010/main" val="1801902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1D154464-7F01-89A5-137E-9FAAB567BB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E01135-248F-6925-E68A-9B45D44200D3}"/>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9.	</a:t>
            </a:r>
            <a:r>
              <a:rPr lang="fr-CA" sz="3600" i="1" dirty="0">
                <a:solidFill>
                  <a:srgbClr val="F2F3ED"/>
                </a:solidFill>
                <a:latin typeface="Aptos" panose="020B0004020202020204" pitchFamily="34" charset="0"/>
              </a:rPr>
              <a:t>Association canadienne des métiers de la truelle (local 100) c Maçonnerie M. Demers </a:t>
            </a:r>
            <a:r>
              <a:rPr lang="fr-CA" sz="3600" i="1" dirty="0" err="1">
                <a:solidFill>
                  <a:srgbClr val="F2F3ED"/>
                </a:solidFill>
                <a:latin typeface="Aptos" panose="020B0004020202020204" pitchFamily="34" charset="0"/>
              </a:rPr>
              <a:t>inc.</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 115 (CanLII)</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Francine Lamy)</a:t>
            </a:r>
          </a:p>
        </p:txBody>
      </p:sp>
      <p:sp>
        <p:nvSpPr>
          <p:cNvPr id="3" name="Espace réservé du contenu 2">
            <a:extLst>
              <a:ext uri="{FF2B5EF4-FFF2-40B4-BE49-F238E27FC236}">
                <a16:creationId xmlns:a16="http://schemas.microsoft.com/office/drawing/2014/main" id="{978BD280-63A0-E29A-C3C8-552533420C72}"/>
              </a:ext>
            </a:extLst>
          </p:cNvPr>
          <p:cNvSpPr>
            <a:spLocks noGrp="1"/>
          </p:cNvSpPr>
          <p:nvPr>
            <p:ph idx="1"/>
          </p:nvPr>
        </p:nvSpPr>
        <p:spPr>
          <a:xfrm>
            <a:off x="576000" y="2552700"/>
            <a:ext cx="17136000" cy="7162800"/>
          </a:xfrm>
        </p:spPr>
        <p:txBody>
          <a:bodyPr lIns="180000" rIns="180000">
            <a:normAutofit fontScale="92500"/>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spcBef>
                <a:spcPts val="0"/>
              </a:spcBef>
              <a:spcAft>
                <a:spcPts val="1800"/>
              </a:spcAft>
              <a:buFontTx/>
              <a:buChar char="-"/>
            </a:pPr>
            <a:r>
              <a:rPr lang="fr-CA" dirty="0">
                <a:latin typeface="Aptos" panose="020B0004020202020204" pitchFamily="34" charset="0"/>
              </a:rPr>
              <a:t>La plaignante est briqueteuse-maçonne pour une entreprise de construction.</a:t>
            </a:r>
          </a:p>
          <a:p>
            <a:pPr algn="just">
              <a:spcBef>
                <a:spcPts val="0"/>
              </a:spcBef>
              <a:spcAft>
                <a:spcPts val="1800"/>
              </a:spcAft>
              <a:buFontTx/>
              <a:buChar char="-"/>
            </a:pPr>
            <a:r>
              <a:rPr lang="fr-CA" dirty="0">
                <a:latin typeface="Aptos" panose="020B0004020202020204" pitchFamily="34" charset="0"/>
              </a:rPr>
              <a:t>Elle est la seule femme travaillant pour cette entreprise sur plus d’une centaine de salariés. </a:t>
            </a:r>
          </a:p>
          <a:p>
            <a:pPr algn="just">
              <a:spcBef>
                <a:spcPts val="0"/>
              </a:spcBef>
              <a:spcAft>
                <a:spcPts val="1800"/>
              </a:spcAft>
              <a:buFontTx/>
              <a:buChar char="-"/>
            </a:pPr>
            <a:r>
              <a:rPr lang="fr-CA" dirty="0">
                <a:latin typeface="Aptos" panose="020B0004020202020204" pitchFamily="34" charset="0"/>
              </a:rPr>
              <a:t>De 2022 à 2023 elle est affectée au gros chantier du REM sous la direction du contremaître</a:t>
            </a:r>
            <a:br>
              <a:rPr lang="fr-CA" dirty="0">
                <a:latin typeface="Aptos" panose="020B0004020202020204" pitchFamily="34" charset="0"/>
              </a:rPr>
            </a:br>
            <a:r>
              <a:rPr lang="fr-CA" dirty="0">
                <a:latin typeface="Aptos" panose="020B0004020202020204" pitchFamily="34" charset="0"/>
              </a:rPr>
              <a:t>M. Lebrun.</a:t>
            </a:r>
          </a:p>
          <a:p>
            <a:pPr algn="just">
              <a:spcBef>
                <a:spcPts val="0"/>
              </a:spcBef>
              <a:spcAft>
                <a:spcPts val="1800"/>
              </a:spcAft>
              <a:buFontTx/>
              <a:buChar char="-"/>
            </a:pPr>
            <a:r>
              <a:rPr lang="fr-CA" dirty="0">
                <a:latin typeface="Aptos" panose="020B0004020202020204" pitchFamily="34" charset="0"/>
              </a:rPr>
              <a:t>La plaignante allègue avoir été victime de harcèlement psychologique et de harcèlement sexiste du contremaître Lebrun. Il l’a exclue du chantier de manière concomitante à une démarche pour s’en plaindre. Elle n’y est pas retournée et dans les jours suivants, elle a perdu son emploi.</a:t>
            </a:r>
          </a:p>
          <a:p>
            <a:pPr algn="just">
              <a:spcBef>
                <a:spcPts val="0"/>
              </a:spcBef>
              <a:spcAft>
                <a:spcPts val="1800"/>
              </a:spcAft>
              <a:buFontTx/>
              <a:buChar char="-"/>
            </a:pPr>
            <a:r>
              <a:rPr lang="fr-CA" dirty="0">
                <a:latin typeface="Aptos" panose="020B0004020202020204" pitchFamily="34" charset="0"/>
              </a:rPr>
              <a:t>Une réclamation à la CNESST pour lésion psychologique a été acceptée, mais l’employeur la conteste.</a:t>
            </a:r>
          </a:p>
          <a:p>
            <a:pPr algn="just">
              <a:spcBef>
                <a:spcPts val="0"/>
              </a:spcBef>
              <a:spcAft>
                <a:spcPts val="1800"/>
              </a:spcAft>
              <a:buFontTx/>
              <a:buChar char="-"/>
            </a:pPr>
            <a:r>
              <a:rPr lang="fr-CA" dirty="0">
                <a:latin typeface="Aptos" panose="020B0004020202020204" pitchFamily="34" charset="0"/>
              </a:rPr>
              <a:t>Le Syndicat allègue que la fin d’emploi de la plaignante constitue un congédiement déguisé en lien avec le harcèlement sexiste dont la plaignante a été victime.</a:t>
            </a:r>
          </a:p>
        </p:txBody>
      </p:sp>
    </p:spTree>
    <p:extLst>
      <p:ext uri="{BB962C8B-B14F-4D97-AF65-F5344CB8AC3E}">
        <p14:creationId xmlns:p14="http://schemas.microsoft.com/office/powerpoint/2010/main" val="2502868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B43579D-D566-773A-685E-50BA95C48D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4F7D33-6A6A-31D8-B400-41F22F41C63A}"/>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9.	</a:t>
            </a:r>
            <a:r>
              <a:rPr lang="fr-CA" sz="3600" i="1" dirty="0">
                <a:solidFill>
                  <a:srgbClr val="F2F3ED"/>
                </a:solidFill>
                <a:latin typeface="Aptos" panose="020B0004020202020204" pitchFamily="34" charset="0"/>
              </a:rPr>
              <a:t>Association canadienne des métiers de la truelle (local 100) c Maçonnerie M. Demers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 115 (CanLII)</a:t>
            </a:r>
            <a:r>
              <a:rPr lang="fr-CA" sz="3600" dirty="0">
                <a:solidFill>
                  <a:schemeClr val="bg1"/>
                </a:solidFill>
                <a:latin typeface="Aptos" panose="020B0004020202020204" pitchFamily="34" charset="0"/>
              </a:rPr>
              <a:t>  (Arbitre Francine </a:t>
            </a:r>
            <a:r>
              <a:rPr lang="fr-CA" sz="3600" dirty="0">
                <a:solidFill>
                  <a:srgbClr val="F2F3ED"/>
                </a:solidFill>
                <a:latin typeface="Aptos" panose="020B0004020202020204" pitchFamily="34" charset="0"/>
              </a:rPr>
              <a:t>Lamy)</a:t>
            </a:r>
          </a:p>
        </p:txBody>
      </p:sp>
      <p:sp>
        <p:nvSpPr>
          <p:cNvPr id="3" name="Espace réservé du contenu 2">
            <a:extLst>
              <a:ext uri="{FF2B5EF4-FFF2-40B4-BE49-F238E27FC236}">
                <a16:creationId xmlns:a16="http://schemas.microsoft.com/office/drawing/2014/main" id="{443AA826-5065-D49D-A019-DA12FF74B9AB}"/>
              </a:ext>
            </a:extLst>
          </p:cNvPr>
          <p:cNvSpPr>
            <a:spLocks noGrp="1"/>
          </p:cNvSpPr>
          <p:nvPr>
            <p:ph idx="1"/>
          </p:nvPr>
        </p:nvSpPr>
        <p:spPr>
          <a:xfrm>
            <a:off x="576000" y="2552700"/>
            <a:ext cx="17136000" cy="7162800"/>
          </a:xfrm>
        </p:spPr>
        <p:txBody>
          <a:bodyPr lIns="180000" rIns="180000">
            <a:normAutofit/>
          </a:bodyPr>
          <a:lstStyle/>
          <a:p>
            <a:pPr marL="0" indent="0">
              <a:spcBef>
                <a:spcPts val="0"/>
              </a:spcBef>
              <a:spcAft>
                <a:spcPts val="1800"/>
              </a:spcAft>
              <a:buNone/>
            </a:pPr>
            <a:r>
              <a:rPr lang="fr-CA" b="1" u="sng" dirty="0">
                <a:solidFill>
                  <a:srgbClr val="1F2838"/>
                </a:solidFill>
                <a:latin typeface="Aptos" panose="020B0004020202020204" pitchFamily="34" charset="0"/>
              </a:rPr>
              <a:t>Les comportements reprochés</a:t>
            </a:r>
          </a:p>
          <a:p>
            <a:pPr>
              <a:spcBef>
                <a:spcPts val="0"/>
              </a:spcBef>
              <a:spcAft>
                <a:spcPts val="1800"/>
              </a:spcAft>
              <a:buFontTx/>
              <a:buChar char="-"/>
            </a:pPr>
            <a:r>
              <a:rPr lang="fr-CA" dirty="0">
                <a:solidFill>
                  <a:srgbClr val="1F2838"/>
                </a:solidFill>
                <a:latin typeface="Aptos" panose="020B0004020202020204" pitchFamily="34" charset="0"/>
              </a:rPr>
              <a:t>Commentaires misogynes :  </a:t>
            </a:r>
          </a:p>
          <a:p>
            <a:pPr marL="358775" indent="0">
              <a:spcBef>
                <a:spcPts val="0"/>
              </a:spcBef>
              <a:spcAft>
                <a:spcPts val="1800"/>
              </a:spcAft>
              <a:buNone/>
              <a:tabLst>
                <a:tab pos="1074738" algn="l"/>
              </a:tabLst>
            </a:pPr>
            <a:r>
              <a:rPr lang="fr-CA" dirty="0">
                <a:latin typeface="Aptos" panose="020B0004020202020204" pitchFamily="34" charset="0"/>
              </a:rPr>
              <a:t>[64]		La preuve convainc le Tribunal que M. Lebrun était animé par des préjugés et de l’hostilité à l’égard de la présence des femmes dans ce métier et que ces derniers ont gouverné ses actions. </a:t>
            </a:r>
            <a:r>
              <a:rPr lang="fr-CA" b="1" u="sng" dirty="0">
                <a:latin typeface="Aptos" panose="020B0004020202020204" pitchFamily="34" charset="0"/>
              </a:rPr>
              <a:t>Par exemple, il disait à répétition que ce n’était pas un métier pour une fille ou pour une femme : « C’est pas encore fini ce mur-là, t’es pas capable, t’es pas bonne, t’es pas forte, c’est pas un métier pour une fille ». </a:t>
            </a:r>
            <a:r>
              <a:rPr lang="fr-CA" dirty="0">
                <a:latin typeface="Aptos" panose="020B0004020202020204" pitchFamily="34" charset="0"/>
              </a:rPr>
              <a:t>Il le faisait à haute voix, plutôt en criant, et en effet d’autres travailleurs sur le chantier l’ont entendu. Il s’agit clairement de manifestations d’hostilité à l’endroit de la présence de la plaignante, seule femme sur ce chantier.</a:t>
            </a:r>
          </a:p>
        </p:txBody>
      </p:sp>
    </p:spTree>
    <p:extLst>
      <p:ext uri="{BB962C8B-B14F-4D97-AF65-F5344CB8AC3E}">
        <p14:creationId xmlns:p14="http://schemas.microsoft.com/office/powerpoint/2010/main" val="3712565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E11A5299-9B43-6BBC-22F1-F2ADDFDE23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07ABE3-1CD9-A341-FAD0-CFE27B303D4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9.	</a:t>
            </a:r>
            <a:r>
              <a:rPr lang="fr-CA" sz="3600" i="1">
                <a:solidFill>
                  <a:schemeClr val="bg1"/>
                </a:solidFill>
                <a:latin typeface="Aptos" panose="020B0004020202020204" pitchFamily="34" charset="0"/>
              </a:rPr>
              <a:t>Association canadienne des métiers de la truelle (local 100) c Maçonnerie M. Demers </a:t>
            </a:r>
            <a:r>
              <a:rPr lang="fr-CA" sz="3600" i="1" err="1">
                <a:solidFill>
                  <a:schemeClr val="bg1"/>
                </a:solidFill>
                <a:latin typeface="Aptos" panose="020B0004020202020204" pitchFamily="34" charset="0"/>
              </a:rPr>
              <a:t>inc.</a:t>
            </a:r>
            <a:r>
              <a:rPr lang="fr-CA" sz="3600">
                <a:solidFill>
                  <a:schemeClr val="bg1"/>
                </a:solidFill>
                <a:latin typeface="Aptos" panose="020B0004020202020204" pitchFamily="34" charset="0"/>
              </a:rPr>
              <a:t>,</a:t>
            </a:r>
            <a:r>
              <a:rPr lang="fr-CA" sz="3600" i="1">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 115 (CanLII) </a:t>
            </a:r>
            <a:r>
              <a:rPr lang="fr-CA" sz="3600">
                <a:solidFill>
                  <a:schemeClr val="bg1"/>
                </a:solidFill>
                <a:latin typeface="Aptos" panose="020B0004020202020204" pitchFamily="34" charset="0"/>
              </a:rPr>
              <a:t> (Arbitre Francine Lamy)</a:t>
            </a:r>
          </a:p>
        </p:txBody>
      </p:sp>
      <p:sp>
        <p:nvSpPr>
          <p:cNvPr id="3" name="Espace réservé du contenu 2">
            <a:extLst>
              <a:ext uri="{FF2B5EF4-FFF2-40B4-BE49-F238E27FC236}">
                <a16:creationId xmlns:a16="http://schemas.microsoft.com/office/drawing/2014/main" id="{04130612-DFB0-4E10-FD66-FE723DD1FE08}"/>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CA" b="1" u="sng" dirty="0">
                <a:solidFill>
                  <a:srgbClr val="1F2838"/>
                </a:solidFill>
                <a:latin typeface="Aptos" panose="020B0004020202020204" pitchFamily="34" charset="0"/>
              </a:rPr>
              <a:t>Les comportements reprochés (suite)</a:t>
            </a:r>
          </a:p>
          <a:p>
            <a:pPr marL="0" indent="0" algn="just">
              <a:spcBef>
                <a:spcPts val="0"/>
              </a:spcBef>
              <a:spcAft>
                <a:spcPts val="1800"/>
              </a:spcAft>
              <a:buNone/>
            </a:pPr>
            <a:r>
              <a:rPr lang="fr-CA" i="1" dirty="0">
                <a:latin typeface="Aptos" panose="020B0004020202020204" pitchFamily="34" charset="0"/>
              </a:rPr>
              <a:t>Cibler, dévaloriser et rabaisser publiquement la plaignante</a:t>
            </a:r>
          </a:p>
          <a:p>
            <a:pPr marL="0" indent="0" algn="just">
              <a:spcBef>
                <a:spcPts val="0"/>
              </a:spcBef>
              <a:spcAft>
                <a:spcPts val="1800"/>
              </a:spcAft>
              <a:buNone/>
              <a:tabLst>
                <a:tab pos="1162050" algn="l"/>
              </a:tabLst>
            </a:pPr>
            <a:r>
              <a:rPr lang="fr-CA" dirty="0">
                <a:latin typeface="Aptos" panose="020B0004020202020204" pitchFamily="34" charset="0"/>
              </a:rPr>
              <a:t>[71]	La plaignante témoigne qu’à plusieurs occasions, le contremaître Lebrun a dénigré publiquement son travail. M. Lebrun lui disait, entre autres exemples de même nature : « Tabarnak, vas-tu finir ton mur », « Câlice, t’as pas fini », « Crisse, t’es pas capable, as-tu tes cartes de compétence? ». Il accusait à tort la plaignante : lorsqu’il voyait des joints mal tirés ou un problème, il s’adressait à elle en la tenant responsable par défaut, ce qui le menait à la critiquer devant les autres.</a:t>
            </a:r>
          </a:p>
          <a:p>
            <a:pPr marL="0" indent="0" algn="just">
              <a:spcBef>
                <a:spcPts val="0"/>
              </a:spcBef>
              <a:spcAft>
                <a:spcPts val="1800"/>
              </a:spcAft>
              <a:buNone/>
            </a:pPr>
            <a:r>
              <a:rPr lang="fr-CA" i="1" dirty="0">
                <a:latin typeface="Aptos" panose="020B0004020202020204" pitchFamily="34" charset="0"/>
              </a:rPr>
              <a:t>Assignation disproportionnée aux tâches de nettoyage</a:t>
            </a:r>
          </a:p>
        </p:txBody>
      </p:sp>
    </p:spTree>
    <p:extLst>
      <p:ext uri="{BB962C8B-B14F-4D97-AF65-F5344CB8AC3E}">
        <p14:creationId xmlns:p14="http://schemas.microsoft.com/office/powerpoint/2010/main" val="1417270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F7DD44C-931F-5291-5F08-46DDD20736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A79D58-3321-1566-959D-1B1DD3EDB090}"/>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9.	</a:t>
            </a:r>
            <a:r>
              <a:rPr lang="fr-CA" sz="3600" i="1" dirty="0">
                <a:solidFill>
                  <a:srgbClr val="F2F3ED"/>
                </a:solidFill>
                <a:latin typeface="Aptos" panose="020B0004020202020204" pitchFamily="34" charset="0"/>
              </a:rPr>
              <a:t>Association canadienne des métiers de la truelle (local 100) c Maçonnerie M. Demers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 115 (CanLII) </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Francine Lamy)</a:t>
            </a:r>
          </a:p>
        </p:txBody>
      </p:sp>
      <p:sp>
        <p:nvSpPr>
          <p:cNvPr id="3" name="Espace réservé du contenu 2">
            <a:extLst>
              <a:ext uri="{FF2B5EF4-FFF2-40B4-BE49-F238E27FC236}">
                <a16:creationId xmlns:a16="http://schemas.microsoft.com/office/drawing/2014/main" id="{A3F02901-3B69-802B-AD03-E774A317F6D7}"/>
              </a:ext>
            </a:extLst>
          </p:cNvPr>
          <p:cNvSpPr>
            <a:spLocks noGrp="1"/>
          </p:cNvSpPr>
          <p:nvPr>
            <p:ph idx="1"/>
          </p:nvPr>
        </p:nvSpPr>
        <p:spPr>
          <a:xfrm>
            <a:off x="576000" y="2552700"/>
            <a:ext cx="17136000" cy="7162800"/>
          </a:xfrm>
        </p:spPr>
        <p:txBody>
          <a:bodyPr lIns="180000" rIns="180000">
            <a:normAutofit fontScale="92500" lnSpcReduction="1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L’événement culminant</a:t>
            </a:r>
            <a:r>
              <a:rPr lang="fr-CA" b="1" dirty="0">
                <a:solidFill>
                  <a:srgbClr val="1F2838"/>
                </a:solidFill>
                <a:latin typeface="Aptos" panose="020B0004020202020204" pitchFamily="34" charset="0"/>
              </a:rPr>
              <a:t> :</a:t>
            </a:r>
          </a:p>
          <a:p>
            <a:pPr marL="0" indent="0" algn="just">
              <a:lnSpc>
                <a:spcPct val="110000"/>
              </a:lnSpc>
              <a:spcBef>
                <a:spcPts val="0"/>
              </a:spcBef>
              <a:spcAft>
                <a:spcPts val="1800"/>
              </a:spcAft>
              <a:buNone/>
              <a:tabLst>
                <a:tab pos="1074738" algn="l"/>
              </a:tabLst>
            </a:pPr>
            <a:r>
              <a:rPr lang="fr-CA" dirty="0">
                <a:latin typeface="Aptos" panose="020B0004020202020204" pitchFamily="34" charset="0"/>
              </a:rPr>
              <a:t>[89] 	M. Lebrun admet aussi dans son témoignage avoir ordonné à un apprenti-maçon, qui aidait la plaignante à nettoyer et ramasser, de cesser de le faire. L’initiative démontre que ce travailleur considérait que 1) cette tâche lui revenait, d’ailleurs les débris étaient ceux du mur qu’il avait monté la veille avec des collègues, ou 2) que la plaignante était injustement traitée. Mais M. Lebrun y a mis court en disant : « Non, toi tu ramasses pas, tu vas poser avec les autres ». </a:t>
            </a:r>
            <a:r>
              <a:rPr lang="fr-CA" b="1" u="sng" dirty="0">
                <a:latin typeface="Aptos" panose="020B0004020202020204" pitchFamily="34" charset="0"/>
              </a:rPr>
              <a:t>La plaignante s’est objectée en demandant au contremaître pourquoi il assignait un apprenti à la pose, alors qu’elle a sa carte de compétence comme compagnon et plus d’expérience. De nouveau, il lui a dit : « T’es pas capable, je veux pas que tu poses ».</a:t>
            </a:r>
            <a:endParaRPr lang="fr-CA" dirty="0">
              <a:latin typeface="Aptos" panose="020B0004020202020204" pitchFamily="34" charset="0"/>
            </a:endParaRPr>
          </a:p>
          <a:p>
            <a:pPr marL="0" indent="0" algn="just">
              <a:lnSpc>
                <a:spcPct val="110000"/>
              </a:lnSpc>
              <a:spcBef>
                <a:spcPts val="0"/>
              </a:spcBef>
              <a:spcAft>
                <a:spcPts val="1800"/>
              </a:spcAft>
              <a:buNone/>
              <a:tabLst>
                <a:tab pos="1074738" algn="l"/>
              </a:tabLst>
            </a:pPr>
            <a:r>
              <a:rPr lang="fr-CA" dirty="0">
                <a:latin typeface="Aptos" panose="020B0004020202020204" pitchFamily="34" charset="0"/>
              </a:rPr>
              <a:t>[90]	N’en pouvant plus, la plaignante a répondu qu’elle prenait ses outils et partait chez elle, qu’elle en avait assez du favoritisme. M. Lebrun lui a crié : « Si t’es pas contente, appelle Dany », référant au propriétaire. Un électricien témoigne l’avoir vue quitter le chantier en pleurant, ce qui corrobore sa version. Nous sommes le 9 février 2023.</a:t>
            </a:r>
          </a:p>
          <a:p>
            <a:pPr marL="0" indent="0" algn="just">
              <a:lnSpc>
                <a:spcPct val="11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131407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2BCACDF-DDE0-0531-B348-34261A248D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AF7FCA-DEFF-391F-134E-DEEDB6FDCD72}"/>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9.	</a:t>
            </a:r>
            <a:r>
              <a:rPr lang="fr-CA" sz="3600" i="1" dirty="0">
                <a:solidFill>
                  <a:srgbClr val="F2F3ED"/>
                </a:solidFill>
                <a:latin typeface="Aptos" panose="020B0004020202020204" pitchFamily="34" charset="0"/>
              </a:rPr>
              <a:t>Association canadienne des métiers de la truelle (local 100) c Maçonnerie M. Demers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 115 (CanLII) </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Francine Lamy)</a:t>
            </a:r>
          </a:p>
        </p:txBody>
      </p:sp>
      <p:sp>
        <p:nvSpPr>
          <p:cNvPr id="3" name="Espace réservé du contenu 2">
            <a:extLst>
              <a:ext uri="{FF2B5EF4-FFF2-40B4-BE49-F238E27FC236}">
                <a16:creationId xmlns:a16="http://schemas.microsoft.com/office/drawing/2014/main" id="{C7C0EB52-A2F0-2CAE-1F30-0D40B53A570E}"/>
              </a:ext>
            </a:extLst>
          </p:cNvPr>
          <p:cNvSpPr>
            <a:spLocks noGrp="1"/>
          </p:cNvSpPr>
          <p:nvPr>
            <p:ph idx="1"/>
          </p:nvPr>
        </p:nvSpPr>
        <p:spPr>
          <a:xfrm>
            <a:off x="576000" y="2552700"/>
            <a:ext cx="17136000" cy="7162800"/>
          </a:xfrm>
        </p:spPr>
        <p:txBody>
          <a:bodyPr lIns="180000" rIns="180000">
            <a:normAutofit fontScale="92500" lnSpcReduction="10000"/>
          </a:bodyPr>
          <a:lstStyle/>
          <a:p>
            <a:pPr marL="0" indent="0">
              <a:lnSpc>
                <a:spcPct val="110000"/>
              </a:lnSpc>
              <a:spcBef>
                <a:spcPts val="0"/>
              </a:spcBef>
              <a:spcAft>
                <a:spcPts val="1800"/>
              </a:spcAft>
              <a:buNone/>
            </a:pPr>
            <a:r>
              <a:rPr lang="fr-CA" b="1" u="sng" dirty="0">
                <a:solidFill>
                  <a:srgbClr val="1F2838"/>
                </a:solidFill>
                <a:latin typeface="Aptos" panose="020B0004020202020204" pitchFamily="34" charset="0"/>
              </a:rPr>
              <a:t>Conclusions </a:t>
            </a:r>
            <a:r>
              <a:rPr lang="fr-CA" b="1" dirty="0">
                <a:solidFill>
                  <a:srgbClr val="1F2838"/>
                </a:solidFill>
                <a:latin typeface="Aptos" panose="020B0004020202020204" pitchFamily="34" charset="0"/>
              </a:rPr>
              <a:t>:</a:t>
            </a:r>
          </a:p>
          <a:p>
            <a:pPr marL="0" indent="0" algn="just">
              <a:lnSpc>
                <a:spcPct val="110000"/>
              </a:lnSpc>
              <a:spcBef>
                <a:spcPts val="0"/>
              </a:spcBef>
              <a:spcAft>
                <a:spcPts val="1800"/>
              </a:spcAft>
              <a:buNone/>
              <a:tabLst>
                <a:tab pos="1074738" algn="l"/>
              </a:tabLst>
            </a:pPr>
            <a:r>
              <a:rPr lang="fr-CA" dirty="0">
                <a:latin typeface="Aptos" panose="020B0004020202020204" pitchFamily="34" charset="0"/>
              </a:rPr>
              <a:t>[96]  	Le Tribunal retient de la preuve que M. Lebrun a rappelé à répétition qu’une femme n’est pas à sa place dans ce milieu, a imposé des conséquences non méritées à la plaignante, ainsi que des conditions désavantageuses à la pratique de son travail en l’abreuvant d’injures. Bref, il a de toutes pièces créé un milieu de travail toxique en lui imposant un traitement différent de celui réservé aux travailleurs masculins, même moins qualifiés, en raison de son sexe.</a:t>
            </a:r>
          </a:p>
          <a:p>
            <a:pPr marL="0" indent="0" algn="just">
              <a:lnSpc>
                <a:spcPct val="110000"/>
              </a:lnSpc>
              <a:spcBef>
                <a:spcPts val="0"/>
              </a:spcBef>
              <a:spcAft>
                <a:spcPts val="1800"/>
              </a:spcAft>
              <a:buNone/>
              <a:tabLst>
                <a:tab pos="1074738" algn="l"/>
              </a:tabLst>
            </a:pPr>
            <a:r>
              <a:rPr lang="fr-CA" dirty="0">
                <a:latin typeface="Aptos" panose="020B0004020202020204" pitchFamily="34" charset="0"/>
              </a:rPr>
              <a:t>[99] 	À la lumière de ce qui précède, le Tribunal conclut que </a:t>
            </a:r>
            <a:r>
              <a:rPr lang="fr-CA" b="1" u="sng" dirty="0">
                <a:latin typeface="Aptos" panose="020B0004020202020204" pitchFamily="34" charset="0"/>
              </a:rPr>
              <a:t>la plaignante a été victime de harcèlement psychologique sexiste, et donc à caractère discriminatoire.</a:t>
            </a:r>
          </a:p>
          <a:p>
            <a:pPr marL="0" indent="0" algn="just">
              <a:lnSpc>
                <a:spcPct val="110000"/>
              </a:lnSpc>
              <a:spcBef>
                <a:spcPts val="0"/>
              </a:spcBef>
              <a:spcAft>
                <a:spcPts val="1800"/>
              </a:spcAft>
              <a:buNone/>
              <a:tabLst>
                <a:tab pos="1074738" algn="l"/>
              </a:tabLst>
            </a:pPr>
            <a:r>
              <a:rPr lang="fr-CA" dirty="0">
                <a:latin typeface="Aptos" panose="020B0004020202020204" pitchFamily="34" charset="0"/>
              </a:rPr>
              <a:t>[116]	Dans l’ensemble, l’employeur n’a pas offert une preuve probante et convaincante que la fin d’emploi de la plaignante est une mise à pied réellement motivée par le manque de travail. De plus, le choix de cette dernière ne repose pas sur des critères objectifs, étant plutôt teinté d’arbitraire et de discrimination.</a:t>
            </a:r>
            <a:r>
              <a:rPr lang="fr-CA" b="1" i="1" dirty="0">
                <a:latin typeface="Aptos" panose="020B0004020202020204" pitchFamily="34" charset="0"/>
              </a:rPr>
              <a:t> </a:t>
            </a:r>
            <a:r>
              <a:rPr lang="fr-CA" u="sng" dirty="0">
                <a:latin typeface="Aptos" panose="020B0004020202020204" pitchFamily="34" charset="0"/>
              </a:rPr>
              <a:t>Il s’agit donc d’un congédiement déguisé, au sens de la convention collective et d’une manifestation du harcèlement sexiste que M. Lebrun lui faisait subir.</a:t>
            </a: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2661659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6757A2B-B846-3744-2C7A-E066B47DD6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5D31141-60E6-7687-1BC5-302EAF3B5305}"/>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9.	</a:t>
            </a:r>
            <a:r>
              <a:rPr lang="fr-CA" sz="3600" i="1">
                <a:solidFill>
                  <a:schemeClr val="bg1"/>
                </a:solidFill>
                <a:latin typeface="Aptos" panose="020B0004020202020204" pitchFamily="34" charset="0"/>
              </a:rPr>
              <a:t>Association canadienne des métiers de la truelle (local 100) c Maçonnerie M. Demers </a:t>
            </a:r>
            <a:r>
              <a:rPr lang="fr-CA" sz="3600" i="1" err="1">
                <a:solidFill>
                  <a:schemeClr val="bg1"/>
                </a:solidFill>
                <a:latin typeface="Aptos" panose="020B0004020202020204" pitchFamily="34" charset="0"/>
              </a:rPr>
              <a:t>inc.</a:t>
            </a:r>
            <a:r>
              <a:rPr lang="fr-CA" sz="3600">
                <a:solidFill>
                  <a:schemeClr val="bg1"/>
                </a:solidFill>
                <a:latin typeface="Aptos" panose="020B0004020202020204" pitchFamily="34" charset="0"/>
              </a:rPr>
              <a:t>,</a:t>
            </a:r>
            <a:r>
              <a:rPr lang="fr-CA" sz="3600" i="1">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 115 (CanLII) </a:t>
            </a:r>
            <a:r>
              <a:rPr lang="fr-CA" sz="3600">
                <a:solidFill>
                  <a:schemeClr val="bg1"/>
                </a:solidFill>
                <a:latin typeface="Aptos" panose="020B0004020202020204" pitchFamily="34" charset="0"/>
              </a:rPr>
              <a:t> (Arbitre Francine Lamy)</a:t>
            </a:r>
          </a:p>
        </p:txBody>
      </p:sp>
      <p:sp>
        <p:nvSpPr>
          <p:cNvPr id="3" name="Espace réservé du contenu 2">
            <a:extLst>
              <a:ext uri="{FF2B5EF4-FFF2-40B4-BE49-F238E27FC236}">
                <a16:creationId xmlns:a16="http://schemas.microsoft.com/office/drawing/2014/main" id="{28C72F61-7DBE-F7E0-1DD4-A769B429D1F0}"/>
              </a:ext>
            </a:extLst>
          </p:cNvPr>
          <p:cNvSpPr>
            <a:spLocks noGrp="1"/>
          </p:cNvSpPr>
          <p:nvPr>
            <p:ph idx="1"/>
          </p:nvPr>
        </p:nvSpPr>
        <p:spPr>
          <a:xfrm>
            <a:off x="576000" y="2371500"/>
            <a:ext cx="17344010" cy="7625116"/>
          </a:xfrm>
        </p:spPr>
        <p:txBody>
          <a:bodyPr lIns="180000" rIns="180000">
            <a:normAutofit fontScale="55000" lnSpcReduction="20000"/>
          </a:bodyPr>
          <a:lstStyle/>
          <a:p>
            <a:pPr marL="0" indent="0">
              <a:lnSpc>
                <a:spcPct val="120000"/>
              </a:lnSpc>
              <a:spcBef>
                <a:spcPts val="0"/>
              </a:spcBef>
              <a:spcAft>
                <a:spcPts val="1800"/>
              </a:spcAft>
              <a:buNone/>
            </a:pPr>
            <a:r>
              <a:rPr lang="fr-CA" b="1" u="sng" dirty="0">
                <a:solidFill>
                  <a:srgbClr val="1F2838"/>
                </a:solidFill>
                <a:latin typeface="Aptos" panose="020B0004020202020204" pitchFamily="34" charset="0"/>
              </a:rPr>
              <a:t>Les réparations </a:t>
            </a:r>
          </a:p>
          <a:p>
            <a:pPr marL="0" indent="0">
              <a:lnSpc>
                <a:spcPct val="120000"/>
              </a:lnSpc>
              <a:spcBef>
                <a:spcPts val="0"/>
              </a:spcBef>
              <a:spcAft>
                <a:spcPts val="1800"/>
              </a:spcAft>
              <a:buNone/>
            </a:pPr>
            <a:r>
              <a:rPr lang="fr-CA" b="1" dirty="0">
                <a:solidFill>
                  <a:srgbClr val="1F2838"/>
                </a:solidFill>
                <a:latin typeface="Aptos" panose="020B0004020202020204" pitchFamily="34" charset="0"/>
              </a:rPr>
              <a:t>Indemnité pour perte d’emploi </a:t>
            </a:r>
            <a:r>
              <a:rPr lang="fr-CA" dirty="0">
                <a:solidFill>
                  <a:srgbClr val="1F2838"/>
                </a:solidFill>
                <a:latin typeface="Aptos" panose="020B0004020202020204" pitchFamily="34" charset="0"/>
              </a:rPr>
              <a:t>: 2 semaines par année de service :12 semaines = 23 117.04$</a:t>
            </a:r>
          </a:p>
          <a:p>
            <a:pPr marL="444500" indent="-444500">
              <a:lnSpc>
                <a:spcPct val="120000"/>
              </a:lnSpc>
              <a:spcBef>
                <a:spcPts val="0"/>
              </a:spcBef>
              <a:spcAft>
                <a:spcPts val="1800"/>
              </a:spcAft>
              <a:buAutoNum type="arabicParenR"/>
            </a:pPr>
            <a:r>
              <a:rPr lang="fr-CA" b="1" dirty="0">
                <a:solidFill>
                  <a:srgbClr val="1F2838"/>
                </a:solidFill>
                <a:latin typeface="Aptos" panose="020B0004020202020204" pitchFamily="34" charset="0"/>
              </a:rPr>
              <a:t>Perte de salaire: </a:t>
            </a:r>
            <a:r>
              <a:rPr lang="fr-CA" dirty="0">
                <a:solidFill>
                  <a:srgbClr val="1F2838"/>
                </a:solidFill>
                <a:latin typeface="Aptos" panose="020B0004020202020204" pitchFamily="34" charset="0"/>
              </a:rPr>
              <a:t>REJETÉ faute de preuve. </a:t>
            </a:r>
          </a:p>
          <a:p>
            <a:pPr marL="444500" indent="0">
              <a:lnSpc>
                <a:spcPct val="120000"/>
              </a:lnSpc>
              <a:spcBef>
                <a:spcPts val="0"/>
              </a:spcBef>
              <a:spcAft>
                <a:spcPts val="1800"/>
              </a:spcAft>
              <a:buNone/>
              <a:tabLst>
                <a:tab pos="1074738" algn="l"/>
              </a:tabLst>
            </a:pPr>
            <a:r>
              <a:rPr lang="fr-CA" dirty="0">
                <a:latin typeface="Aptos" panose="020B0004020202020204" pitchFamily="34" charset="0"/>
              </a:rPr>
              <a:t>[147]	[…] </a:t>
            </a:r>
            <a:r>
              <a:rPr lang="fr-CA" b="1" u="sng" dirty="0">
                <a:latin typeface="Aptos" panose="020B0004020202020204" pitchFamily="34" charset="0"/>
              </a:rPr>
              <a:t>L’</a:t>
            </a:r>
            <a:r>
              <a:rPr lang="fr-CA" b="1" u="sng" dirty="0">
                <a:latin typeface="Aptos" panose="020B0004020202020204" pitchFamily="34" charset="0"/>
                <a:hlinkClick r:id="rId4">
                  <a:extLst>
                    <a:ext uri="{A12FA001-AC4F-418D-AE19-62706E023703}">
                      <ahyp:hlinkClr xmlns:ahyp="http://schemas.microsoft.com/office/drawing/2018/hyperlinkcolor" val="tx"/>
                    </a:ext>
                  </a:extLst>
                </a:hlinkClick>
              </a:rPr>
              <a:t>article 123.16</a:t>
            </a:r>
            <a:r>
              <a:rPr lang="fr-CA" b="1" u="sng" dirty="0">
                <a:latin typeface="Aptos" panose="020B0004020202020204" pitchFamily="34" charset="0"/>
              </a:rPr>
              <a:t> </a:t>
            </a:r>
            <a:r>
              <a:rPr lang="fr-CA" b="1" u="sng" dirty="0">
                <a:latin typeface="Aptos" panose="020B0004020202020204" pitchFamily="34" charset="0"/>
                <a:hlinkClick r:id="rId5">
                  <a:extLst>
                    <a:ext uri="{A12FA001-AC4F-418D-AE19-62706E023703}">
                      <ahyp:hlinkClr xmlns:ahyp="http://schemas.microsoft.com/office/drawing/2018/hyperlinkcolor" val="tx"/>
                    </a:ext>
                  </a:extLst>
                </a:hlinkClick>
              </a:rPr>
              <a:t>LNT</a:t>
            </a:r>
            <a:r>
              <a:rPr lang="fr-CA" b="1" u="sng" dirty="0">
                <a:latin typeface="Aptos" panose="020B0004020202020204" pitchFamily="34" charset="0"/>
              </a:rPr>
              <a:t> prévoit que les dispositions permettant au tribunal d’accorder des indemnités ne s’appliquent pas pendant une période où la personne salariée a subi une lésion professionnelle.</a:t>
            </a:r>
          </a:p>
          <a:p>
            <a:pPr marL="444500" indent="0">
              <a:lnSpc>
                <a:spcPct val="120000"/>
              </a:lnSpc>
              <a:spcBef>
                <a:spcPts val="0"/>
              </a:spcBef>
              <a:spcAft>
                <a:spcPts val="1800"/>
              </a:spcAft>
              <a:buNone/>
              <a:tabLst>
                <a:tab pos="1074738" algn="l"/>
              </a:tabLst>
            </a:pPr>
            <a:r>
              <a:rPr lang="fr-CA" dirty="0">
                <a:latin typeface="Aptos" panose="020B0004020202020204" pitchFamily="34" charset="0"/>
              </a:rPr>
              <a:t>[148] 	Le syndicat a apporté des précisions. Il réclame la perte de salaire que la plaignante aurait encourue entre le moment où elle est redevenue capable d’occuper son emploi au terme de sa lésion professionnelle et l’obtention d’un nouvel emploi. Elle a trouvé du travail, mais elle est restée plusieurs semaines sans salaire. </a:t>
            </a:r>
          </a:p>
          <a:p>
            <a:pPr marL="444500" indent="0">
              <a:lnSpc>
                <a:spcPct val="120000"/>
              </a:lnSpc>
              <a:spcBef>
                <a:spcPts val="0"/>
              </a:spcBef>
              <a:spcAft>
                <a:spcPts val="1800"/>
              </a:spcAft>
              <a:buNone/>
              <a:tabLst>
                <a:tab pos="1074738" algn="l"/>
              </a:tabLst>
            </a:pPr>
            <a:r>
              <a:rPr lang="fr-CA" b="1" dirty="0">
                <a:solidFill>
                  <a:srgbClr val="1F2838"/>
                </a:solidFill>
                <a:latin typeface="Aptos" panose="020B0004020202020204" pitchFamily="34" charset="0"/>
              </a:rPr>
              <a:t>3) Dommages et intérêts moraux</a:t>
            </a:r>
          </a:p>
          <a:p>
            <a:pPr marL="444500" indent="0">
              <a:lnSpc>
                <a:spcPct val="120000"/>
              </a:lnSpc>
              <a:spcBef>
                <a:spcPts val="0"/>
              </a:spcBef>
              <a:spcAft>
                <a:spcPts val="1800"/>
              </a:spcAft>
              <a:buNone/>
              <a:tabLst>
                <a:tab pos="1074738" algn="l"/>
              </a:tabLst>
            </a:pPr>
            <a:r>
              <a:rPr lang="fr-CA" dirty="0">
                <a:latin typeface="Aptos" panose="020B0004020202020204" pitchFamily="34" charset="0"/>
              </a:rPr>
              <a:t>[154]	L’alinéa 123.15 4° </a:t>
            </a:r>
            <a:r>
              <a:rPr lang="fr-CA" dirty="0">
                <a:latin typeface="Aptos" panose="020B0004020202020204" pitchFamily="34" charset="0"/>
                <a:hlinkClick r:id="rId5"/>
              </a:rPr>
              <a:t>LNT</a:t>
            </a:r>
            <a:r>
              <a:rPr lang="fr-CA" dirty="0">
                <a:latin typeface="Aptos" panose="020B0004020202020204" pitchFamily="34" charset="0"/>
              </a:rPr>
              <a:t> prévoit la possibilité pour le Tribunal d’ordonner à l’employeur de verser à la personne salariée des dommages et intérêts moraux afin d’indemniser le préjudice moral causé. La partie syndicale réclame une indemnité de 25 000 $ à ce titre.</a:t>
            </a:r>
          </a:p>
          <a:p>
            <a:pPr marL="444500" indent="0">
              <a:lnSpc>
                <a:spcPct val="120000"/>
              </a:lnSpc>
              <a:spcBef>
                <a:spcPts val="0"/>
              </a:spcBef>
              <a:spcAft>
                <a:spcPts val="1800"/>
              </a:spcAft>
              <a:buNone/>
              <a:tabLst>
                <a:tab pos="1074738" algn="l"/>
              </a:tabLst>
            </a:pPr>
            <a:r>
              <a:rPr lang="fr-CA" dirty="0">
                <a:latin typeface="Aptos" panose="020B0004020202020204" pitchFamily="34" charset="0"/>
              </a:rPr>
              <a:t>[155]	Comme le syndicat en convient, cette indemnité ne peut être accordée à cette étape, parce que la CNESST a déjà décidé que la plaignante a été victime d’une lésion psychologique pendant la même période.</a:t>
            </a:r>
          </a:p>
          <a:p>
            <a:pPr marL="444500" indent="0">
              <a:lnSpc>
                <a:spcPct val="120000"/>
              </a:lnSpc>
              <a:spcBef>
                <a:spcPts val="0"/>
              </a:spcBef>
              <a:spcAft>
                <a:spcPts val="1800"/>
              </a:spcAft>
              <a:buNone/>
              <a:tabLst>
                <a:tab pos="1074738" algn="l"/>
              </a:tabLst>
            </a:pPr>
            <a:r>
              <a:rPr lang="fr-CA" b="1" u="sng" dirty="0">
                <a:latin typeface="Aptos" panose="020B0004020202020204" pitchFamily="34" charset="0"/>
              </a:rPr>
              <a:t>[156]	En effet, l’absence de responsabilité décrétée par l’</a:t>
            </a:r>
            <a:r>
              <a:rPr lang="fr-CA" b="1" u="sng" dirty="0">
                <a:latin typeface="Aptos" panose="020B0004020202020204" pitchFamily="34" charset="0"/>
                <a:hlinkClick r:id="rId6"/>
              </a:rPr>
              <a:t>article 26</a:t>
            </a:r>
            <a:r>
              <a:rPr lang="fr-CA" b="1" u="sng" dirty="0">
                <a:latin typeface="Aptos" panose="020B0004020202020204" pitchFamily="34" charset="0"/>
              </a:rPr>
              <a:t> </a:t>
            </a:r>
            <a:r>
              <a:rPr lang="fr-CA" b="1" u="sng" dirty="0">
                <a:latin typeface="Aptos" panose="020B0004020202020204" pitchFamily="34" charset="0"/>
                <a:hlinkClick r:id="rId7"/>
              </a:rPr>
              <a:t>LATMP</a:t>
            </a:r>
            <a:r>
              <a:rPr lang="fr-CA" b="1" u="sng" dirty="0">
                <a:latin typeface="Aptos" panose="020B0004020202020204" pitchFamily="34" charset="0"/>
              </a:rPr>
              <a:t> s’applique, même en cas de discrimination</a:t>
            </a:r>
            <a:r>
              <a:rPr lang="fr-CA" b="1" u="sng" baseline="30000" dirty="0">
                <a:latin typeface="Aptos" panose="020B0004020202020204" pitchFamily="34" charset="0"/>
                <a:hlinkClick r:id="rId8"/>
              </a:rPr>
              <a:t>[46]</a:t>
            </a:r>
            <a:r>
              <a:rPr lang="fr-CA" b="1" u="sng" dirty="0">
                <a:latin typeface="Aptos" panose="020B0004020202020204" pitchFamily="34" charset="0"/>
              </a:rPr>
              <a:t>. L’aménagement limitant les redressements, édicté à l’</a:t>
            </a:r>
            <a:r>
              <a:rPr lang="fr-CA" b="1" u="sng" dirty="0">
                <a:latin typeface="Aptos" panose="020B0004020202020204" pitchFamily="34" charset="0"/>
                <a:hlinkClick r:id="rId4"/>
              </a:rPr>
              <a:t>article 123.16</a:t>
            </a:r>
            <a:r>
              <a:rPr lang="fr-CA" b="1" u="sng" dirty="0">
                <a:latin typeface="Aptos" panose="020B0004020202020204" pitchFamily="34" charset="0"/>
              </a:rPr>
              <a:t> </a:t>
            </a:r>
            <a:r>
              <a:rPr lang="fr-CA" b="1" u="sng" dirty="0">
                <a:latin typeface="Aptos" panose="020B0004020202020204" pitchFamily="34" charset="0"/>
                <a:hlinkClick r:id="rId5"/>
              </a:rPr>
              <a:t>LNT</a:t>
            </a:r>
            <a:r>
              <a:rPr lang="fr-CA" b="1" u="sng" dirty="0">
                <a:latin typeface="Aptos" panose="020B0004020202020204" pitchFamily="34" charset="0"/>
              </a:rPr>
              <a:t>, s’étend au préjudice moral. Le Tribunal doit donc réserver sa décision s’il estime probable que le harcèlement psychologique a entraîné une lésion professionnelle.</a:t>
            </a:r>
          </a:p>
          <a:p>
            <a:pPr marL="444500" indent="0">
              <a:lnSpc>
                <a:spcPct val="120000"/>
              </a:lnSpc>
              <a:spcBef>
                <a:spcPts val="0"/>
              </a:spcBef>
              <a:spcAft>
                <a:spcPts val="1800"/>
              </a:spcAft>
              <a:buNone/>
              <a:tabLst>
                <a:tab pos="1074738" algn="l"/>
              </a:tabLst>
            </a:pPr>
            <a:r>
              <a:rPr lang="fr-CA" dirty="0">
                <a:latin typeface="Aptos" panose="020B0004020202020204" pitchFamily="34" charset="0"/>
              </a:rPr>
              <a:t>[157]	Or, cette question n’est cependant pas définitivement résolue, car la contestation de l’employeur est toujours pendante. Dans ces circonstances, il convient de suspendre toute décision sur les dommages moraux réclamés et de réserver compétence pour disposer de la demande syndicale, dans l’éventualité où l’appel est maintenu et que la décision initiale acceptant la lésion professionnelle est renversée.</a:t>
            </a:r>
          </a:p>
        </p:txBody>
      </p:sp>
    </p:spTree>
    <p:extLst>
      <p:ext uri="{BB962C8B-B14F-4D97-AF65-F5344CB8AC3E}">
        <p14:creationId xmlns:p14="http://schemas.microsoft.com/office/powerpoint/2010/main" val="104923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267E35F-80CF-A805-5704-9A36EC183E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67BE2A-F7C7-B765-8E4E-008BE125BAA1}"/>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9.	</a:t>
            </a:r>
            <a:r>
              <a:rPr lang="fr-CA" sz="3600" i="1" dirty="0">
                <a:solidFill>
                  <a:srgbClr val="F2F3ED"/>
                </a:solidFill>
                <a:latin typeface="Aptos" panose="020B0004020202020204" pitchFamily="34" charset="0"/>
              </a:rPr>
              <a:t>Association canadienne des métiers de la truelle (local 100) c Maçonnerie M. Demers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QCTA 115 (CanLII)</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Francine Lamy)</a:t>
            </a:r>
          </a:p>
        </p:txBody>
      </p:sp>
      <p:sp>
        <p:nvSpPr>
          <p:cNvPr id="3" name="Espace réservé du contenu 2">
            <a:extLst>
              <a:ext uri="{FF2B5EF4-FFF2-40B4-BE49-F238E27FC236}">
                <a16:creationId xmlns:a16="http://schemas.microsoft.com/office/drawing/2014/main" id="{B89D4F60-13E5-C27B-C673-3D748B7C72BB}"/>
              </a:ext>
            </a:extLst>
          </p:cNvPr>
          <p:cNvSpPr>
            <a:spLocks noGrp="1"/>
          </p:cNvSpPr>
          <p:nvPr>
            <p:ph idx="1"/>
          </p:nvPr>
        </p:nvSpPr>
        <p:spPr>
          <a:xfrm>
            <a:off x="576000" y="2552700"/>
            <a:ext cx="17344010" cy="7162800"/>
          </a:xfrm>
        </p:spPr>
        <p:txBody>
          <a:bodyPr lIns="180000" rIns="180000">
            <a:normAutofit lnSpcReduction="10000"/>
          </a:bodyPr>
          <a:lstStyle/>
          <a:p>
            <a:pPr marL="0" indent="0" algn="just">
              <a:spcBef>
                <a:spcPts val="0"/>
              </a:spcBef>
              <a:spcAft>
                <a:spcPts val="1800"/>
              </a:spcAft>
              <a:buNone/>
            </a:pPr>
            <a:r>
              <a:rPr lang="fr-CA" b="1" u="sng" dirty="0">
                <a:solidFill>
                  <a:srgbClr val="1F2838"/>
                </a:solidFill>
                <a:latin typeface="Aptos" panose="020B0004020202020204" pitchFamily="34" charset="0"/>
              </a:rPr>
              <a:t>Les réparations </a:t>
            </a:r>
            <a:endParaRPr lang="fr-CA" dirty="0">
              <a:solidFill>
                <a:srgbClr val="1F2838"/>
              </a:solidFill>
              <a:latin typeface="Aptos" panose="020B0004020202020204" pitchFamily="34" charset="0"/>
            </a:endParaRPr>
          </a:p>
          <a:p>
            <a:pPr marL="0" indent="0" algn="just">
              <a:spcBef>
                <a:spcPts val="0"/>
              </a:spcBef>
              <a:spcAft>
                <a:spcPts val="1800"/>
              </a:spcAft>
              <a:buNone/>
              <a:tabLst>
                <a:tab pos="444500" algn="l"/>
              </a:tabLst>
            </a:pPr>
            <a:r>
              <a:rPr lang="fr-CA" dirty="0">
                <a:solidFill>
                  <a:srgbClr val="1F2838"/>
                </a:solidFill>
                <a:latin typeface="Aptos" panose="020B0004020202020204" pitchFamily="34" charset="0"/>
              </a:rPr>
              <a:t>4)	Dommages punitifs : 15 000 $ </a:t>
            </a:r>
          </a:p>
          <a:p>
            <a:pPr marL="715963" indent="-271463" algn="just">
              <a:spcBef>
                <a:spcPts val="0"/>
              </a:spcBef>
              <a:spcAft>
                <a:spcPts val="1800"/>
              </a:spcAft>
              <a:buNone/>
            </a:pPr>
            <a:r>
              <a:rPr lang="fr-CA" dirty="0">
                <a:solidFill>
                  <a:srgbClr val="1F2838"/>
                </a:solidFill>
                <a:latin typeface="Aptos" panose="020B0004020202020204" pitchFamily="34" charset="0"/>
              </a:rPr>
              <a:t>- Modification de la LNT en 2024 l’article 123,15 LNT permet le paiement de dommages intérêts punitifs même lorsque la personne est victime d’une lésion professionnelle.</a:t>
            </a:r>
          </a:p>
          <a:p>
            <a:pPr marL="715963" indent="0" algn="just">
              <a:spcBef>
                <a:spcPts val="0"/>
              </a:spcBef>
              <a:spcAft>
                <a:spcPts val="1800"/>
              </a:spcAft>
              <a:buNone/>
              <a:tabLst>
                <a:tab pos="1074738" algn="l"/>
              </a:tabLst>
            </a:pPr>
            <a:r>
              <a:rPr lang="fr-CA" dirty="0">
                <a:latin typeface="Aptos" panose="020B0004020202020204" pitchFamily="34" charset="0"/>
              </a:rPr>
              <a:t>[162]	Cette modification est entrée en vigueur le 27 mars 2024 </a:t>
            </a:r>
            <a:r>
              <a:rPr lang="fr-CA" dirty="0">
                <a:latin typeface="Aptos" panose="020B0004020202020204" pitchFamily="34" charset="0"/>
                <a:hlinkClick r:id="rId4"/>
              </a:rPr>
              <a:t>[52]</a:t>
            </a:r>
            <a:r>
              <a:rPr lang="fr-CA" dirty="0">
                <a:latin typeface="Aptos" panose="020B0004020202020204" pitchFamily="34" charset="0"/>
              </a:rPr>
              <a:t>.</a:t>
            </a:r>
            <a:r>
              <a:rPr lang="fr-CA" i="1" dirty="0">
                <a:latin typeface="Aptos" panose="020B0004020202020204" pitchFamily="34" charset="0"/>
              </a:rPr>
              <a:t> </a:t>
            </a:r>
            <a:r>
              <a:rPr lang="fr-CA" dirty="0">
                <a:latin typeface="Aptos" panose="020B0004020202020204" pitchFamily="34" charset="0"/>
              </a:rPr>
              <a:t>Comme nous l’avons vu, le grief a été déposé en 2023 et les contraventions pouvant être prises en compte pour exercer ce pouvoir sont survenues avant cette date.</a:t>
            </a:r>
          </a:p>
          <a:p>
            <a:pPr marL="715963" indent="0" algn="just">
              <a:spcBef>
                <a:spcPts val="0"/>
              </a:spcBef>
              <a:spcAft>
                <a:spcPts val="1800"/>
              </a:spcAft>
              <a:buNone/>
              <a:tabLst>
                <a:tab pos="1074738" algn="l"/>
              </a:tabLst>
            </a:pPr>
            <a:r>
              <a:rPr lang="fr-CA" dirty="0">
                <a:latin typeface="Aptos" panose="020B0004020202020204" pitchFamily="34" charset="0"/>
              </a:rPr>
              <a:t>[177]	En outre, puisque l’exercice de ce pouvoir vise la prévention de la récidive, son exercice permet à la loi nouvelle de produire ses effets dans l’avenir, et donc après son entrée en vigueur. Comme nous l’avons vu, l’employeur est toujours en affaires, à telle enseigne que l’ordonnance aura un effet utile.</a:t>
            </a:r>
          </a:p>
          <a:p>
            <a:pPr marL="715963" indent="-357188" algn="just">
              <a:spcBef>
                <a:spcPts val="0"/>
              </a:spcBef>
              <a:spcAft>
                <a:spcPts val="1800"/>
              </a:spcAft>
              <a:buNone/>
            </a:pPr>
            <a:r>
              <a:rPr lang="fr-CA" dirty="0">
                <a:latin typeface="Aptos" panose="020B0004020202020204" pitchFamily="34" charset="0"/>
              </a:rPr>
              <a:t>-	Ordonnances visant à ce que l’Employeur adopte et mettre en œuvre une politique de HP</a:t>
            </a:r>
          </a:p>
          <a:p>
            <a:pPr algn="just">
              <a:spcBef>
                <a:spcPts val="0"/>
              </a:spcBef>
              <a:spcAft>
                <a:spcPts val="1800"/>
              </a:spcAft>
            </a:pPr>
            <a:endParaRPr lang="fr-CA" dirty="0">
              <a:latin typeface="Aptos" panose="020B0004020202020204" pitchFamily="34" charset="0"/>
            </a:endParaRPr>
          </a:p>
          <a:p>
            <a:pPr algn="just">
              <a:spcBef>
                <a:spcPts val="0"/>
              </a:spcBef>
              <a:spcAft>
                <a:spcPts val="1800"/>
              </a:spcAft>
            </a:pPr>
            <a:endParaRPr lang="fr-CA" dirty="0">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83356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08B7315-EC5C-9AB9-A6AB-50356B1006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A7B71C-7C57-B96B-760D-F477E30BD606}"/>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i="1" dirty="0">
                <a:solidFill>
                  <a:srgbClr val="F2F3ED"/>
                </a:solidFill>
                <a:latin typeface="Aptos" panose="020B0004020202020204" pitchFamily="34" charset="0"/>
              </a:rPr>
              <a:t>1.	Syndicat de l’enseignement de la région de Québec (FAE) c Centre de services scolaire des Premières Seigneuries</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92168</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t>
            </a:r>
            <a:br>
              <a:rPr lang="fr-CA" sz="3600" dirty="0">
                <a:solidFill>
                  <a:srgbClr val="F2F3ED"/>
                </a:solidFill>
                <a:latin typeface="Aptos" panose="020B0004020202020204" pitchFamily="34" charset="0"/>
              </a:rPr>
            </a:br>
            <a:r>
              <a:rPr lang="fr-CA" sz="3600" dirty="0">
                <a:solidFill>
                  <a:srgbClr val="F2F3ED"/>
                </a:solidFill>
                <a:latin typeface="Aptos" panose="020B0004020202020204" pitchFamily="34" charset="0"/>
              </a:rPr>
              <a:t>( M</a:t>
            </a:r>
            <a:r>
              <a:rPr lang="fr-CA" sz="3600" baseline="30000" dirty="0">
                <a:solidFill>
                  <a:srgbClr val="F2F3ED"/>
                </a:solidFill>
                <a:latin typeface="Aptos" panose="020B0004020202020204" pitchFamily="34" charset="0"/>
              </a:rPr>
              <a:t>e</a:t>
            </a:r>
            <a:r>
              <a:rPr lang="fr-CA" sz="3600" dirty="0">
                <a:solidFill>
                  <a:srgbClr val="F2F3ED"/>
                </a:solidFill>
                <a:latin typeface="Aptos" panose="020B0004020202020204" pitchFamily="34" charset="0"/>
              </a:rPr>
              <a:t> Alain Turcotte)</a:t>
            </a:r>
          </a:p>
        </p:txBody>
      </p:sp>
      <p:sp>
        <p:nvSpPr>
          <p:cNvPr id="3" name="Espace réservé du contenu 2">
            <a:extLst>
              <a:ext uri="{FF2B5EF4-FFF2-40B4-BE49-F238E27FC236}">
                <a16:creationId xmlns:a16="http://schemas.microsoft.com/office/drawing/2014/main" id="{6022EACB-B8C7-16DA-9BEA-3D9AED68A067}"/>
              </a:ext>
            </a:extLst>
          </p:cNvPr>
          <p:cNvSpPr>
            <a:spLocks noGrp="1"/>
          </p:cNvSpPr>
          <p:nvPr>
            <p:ph idx="1"/>
          </p:nvPr>
        </p:nvSpPr>
        <p:spPr>
          <a:xfrm>
            <a:off x="576000" y="2552700"/>
            <a:ext cx="17136000" cy="7162800"/>
          </a:xfrm>
        </p:spPr>
        <p:txBody>
          <a:bodyPr lIns="180000" tIns="46800" rIns="180000" bIns="46800">
            <a:normAutofit fontScale="92500" lnSpcReduction="20000"/>
          </a:bodyPr>
          <a:lstStyle/>
          <a:p>
            <a:pPr marL="538163" indent="-538163">
              <a:lnSpc>
                <a:spcPct val="120000"/>
              </a:lnSpc>
              <a:spcBef>
                <a:spcPts val="0"/>
              </a:spcBef>
              <a:spcAft>
                <a:spcPts val="1200"/>
              </a:spcAft>
              <a:buNone/>
              <a:tabLst>
                <a:tab pos="1616075" algn="l"/>
              </a:tabLst>
            </a:pPr>
            <a:r>
              <a:rPr lang="fr-CA" b="1" dirty="0">
                <a:latin typeface="Aptos" panose="020B0004020202020204" pitchFamily="34" charset="0"/>
              </a:rPr>
              <a:t>	</a:t>
            </a:r>
            <a:r>
              <a:rPr lang="fr-CA" dirty="0">
                <a:latin typeface="Aptos" panose="020B0004020202020204" pitchFamily="34" charset="0"/>
              </a:rPr>
              <a:t>[138]	La preuve prépondérante est largement en faveur de la partie syndicale. Un enseignant au dossier impeccable dans le milieu scolaire, commet une faute dans sa vie privée. En tenant compte de sa déclaration de culpabilité et de l’examen fait par l’agent de probation, on ne lui impose pas de peine d’emprisonnement, mais plutôt le paiement d’amendes avec une probation d’un an et l’absence de communication avec la personne concernée.</a:t>
            </a:r>
          </a:p>
          <a:p>
            <a:pPr marL="538163" indent="0" algn="just">
              <a:lnSpc>
                <a:spcPct val="120000"/>
              </a:lnSpc>
              <a:spcBef>
                <a:spcPts val="0"/>
              </a:spcBef>
              <a:spcAft>
                <a:spcPts val="1200"/>
              </a:spcAft>
              <a:buNone/>
              <a:tabLst>
                <a:tab pos="1616075" algn="l"/>
              </a:tabLst>
            </a:pPr>
            <a:r>
              <a:rPr lang="fr-CA" dirty="0">
                <a:latin typeface="Aptos" panose="020B0004020202020204" pitchFamily="34" charset="0"/>
              </a:rPr>
              <a:t>[139]	Les informations objectives montrent que cela suffit pour payer sa dette à la société et que le plaignant ne présente pas de risque de récidive.</a:t>
            </a:r>
          </a:p>
          <a:p>
            <a:pPr marL="538163" indent="0" algn="just">
              <a:lnSpc>
                <a:spcPct val="120000"/>
              </a:lnSpc>
              <a:spcBef>
                <a:spcPts val="0"/>
              </a:spcBef>
              <a:spcAft>
                <a:spcPts val="1200"/>
              </a:spcAft>
              <a:buNone/>
              <a:tabLst>
                <a:tab pos="1616075" algn="l"/>
              </a:tabLst>
            </a:pPr>
            <a:r>
              <a:rPr lang="fr-CA" dirty="0">
                <a:latin typeface="Aptos" panose="020B0004020202020204" pitchFamily="34" charset="0"/>
              </a:rPr>
              <a:t>[140]	De son côté, malgré qu’il sache tout cela, l’employeur se fonde sur la perfection du rôle de l’enseignant en tout temps, ce qui n’est pas réaliste. </a:t>
            </a:r>
            <a:r>
              <a:rPr lang="fr-CA" b="1" u="sng" dirty="0">
                <a:latin typeface="Aptos" panose="020B0004020202020204" pitchFamily="34" charset="0"/>
              </a:rPr>
              <a:t>Mais ce qui est bien pire, il décide sur une perception que le plaignant est moins apte à effectuer le travail et moins digne d’être reconnu en tant qu’être humain en raison de son antécédent judiciaire</a:t>
            </a:r>
            <a:r>
              <a:rPr lang="fr-CA" dirty="0">
                <a:latin typeface="Aptos" panose="020B0004020202020204" pitchFamily="34" charset="0"/>
              </a:rPr>
              <a:t>.</a:t>
            </a:r>
          </a:p>
          <a:p>
            <a:pPr marL="538163" indent="0" algn="just">
              <a:buNone/>
              <a:tabLst>
                <a:tab pos="1616075" algn="l"/>
              </a:tabLst>
            </a:pPr>
            <a:r>
              <a:rPr lang="fr-CA" dirty="0">
                <a:latin typeface="Aptos" panose="020B0004020202020204" pitchFamily="34" charset="0"/>
              </a:rPr>
              <a:t>[141]	En effet, la seule preuve que les témoins de l’employeur sont en mesure d’offrir en est une d’opinion qui relève des dictons populaires du style « </a:t>
            </a:r>
            <a:r>
              <a:rPr lang="fr-CA" i="1" dirty="0">
                <a:latin typeface="Aptos" panose="020B0004020202020204" pitchFamily="34" charset="0"/>
              </a:rPr>
              <a:t>Qui a bu, boira</a:t>
            </a:r>
            <a:r>
              <a:rPr lang="fr-CA" dirty="0">
                <a:latin typeface="Aptos" panose="020B0004020202020204" pitchFamily="34" charset="0"/>
              </a:rPr>
              <a:t> », « </a:t>
            </a:r>
            <a:r>
              <a:rPr lang="fr-CA" i="1" dirty="0">
                <a:latin typeface="Aptos" panose="020B0004020202020204" pitchFamily="34" charset="0"/>
              </a:rPr>
              <a:t>Il n’y a pas de fumée sans feu</a:t>
            </a:r>
            <a:r>
              <a:rPr lang="fr-CA" dirty="0">
                <a:latin typeface="Aptos" panose="020B0004020202020204" pitchFamily="34" charset="0"/>
              </a:rPr>
              <a:t> » ou, comme le dénonçait la juge Deschamps dans </a:t>
            </a:r>
            <a:r>
              <a:rPr lang="fr-CA" i="1" dirty="0" err="1">
                <a:latin typeface="Aptos" panose="020B0004020202020204" pitchFamily="34" charset="0"/>
              </a:rPr>
              <a:t>Maksteel</a:t>
            </a:r>
            <a:r>
              <a:rPr lang="fr-CA" dirty="0">
                <a:latin typeface="Aptos" panose="020B0004020202020204" pitchFamily="34" charset="0"/>
              </a:rPr>
              <a:t>, « </a:t>
            </a:r>
            <a:r>
              <a:rPr lang="fr-CA" i="1" dirty="0">
                <a:latin typeface="Aptos" panose="020B0004020202020204" pitchFamily="34" charset="0"/>
              </a:rPr>
              <a:t>criminel un jour, criminel toujours</a:t>
            </a:r>
            <a:r>
              <a:rPr lang="fr-CA" dirty="0">
                <a:latin typeface="Aptos" panose="020B0004020202020204" pitchFamily="34" charset="0"/>
              </a:rPr>
              <a:t> ».</a:t>
            </a:r>
          </a:p>
          <a:p>
            <a:pPr marL="0" indent="0">
              <a:buNone/>
            </a:pPr>
            <a:endParaRPr lang="fr-CA" dirty="0">
              <a:latin typeface="Aptos" panose="020B0004020202020204" pitchFamily="34" charset="0"/>
            </a:endParaRPr>
          </a:p>
        </p:txBody>
      </p:sp>
    </p:spTree>
    <p:extLst>
      <p:ext uri="{BB962C8B-B14F-4D97-AF65-F5344CB8AC3E}">
        <p14:creationId xmlns:p14="http://schemas.microsoft.com/office/powerpoint/2010/main" val="4257353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8C9E00B-ED35-0285-4190-E783DE03A6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0BD8B7-497C-79CA-3229-FF1438D4320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10.	</a:t>
            </a:r>
            <a:r>
              <a:rPr lang="fr-CA" sz="3600" i="1" dirty="0">
                <a:solidFill>
                  <a:srgbClr val="F2F3ED"/>
                </a:solidFill>
                <a:latin typeface="Aptos" panose="020B0004020202020204" pitchFamily="34" charset="0"/>
              </a:rPr>
              <a:t>Syndicat des </a:t>
            </a:r>
            <a:r>
              <a:rPr lang="fr-CA" sz="3600" i="1" dirty="0">
                <a:solidFill>
                  <a:schemeClr val="bg1"/>
                </a:solidFill>
                <a:latin typeface="Aptos" panose="020B0004020202020204" pitchFamily="34" charset="0"/>
              </a:rPr>
              <a:t>travailleuses et travailleurs du CIUSSS de l’</a:t>
            </a:r>
            <a:r>
              <a:rPr lang="fr-CA" sz="3600" i="1" dirty="0" err="1">
                <a:solidFill>
                  <a:schemeClr val="bg1"/>
                </a:solidFill>
                <a:latin typeface="Aptos" panose="020B0004020202020204" pitchFamily="34" charset="0"/>
              </a:rPr>
              <a:t>Est-de-l’Île-de-Montréal</a:t>
            </a:r>
            <a:r>
              <a:rPr lang="fr-CA" sz="3600" i="1" dirty="0">
                <a:solidFill>
                  <a:schemeClr val="bg1"/>
                </a:solidFill>
                <a:latin typeface="Aptos" panose="020B0004020202020204" pitchFamily="34" charset="0"/>
              </a:rPr>
              <a:t> - CSN c Santé Québec</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131282 </a:t>
            </a:r>
            <a:r>
              <a:rPr lang="fr-CA" sz="3600" dirty="0">
                <a:solidFill>
                  <a:schemeClr val="bg1"/>
                </a:solidFill>
                <a:latin typeface="Aptos" panose="020B0004020202020204" pitchFamily="34" charset="0"/>
              </a:rPr>
              <a:t>(QC SAT) </a:t>
            </a:r>
            <a:r>
              <a:rPr lang="fr-CA" sz="3600" dirty="0">
                <a:solidFill>
                  <a:srgbClr val="F2F3ED"/>
                </a:solidFill>
                <a:latin typeface="Aptos" panose="020B0004020202020204" pitchFamily="34" charset="0"/>
              </a:rPr>
              <a:t>(Arbitre Me Denis Nadeau)</a:t>
            </a:r>
          </a:p>
        </p:txBody>
      </p:sp>
      <p:sp>
        <p:nvSpPr>
          <p:cNvPr id="3" name="Espace réservé du contenu 2">
            <a:extLst>
              <a:ext uri="{FF2B5EF4-FFF2-40B4-BE49-F238E27FC236}">
                <a16:creationId xmlns:a16="http://schemas.microsoft.com/office/drawing/2014/main" id="{C7771A70-C909-9244-56F6-4B1C33116B30}"/>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Décision intérimaire de l’arbitre Nadeau.</a:t>
            </a:r>
          </a:p>
          <a:p>
            <a:pPr algn="just">
              <a:spcBef>
                <a:spcPts val="0"/>
              </a:spcBef>
              <a:spcAft>
                <a:spcPts val="1800"/>
              </a:spcAft>
              <a:buFontTx/>
              <a:buChar char="-"/>
            </a:pPr>
            <a:r>
              <a:rPr lang="fr-CA" dirty="0">
                <a:solidFill>
                  <a:srgbClr val="1F2838"/>
                </a:solidFill>
                <a:latin typeface="Aptos" panose="020B0004020202020204" pitchFamily="34" charset="0"/>
              </a:rPr>
              <a:t>Dans le cadre de l’audience des griefs réclamant le paiement des primes à paliers, le syndicat deux ordonnances intérimaires:</a:t>
            </a:r>
          </a:p>
          <a:p>
            <a:pPr marL="1074738" lvl="1" indent="-617538" algn="just">
              <a:spcBef>
                <a:spcPts val="0"/>
              </a:spcBef>
              <a:spcAft>
                <a:spcPts val="1800"/>
              </a:spcAft>
              <a:buNone/>
            </a:pPr>
            <a:r>
              <a:rPr lang="fr-CA" dirty="0">
                <a:solidFill>
                  <a:srgbClr val="1F2838"/>
                </a:solidFill>
                <a:latin typeface="Aptos" panose="020B0004020202020204" pitchFamily="34" charset="0"/>
              </a:rPr>
              <a:t>1-	Ordonnance à l’effet que l’employeur transmette via courriels, intranet, internet, Facebook, etc. un avis public informant les salariés visés par les griefs des recours intentés et de ses réclamations.</a:t>
            </a:r>
          </a:p>
          <a:p>
            <a:pPr marL="1074738" lvl="1" indent="-617538" algn="just">
              <a:spcBef>
                <a:spcPts val="0"/>
              </a:spcBef>
              <a:spcAft>
                <a:spcPts val="1800"/>
              </a:spcAft>
              <a:buNone/>
            </a:pPr>
            <a:r>
              <a:rPr lang="fr-CA" dirty="0">
                <a:solidFill>
                  <a:srgbClr val="1F2838"/>
                </a:solidFill>
                <a:latin typeface="Aptos" panose="020B0004020202020204" pitchFamily="34" charset="0"/>
              </a:rPr>
              <a:t>2 -	Ordonnance demandant à l’employeur de fournir les informations requises par la convention collective et la LNT quant aux versements de primes et rétroactivité effectués depuis le dépôt des griefs.</a:t>
            </a:r>
          </a:p>
          <a:p>
            <a:pPr algn="just">
              <a:spcBef>
                <a:spcPts val="0"/>
              </a:spcBef>
              <a:spcAft>
                <a:spcPts val="1800"/>
              </a:spcAft>
              <a:buFontTx/>
              <a:buChar char="-"/>
            </a:pPr>
            <a:r>
              <a:rPr lang="fr-CA" dirty="0">
                <a:solidFill>
                  <a:srgbClr val="1F2838"/>
                </a:solidFill>
                <a:latin typeface="Aptos" panose="020B0004020202020204" pitchFamily="34" charset="0"/>
              </a:rPr>
              <a:t>L’employeur avait admis lors de la première journée d’audience que les diverses primes n’avaient pas été versées à la date prévue.</a:t>
            </a:r>
          </a:p>
        </p:txBody>
      </p:sp>
    </p:spTree>
    <p:extLst>
      <p:ext uri="{BB962C8B-B14F-4D97-AF65-F5344CB8AC3E}">
        <p14:creationId xmlns:p14="http://schemas.microsoft.com/office/powerpoint/2010/main" val="559224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D559826-B72C-7B2A-DCDE-A08E6ABAEE8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C932E9-C4DF-6E26-FD1E-FEC4CF5B95FE}"/>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10.	</a:t>
            </a:r>
            <a:r>
              <a:rPr lang="fr-CA" sz="3600" i="1" dirty="0">
                <a:solidFill>
                  <a:srgbClr val="F2F3ED"/>
                </a:solidFill>
                <a:latin typeface="Aptos" panose="020B0004020202020204" pitchFamily="34" charset="0"/>
              </a:rPr>
              <a:t>Syndicat des travailleuses et travailleurs du CIUSSS de l’</a:t>
            </a:r>
            <a:r>
              <a:rPr lang="fr-CA" sz="3600" i="1" dirty="0" err="1">
                <a:solidFill>
                  <a:srgbClr val="F2F3ED"/>
                </a:solidFill>
                <a:latin typeface="Aptos" panose="020B0004020202020204" pitchFamily="34" charset="0"/>
              </a:rPr>
              <a:t>Est-de-l’Île-de-Montréal</a:t>
            </a:r>
            <a:r>
              <a:rPr lang="fr-CA" sz="3600" i="1" dirty="0">
                <a:solidFill>
                  <a:srgbClr val="F2F3ED"/>
                </a:solidFill>
                <a:latin typeface="Aptos" panose="020B0004020202020204" pitchFamily="34" charset="0"/>
              </a:rPr>
              <a:t> - CSN c Santé </a:t>
            </a:r>
            <a:r>
              <a:rPr lang="fr-CA" sz="3600" i="1" dirty="0">
                <a:solidFill>
                  <a:schemeClr val="bg1"/>
                </a:solidFill>
                <a:latin typeface="Aptos" panose="020B0004020202020204" pitchFamily="34" charset="0"/>
              </a:rPr>
              <a:t>Québec</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131282 </a:t>
            </a:r>
            <a:r>
              <a:rPr lang="fr-CA" sz="3600" dirty="0">
                <a:solidFill>
                  <a:schemeClr val="bg1"/>
                </a:solidFill>
                <a:latin typeface="Aptos" panose="020B0004020202020204" pitchFamily="34" charset="0"/>
              </a:rPr>
              <a:t>(QC SAT</a:t>
            </a:r>
            <a:r>
              <a:rPr lang="fr-CA" sz="3600" dirty="0">
                <a:solidFill>
                  <a:srgbClr val="F2F3ED"/>
                </a:solidFill>
                <a:latin typeface="Aptos" panose="020B0004020202020204" pitchFamily="34" charset="0"/>
              </a:rPr>
              <a:t>) (Arbitre Me Denis Nadeau)</a:t>
            </a:r>
          </a:p>
        </p:txBody>
      </p:sp>
      <p:sp>
        <p:nvSpPr>
          <p:cNvPr id="3" name="Espace réservé du contenu 2">
            <a:extLst>
              <a:ext uri="{FF2B5EF4-FFF2-40B4-BE49-F238E27FC236}">
                <a16:creationId xmlns:a16="http://schemas.microsoft.com/office/drawing/2014/main" id="{CC1A4AC0-E36B-1BA0-E177-842EA0E107D8}"/>
              </a:ext>
            </a:extLst>
          </p:cNvPr>
          <p:cNvSpPr>
            <a:spLocks noGrp="1"/>
          </p:cNvSpPr>
          <p:nvPr>
            <p:ph idx="1"/>
          </p:nvPr>
        </p:nvSpPr>
        <p:spPr>
          <a:xfrm>
            <a:off x="576000" y="2552700"/>
            <a:ext cx="17136000" cy="7162800"/>
          </a:xfrm>
        </p:spPr>
        <p:txBody>
          <a:bodyPr lIns="180000" rIns="180000"/>
          <a:lstStyle/>
          <a:p>
            <a:pPr marL="514350" indent="-514350">
              <a:spcBef>
                <a:spcPts val="0"/>
              </a:spcBef>
              <a:spcAft>
                <a:spcPts val="1800"/>
              </a:spcAft>
              <a:buAutoNum type="alphaUcParenR"/>
            </a:pPr>
            <a:r>
              <a:rPr lang="fr-FR" b="1" dirty="0">
                <a:latin typeface="Aptos" panose="020B0004020202020204" pitchFamily="34" charset="0"/>
              </a:rPr>
              <a:t>Demande d’ordonnance d’avis public </a:t>
            </a:r>
          </a:p>
          <a:p>
            <a:pPr marL="1074738" indent="-630238" algn="just">
              <a:spcBef>
                <a:spcPts val="0"/>
              </a:spcBef>
              <a:spcAft>
                <a:spcPts val="1800"/>
              </a:spcAft>
              <a:buNone/>
            </a:pPr>
            <a:r>
              <a:rPr lang="fr-FR" dirty="0">
                <a:latin typeface="Aptos" panose="020B0004020202020204" pitchFamily="34" charset="0"/>
              </a:rPr>
              <a:t>10. À ma connaissance, la demande syndicale est sans précédent en matière d’arbitrage de griefs, du moins au présent stade du dossier, soit avant le dépôt de la sentence arbitrale disposant des griefs soumis. Après analyse, j’ai de la difficulté à déceler pour quelle raison la partie syndicale n’est pas en mesure d’atteindre elle-même le but d’information qu’elle dit promouvoir. L’avis public demandé vise, on l’a vu, les personnes salariées de ses deux accréditations </a:t>
            </a:r>
            <a:r>
              <a:rPr lang="fr-FR" dirty="0" err="1">
                <a:latin typeface="Aptos" panose="020B0004020202020204" pitchFamily="34" charset="0"/>
              </a:rPr>
              <a:t>oeuvrant</a:t>
            </a:r>
            <a:r>
              <a:rPr lang="fr-FR" dirty="0">
                <a:latin typeface="Aptos" panose="020B0004020202020204" pitchFamily="34" charset="0"/>
              </a:rPr>
              <a:t> au sein d’un seul établissement. De plus, je note, et ceci est important, que l’employeur, suite à la demande d’ordonnance à l’étude, a fourni au syndicat la liste des personnes salariées membres des catégories 2 et 3 qui ont travaillé pour l’établissement entre le 16 juin 2024 et le 22 octobre 2025; y incluant les adresses postales, dates d’embauche et, s’il y a lieu, de </a:t>
            </a:r>
            <a:r>
              <a:rPr lang="fr-FR" dirty="0" err="1">
                <a:latin typeface="Aptos" panose="020B0004020202020204" pitchFamily="34" charset="0"/>
              </a:rPr>
              <a:t>dépar</a:t>
            </a:r>
            <a:r>
              <a:rPr lang="fr-FR" dirty="0">
                <a:latin typeface="Aptos" panose="020B0004020202020204" pitchFamily="34" charset="0"/>
              </a:rPr>
              <a:t>. </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511351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C34B90E7-2D2F-7D95-87AA-C83E42E41F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E30E96-6787-897D-C9CF-BC80B0CA133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10.	</a:t>
            </a:r>
            <a:r>
              <a:rPr lang="fr-CA" sz="3600" i="1" dirty="0">
                <a:solidFill>
                  <a:srgbClr val="F2F3ED"/>
                </a:solidFill>
                <a:latin typeface="Aptos" panose="020B0004020202020204" pitchFamily="34" charset="0"/>
              </a:rPr>
              <a:t>Syndicat des travailleuses et travailleurs du CIUSSS de l’</a:t>
            </a:r>
            <a:r>
              <a:rPr lang="fr-CA" sz="3600" i="1" dirty="0" err="1">
                <a:solidFill>
                  <a:srgbClr val="F2F3ED"/>
                </a:solidFill>
                <a:latin typeface="Aptos" panose="020B0004020202020204" pitchFamily="34" charset="0"/>
              </a:rPr>
              <a:t>Est-de-l’Île-de-Montréal</a:t>
            </a:r>
            <a:r>
              <a:rPr lang="fr-CA" sz="3600" i="1" dirty="0">
                <a:solidFill>
                  <a:srgbClr val="F2F3ED"/>
                </a:solidFill>
                <a:latin typeface="Aptos" panose="020B0004020202020204" pitchFamily="34" charset="0"/>
              </a:rPr>
              <a:t> - CSN c Santé </a:t>
            </a:r>
            <a:r>
              <a:rPr lang="fr-CA" sz="3600" i="1" dirty="0">
                <a:solidFill>
                  <a:schemeClr val="bg1"/>
                </a:solidFill>
                <a:latin typeface="Aptos" panose="020B0004020202020204" pitchFamily="34" charset="0"/>
              </a:rPr>
              <a:t>Québec</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131282</a:t>
            </a:r>
            <a:r>
              <a:rPr lang="fr-CA" sz="3600" dirty="0">
                <a:solidFill>
                  <a:schemeClr val="bg1"/>
                </a:solidFill>
                <a:latin typeface="Aptos" panose="020B0004020202020204" pitchFamily="34" charset="0"/>
              </a:rPr>
              <a:t> (QC SAT) (Arbitre </a:t>
            </a:r>
            <a:r>
              <a:rPr lang="fr-CA" sz="3600" dirty="0">
                <a:solidFill>
                  <a:srgbClr val="F2F3ED"/>
                </a:solidFill>
                <a:latin typeface="Aptos" panose="020B0004020202020204" pitchFamily="34" charset="0"/>
              </a:rPr>
              <a:t>Me Denis Nadeau)</a:t>
            </a:r>
          </a:p>
        </p:txBody>
      </p:sp>
      <p:sp>
        <p:nvSpPr>
          <p:cNvPr id="3" name="Espace réservé du contenu 2">
            <a:extLst>
              <a:ext uri="{FF2B5EF4-FFF2-40B4-BE49-F238E27FC236}">
                <a16:creationId xmlns:a16="http://schemas.microsoft.com/office/drawing/2014/main" id="{98496D12-04BF-50FE-3B0D-8ACC8292ABDD}"/>
              </a:ext>
            </a:extLst>
          </p:cNvPr>
          <p:cNvSpPr>
            <a:spLocks noGrp="1"/>
          </p:cNvSpPr>
          <p:nvPr>
            <p:ph idx="1"/>
          </p:nvPr>
        </p:nvSpPr>
        <p:spPr>
          <a:xfrm>
            <a:off x="576000" y="2552700"/>
            <a:ext cx="17136000" cy="7162800"/>
          </a:xfrm>
        </p:spPr>
        <p:txBody>
          <a:bodyPr lIns="180000" rIns="180000">
            <a:normAutofit fontScale="92500" lnSpcReduction="20000"/>
          </a:bodyPr>
          <a:lstStyle/>
          <a:p>
            <a:pPr marL="514350" indent="-514350" algn="just">
              <a:spcBef>
                <a:spcPts val="0"/>
              </a:spcBef>
              <a:spcAft>
                <a:spcPts val="1800"/>
              </a:spcAft>
              <a:buAutoNum type="alphaUcParenR"/>
            </a:pPr>
            <a:r>
              <a:rPr lang="fr-FR" b="1" dirty="0">
                <a:latin typeface="Aptos" panose="020B0004020202020204" pitchFamily="34" charset="0"/>
              </a:rPr>
              <a:t>Demande d’ordonnance d’avis public </a:t>
            </a:r>
            <a:endParaRPr lang="fr-FR" dirty="0">
              <a:solidFill>
                <a:srgbClr val="1F2838"/>
              </a:solidFill>
              <a:latin typeface="Aptos" panose="020B0004020202020204" pitchFamily="34" charset="0"/>
            </a:endParaRPr>
          </a:p>
          <a:p>
            <a:pPr marL="1074738" indent="-531813" algn="just">
              <a:spcBef>
                <a:spcPts val="0"/>
              </a:spcBef>
              <a:spcAft>
                <a:spcPts val="1800"/>
              </a:spcAft>
              <a:buFontTx/>
              <a:buChar char="-"/>
            </a:pPr>
            <a:r>
              <a:rPr lang="fr-FR" dirty="0">
                <a:solidFill>
                  <a:srgbClr val="1F2838"/>
                </a:solidFill>
                <a:latin typeface="Aptos" panose="020B0004020202020204" pitchFamily="34" charset="0"/>
              </a:rPr>
              <a:t>Plus précisément, la CSN tentait d’obtenir cet avis public en s’inspirant du Code de procédure civil et de ses articles traitant de l’action collective.</a:t>
            </a:r>
          </a:p>
          <a:p>
            <a:pPr marL="989013" indent="-446088" algn="just">
              <a:spcBef>
                <a:spcPts val="0"/>
              </a:spcBef>
              <a:spcAft>
                <a:spcPts val="1800"/>
              </a:spcAft>
              <a:buFontTx/>
              <a:buChar char="-"/>
            </a:pPr>
            <a:r>
              <a:rPr lang="fr-FR" dirty="0">
                <a:solidFill>
                  <a:srgbClr val="1F2838"/>
                </a:solidFill>
                <a:latin typeface="Aptos" panose="020B0004020202020204" pitchFamily="34" charset="0"/>
              </a:rPr>
              <a:t>Lorsqu’une action collective est autorisée, un avis public doit être notifié au groupe visé.</a:t>
            </a:r>
          </a:p>
          <a:p>
            <a:pPr marL="1619250" indent="-630238" algn="just">
              <a:spcBef>
                <a:spcPts val="0"/>
              </a:spcBef>
              <a:spcAft>
                <a:spcPts val="1800"/>
              </a:spcAft>
              <a:buNone/>
            </a:pPr>
            <a:r>
              <a:rPr lang="fr-FR" dirty="0">
                <a:latin typeface="Aptos" panose="020B0004020202020204" pitchFamily="34" charset="0"/>
              </a:rPr>
              <a:t>21. On le constate, l’avis prévu aux règles de l’action collective visent essentiellement à faire connaître aux membres d’un groupe l’existence de ce recours, l’identité de son représentant et leur droit de s’exclure de celui-ci. </a:t>
            </a:r>
            <a:r>
              <a:rPr lang="fr-FR" b="1" u="sng" dirty="0">
                <a:latin typeface="Aptos" panose="020B0004020202020204" pitchFamily="34" charset="0"/>
              </a:rPr>
              <a:t>En l’espèce, les personnes salariées visées par les griefs syndicaux connaissent, ou sont présumées connaître, qu’elles sont représentées par la présente association accréditée et ne peuvent s’exclure des recours exercés par cette dernière puisque les griefs sont les seuls moyens permis pour contester l’application ou l’interprétation de la convention collective, et ce, devant un arbitre de griefs</a:t>
            </a:r>
            <a:endParaRPr lang="fr-FR" dirty="0">
              <a:latin typeface="Aptos" panose="020B0004020202020204" pitchFamily="34" charset="0"/>
            </a:endParaRPr>
          </a:p>
          <a:p>
            <a:pPr marL="1619250" indent="-630238" algn="just">
              <a:spcBef>
                <a:spcPts val="0"/>
              </a:spcBef>
              <a:spcAft>
                <a:spcPts val="1800"/>
              </a:spcAft>
              <a:buNone/>
            </a:pPr>
            <a:r>
              <a:rPr lang="fr-FR" dirty="0">
                <a:latin typeface="Aptos" panose="020B0004020202020204" pitchFamily="34" charset="0"/>
              </a:rPr>
              <a:t>22. À la lumière de ces distinctions importantes, je réitère que le recours, par analogie, aux règles de l’avis public en matière d’action collective, ne peut être retenu dans le présent dossier. </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075485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49736AE-FA7D-9744-1E85-DC2B6413BF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D15068-14B3-9FD6-8A78-D91184C18C8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10.	</a:t>
            </a:r>
            <a:r>
              <a:rPr lang="fr-CA" sz="3600" i="1" dirty="0">
                <a:solidFill>
                  <a:srgbClr val="F2F3ED"/>
                </a:solidFill>
                <a:latin typeface="Aptos" panose="020B0004020202020204" pitchFamily="34" charset="0"/>
              </a:rPr>
              <a:t>Syndicat des travailleuses et travailleurs du CIUSSS de l’</a:t>
            </a:r>
            <a:r>
              <a:rPr lang="fr-CA" sz="3600" i="1" dirty="0" err="1">
                <a:solidFill>
                  <a:srgbClr val="F2F3ED"/>
                </a:solidFill>
                <a:latin typeface="Aptos" panose="020B0004020202020204" pitchFamily="34" charset="0"/>
              </a:rPr>
              <a:t>Est-de-l’Île-de-Montréal</a:t>
            </a:r>
            <a:r>
              <a:rPr lang="fr-CA" sz="3600" i="1" dirty="0">
                <a:solidFill>
                  <a:srgbClr val="F2F3ED"/>
                </a:solidFill>
                <a:latin typeface="Aptos" panose="020B0004020202020204" pitchFamily="34" charset="0"/>
              </a:rPr>
              <a:t> - CSN c Santé Québec</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131282 </a:t>
            </a:r>
            <a:r>
              <a:rPr lang="fr-CA" sz="3600" dirty="0">
                <a:solidFill>
                  <a:schemeClr val="bg1"/>
                </a:solidFill>
                <a:latin typeface="Aptos" panose="020B0004020202020204" pitchFamily="34" charset="0"/>
              </a:rPr>
              <a:t>(QC </a:t>
            </a:r>
            <a:r>
              <a:rPr lang="fr-CA" sz="3600" dirty="0">
                <a:solidFill>
                  <a:srgbClr val="F2F3ED"/>
                </a:solidFill>
                <a:latin typeface="Aptos" panose="020B0004020202020204" pitchFamily="34" charset="0"/>
              </a:rPr>
              <a:t>SAT) (Arbitre Me Denis Nadeau)</a:t>
            </a:r>
          </a:p>
        </p:txBody>
      </p:sp>
      <p:sp>
        <p:nvSpPr>
          <p:cNvPr id="3" name="Espace réservé du contenu 2">
            <a:extLst>
              <a:ext uri="{FF2B5EF4-FFF2-40B4-BE49-F238E27FC236}">
                <a16:creationId xmlns:a16="http://schemas.microsoft.com/office/drawing/2014/main" id="{4134E1C3-A2C7-0644-34FF-F06AD3CF3C1A}"/>
              </a:ext>
            </a:extLst>
          </p:cNvPr>
          <p:cNvSpPr>
            <a:spLocks noGrp="1"/>
          </p:cNvSpPr>
          <p:nvPr>
            <p:ph idx="1"/>
          </p:nvPr>
        </p:nvSpPr>
        <p:spPr>
          <a:xfrm>
            <a:off x="576000" y="2552700"/>
            <a:ext cx="17136000" cy="7162800"/>
          </a:xfrm>
        </p:spPr>
        <p:txBody>
          <a:bodyPr lIns="180000" rIns="180000">
            <a:normAutofit fontScale="85000" lnSpcReduction="20000"/>
          </a:bodyPr>
          <a:lstStyle/>
          <a:p>
            <a:pPr marL="0" indent="0" algn="just">
              <a:lnSpc>
                <a:spcPct val="120000"/>
              </a:lnSpc>
              <a:spcBef>
                <a:spcPts val="0"/>
              </a:spcBef>
              <a:spcAft>
                <a:spcPts val="1800"/>
              </a:spcAft>
              <a:buNone/>
              <a:tabLst>
                <a:tab pos="715963" algn="l"/>
              </a:tabLst>
            </a:pPr>
            <a:r>
              <a:rPr lang="fr-FR" b="1" dirty="0">
                <a:latin typeface="Aptos" panose="020B0004020202020204" pitchFamily="34" charset="0"/>
              </a:rPr>
              <a:t>B)	Demande d’ordonnance de production de talons de paie </a:t>
            </a:r>
          </a:p>
          <a:p>
            <a:pPr marL="1074738" indent="-358775" algn="just">
              <a:lnSpc>
                <a:spcPct val="120000"/>
              </a:lnSpc>
              <a:spcBef>
                <a:spcPts val="0"/>
              </a:spcBef>
              <a:spcAft>
                <a:spcPts val="1800"/>
              </a:spcAft>
              <a:buFontTx/>
              <a:buChar char="-"/>
            </a:pPr>
            <a:r>
              <a:rPr lang="fr-CA" dirty="0">
                <a:solidFill>
                  <a:srgbClr val="1F2838"/>
                </a:solidFill>
                <a:latin typeface="Aptos" panose="020B0004020202020204" pitchFamily="34" charset="0"/>
              </a:rPr>
              <a:t>La rétroactivité a été payée peu de temps après la première journée d’audience.</a:t>
            </a:r>
          </a:p>
          <a:p>
            <a:pPr marL="1074738" indent="-358775" algn="just">
              <a:lnSpc>
                <a:spcPct val="120000"/>
              </a:lnSpc>
              <a:spcBef>
                <a:spcPts val="0"/>
              </a:spcBef>
              <a:spcAft>
                <a:spcPts val="1800"/>
              </a:spcAft>
              <a:buFontTx/>
              <a:buChar char="-"/>
            </a:pPr>
            <a:r>
              <a:rPr lang="fr-FR" dirty="0">
                <a:solidFill>
                  <a:srgbClr val="1F2838"/>
                </a:solidFill>
                <a:latin typeface="Aptos" panose="020B0004020202020204" pitchFamily="34" charset="0"/>
              </a:rPr>
              <a:t>Par contre, l’employeur met peu d’informations dans les talons de paie, il est donc impossible de comprendre le montant de la rétroactivité versée.</a:t>
            </a:r>
          </a:p>
          <a:p>
            <a:pPr marL="1704975" indent="-630238" algn="just">
              <a:lnSpc>
                <a:spcPct val="120000"/>
              </a:lnSpc>
              <a:spcBef>
                <a:spcPts val="0"/>
              </a:spcBef>
              <a:spcAft>
                <a:spcPts val="1800"/>
              </a:spcAft>
              <a:buNone/>
            </a:pPr>
            <a:r>
              <a:rPr lang="fr-FR" dirty="0">
                <a:latin typeface="Aptos" panose="020B0004020202020204" pitchFamily="34" charset="0"/>
              </a:rPr>
              <a:t>31. L’employeur s’objecte à la demande syndicale. </a:t>
            </a:r>
            <a:r>
              <a:rPr lang="fr-FR" b="1" u="sng" dirty="0">
                <a:latin typeface="Aptos" panose="020B0004020202020204" pitchFamily="34" charset="0"/>
              </a:rPr>
              <a:t>Il soutient que si, une fois que les feuillets d’information seront communiqués par le fournisseur, le syndicat n’est pas satisfait des éléments qui s’y trouvent, il n’aura qu’à faire un grief en contestant le contenu</a:t>
            </a:r>
            <a:r>
              <a:rPr lang="fr-FR" dirty="0">
                <a:latin typeface="Aptos" panose="020B0004020202020204" pitchFamily="34" charset="0"/>
              </a:rPr>
              <a:t>. Selon l’employeur, cette question ne peut être jointe aux griefs à l’étude; d’où sa prétention à l’effet que le présent tribunal n’a pas compétence pour se prononcer à l’égard de cette seconde demande d’ordonnance. </a:t>
            </a:r>
            <a:endParaRPr lang="fr-FR" dirty="0">
              <a:solidFill>
                <a:srgbClr val="1F2838"/>
              </a:solidFill>
              <a:latin typeface="Aptos" panose="020B0004020202020204" pitchFamily="34" charset="0"/>
            </a:endParaRPr>
          </a:p>
          <a:p>
            <a:pPr marL="1704975" indent="-630238" algn="just">
              <a:lnSpc>
                <a:spcPct val="120000"/>
              </a:lnSpc>
              <a:spcBef>
                <a:spcPts val="0"/>
              </a:spcBef>
              <a:spcAft>
                <a:spcPts val="1800"/>
              </a:spcAft>
              <a:buNone/>
            </a:pPr>
            <a:r>
              <a:rPr lang="fr-FR" dirty="0">
                <a:latin typeface="Aptos" panose="020B0004020202020204" pitchFamily="34" charset="0"/>
              </a:rPr>
              <a:t>33. Je rappelle qu’à la base, le syndicat réclame, par ses griefs du 31 octobre 2024, le versement des primes à paliers qui - ceci a été reconnu par l’employeur - n’ont pas été payées au moment prévu à la convention collective. Le 22 mars 2025, les primes ont été versées et, dernier élément à ce dossier « évolutif », la rétroactivité liée au paiement de ces primes été versée les 2 et 3 décembre 2025, soit après la première journée d’audience et le dépôt de la présente demande d’ordonnance.11 </a:t>
            </a:r>
          </a:p>
          <a:p>
            <a:pPr marL="0" indent="0" algn="just">
              <a:lnSpc>
                <a:spcPct val="120000"/>
              </a:lnSpc>
              <a:spcBef>
                <a:spcPts val="0"/>
              </a:spcBef>
              <a:spcAft>
                <a:spcPts val="1800"/>
              </a:spcAft>
              <a:buNone/>
            </a:pPr>
            <a:endParaRPr lang="fr-FR" dirty="0">
              <a:solidFill>
                <a:srgbClr val="1F2838"/>
              </a:solidFill>
              <a:latin typeface="Aptos" panose="020B0004020202020204" pitchFamily="34" charset="0"/>
            </a:endParaRPr>
          </a:p>
        </p:txBody>
      </p:sp>
    </p:spTree>
    <p:extLst>
      <p:ext uri="{BB962C8B-B14F-4D97-AF65-F5344CB8AC3E}">
        <p14:creationId xmlns:p14="http://schemas.microsoft.com/office/powerpoint/2010/main" val="1398610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63901D6-FE43-CC78-3991-749FD5F3A1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590369-01D9-59FE-B9D3-5F36CC32074F}"/>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10.	</a:t>
            </a:r>
            <a:r>
              <a:rPr lang="fr-CA" sz="3600" i="1" dirty="0">
                <a:solidFill>
                  <a:srgbClr val="F2F3ED"/>
                </a:solidFill>
                <a:latin typeface="Aptos" panose="020B0004020202020204" pitchFamily="34" charset="0"/>
              </a:rPr>
              <a:t>Syndicat des travailleuses et travailleurs du CIUSSS de l’</a:t>
            </a:r>
            <a:r>
              <a:rPr lang="fr-CA" sz="3600" i="1" dirty="0" err="1">
                <a:solidFill>
                  <a:srgbClr val="F2F3ED"/>
                </a:solidFill>
                <a:latin typeface="Aptos" panose="020B0004020202020204" pitchFamily="34" charset="0"/>
              </a:rPr>
              <a:t>Est-de-l’Île-de-Montréal</a:t>
            </a:r>
            <a:r>
              <a:rPr lang="fr-CA" sz="3600" i="1" dirty="0">
                <a:solidFill>
                  <a:srgbClr val="F2F3ED"/>
                </a:solidFill>
                <a:latin typeface="Aptos" panose="020B0004020202020204" pitchFamily="34" charset="0"/>
              </a:rPr>
              <a:t> - CSN c Santé Québec</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131282 </a:t>
            </a:r>
            <a:r>
              <a:rPr lang="fr-CA" sz="3600" dirty="0">
                <a:solidFill>
                  <a:schemeClr val="bg1"/>
                </a:solidFill>
                <a:latin typeface="Aptos" panose="020B0004020202020204" pitchFamily="34" charset="0"/>
              </a:rPr>
              <a:t>(QC SAT) (</a:t>
            </a:r>
            <a:r>
              <a:rPr lang="fr-CA" sz="3600" dirty="0">
                <a:solidFill>
                  <a:srgbClr val="F2F3ED"/>
                </a:solidFill>
                <a:latin typeface="Aptos" panose="020B0004020202020204" pitchFamily="34" charset="0"/>
              </a:rPr>
              <a:t>Arbitre Me Denis Nadeau)</a:t>
            </a:r>
          </a:p>
        </p:txBody>
      </p:sp>
      <p:sp>
        <p:nvSpPr>
          <p:cNvPr id="3" name="Espace réservé du contenu 2">
            <a:extLst>
              <a:ext uri="{FF2B5EF4-FFF2-40B4-BE49-F238E27FC236}">
                <a16:creationId xmlns:a16="http://schemas.microsoft.com/office/drawing/2014/main" id="{96F643DB-AE2B-93F0-E715-26A7CD339349}"/>
              </a:ext>
            </a:extLst>
          </p:cNvPr>
          <p:cNvSpPr>
            <a:spLocks noGrp="1"/>
          </p:cNvSpPr>
          <p:nvPr>
            <p:ph idx="1"/>
          </p:nvPr>
        </p:nvSpPr>
        <p:spPr>
          <a:xfrm>
            <a:off x="576000" y="2552700"/>
            <a:ext cx="17136000" cy="7162800"/>
          </a:xfrm>
        </p:spPr>
        <p:txBody>
          <a:bodyPr lIns="180000" rIns="180000">
            <a:normAutofit fontScale="85000" lnSpcReduction="10000"/>
          </a:bodyPr>
          <a:lstStyle/>
          <a:p>
            <a:pPr marL="0" indent="0" algn="just">
              <a:lnSpc>
                <a:spcPct val="110000"/>
              </a:lnSpc>
              <a:spcBef>
                <a:spcPts val="0"/>
              </a:spcBef>
              <a:spcAft>
                <a:spcPts val="1800"/>
              </a:spcAft>
              <a:buNone/>
            </a:pPr>
            <a:r>
              <a:rPr lang="fr-FR" b="1" dirty="0">
                <a:latin typeface="Aptos" panose="020B0004020202020204" pitchFamily="34" charset="0"/>
              </a:rPr>
              <a:t>B) Demande d’ordonnance de production de talons de paie </a:t>
            </a:r>
          </a:p>
          <a:p>
            <a:pPr marL="989013" indent="-544513" algn="just">
              <a:lnSpc>
                <a:spcPct val="110000"/>
              </a:lnSpc>
              <a:spcBef>
                <a:spcPts val="0"/>
              </a:spcBef>
              <a:spcAft>
                <a:spcPts val="1800"/>
              </a:spcAft>
              <a:buNone/>
            </a:pPr>
            <a:r>
              <a:rPr lang="fr-FR" dirty="0">
                <a:latin typeface="Aptos" panose="020B0004020202020204" pitchFamily="34" charset="0"/>
              </a:rPr>
              <a:t>34. </a:t>
            </a:r>
            <a:r>
              <a:rPr lang="fr-FR" b="1" u="sng" dirty="0">
                <a:latin typeface="Aptos" panose="020B0004020202020204" pitchFamily="34" charset="0"/>
              </a:rPr>
              <a:t>À toutes ces étapes, la question de la vérification des sommes réclamées ou reçues, eu égard aux dispositions de la convention collective, est susceptible de se poser</a:t>
            </a:r>
            <a:r>
              <a:rPr lang="fr-FR" dirty="0">
                <a:latin typeface="Aptos" panose="020B0004020202020204" pitchFamily="34" charset="0"/>
              </a:rPr>
              <a:t>. Il en est de même pour la rétroactivité. La convention collective locale stipule le contenu que doit revêtir le bulletin de paie; ceci incluant, entre autres, la nature et le montant des primes, la nature et le montant des déductions effectuées, et autres mentions quant au cumul des heures pour différents montants forfaitaires.12 Par ailleurs, l’article 46 de la </a:t>
            </a:r>
            <a:r>
              <a:rPr lang="fr-FR" i="1" dirty="0">
                <a:latin typeface="Aptos" panose="020B0004020202020204" pitchFamily="34" charset="0"/>
              </a:rPr>
              <a:t>Loi sur les normes du travail </a:t>
            </a:r>
            <a:r>
              <a:rPr lang="fr-FR" dirty="0">
                <a:latin typeface="Aptos" panose="020B0004020202020204" pitchFamily="34" charset="0"/>
              </a:rPr>
              <a:t>indique également les divers éléments devant figurer au bulletin de paie. </a:t>
            </a:r>
          </a:p>
          <a:p>
            <a:pPr marL="989013" indent="-544513" algn="just">
              <a:lnSpc>
                <a:spcPct val="110000"/>
              </a:lnSpc>
              <a:spcBef>
                <a:spcPts val="0"/>
              </a:spcBef>
              <a:spcAft>
                <a:spcPts val="1800"/>
              </a:spcAft>
              <a:buNone/>
            </a:pPr>
            <a:r>
              <a:rPr lang="fr-FR" dirty="0">
                <a:latin typeface="Aptos" panose="020B0004020202020204" pitchFamily="34" charset="0"/>
              </a:rPr>
              <a:t>35. </a:t>
            </a:r>
            <a:r>
              <a:rPr lang="fr-FR" b="1" u="sng" dirty="0">
                <a:latin typeface="Aptos" panose="020B0004020202020204" pitchFamily="34" charset="0"/>
              </a:rPr>
              <a:t>Ainsi, l’information relative à la détermination des primes et de la rétroactivité ne constitue pas un élément étranger au litige, mais s’avère une question qui lui est intrinsèquement liée</a:t>
            </a:r>
            <a:r>
              <a:rPr lang="fr-FR" dirty="0">
                <a:latin typeface="Aptos" panose="020B0004020202020204" pitchFamily="34" charset="0"/>
              </a:rPr>
              <a:t>. Dissocier cet aspect du litige et le soumettre éventuellement à un autre tribunal, tel que le préconise la partie patronale, aurait pour résultat de scinder artificiellement les questions centrales et interdépendantes que sont les montants versés et les explications menant à leur établissement. Cette proposition ne me paraît pas fondée en droit et repose sur une vision étriquée de la compétence arbitrale qui a été écartée à de nombreuses reprises par les tribunaux judiciaires. De plus, en l’espèce, cette avenue ne ferait que retarder la résolution du litige en multipliant les recours à partir d’une même trame juridique. </a:t>
            </a:r>
            <a:endParaRPr lang="fr-FR" b="1" dirty="0">
              <a:latin typeface="Aptos" panose="020B0004020202020204" pitchFamily="34" charset="0"/>
            </a:endParaRPr>
          </a:p>
        </p:txBody>
      </p:sp>
    </p:spTree>
    <p:extLst>
      <p:ext uri="{BB962C8B-B14F-4D97-AF65-F5344CB8AC3E}">
        <p14:creationId xmlns:p14="http://schemas.microsoft.com/office/powerpoint/2010/main" val="2015787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E6DA3BA-C28D-350E-8618-6AD4E96385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990DE8-8335-22D4-9D67-CF159BBC693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11.	</a:t>
            </a:r>
            <a:r>
              <a:rPr lang="fr-CA" sz="3600" i="1" dirty="0">
                <a:solidFill>
                  <a:srgbClr val="F2F3ED"/>
                </a:solidFill>
                <a:latin typeface="Aptos" panose="020B0004020202020204" pitchFamily="34" charset="0"/>
              </a:rPr>
              <a:t>Syndicat des travailleuses et travailleurs de la Municipalité de Wentworth-Nord – CSN Et Municipalité de </a:t>
            </a:r>
            <a:r>
              <a:rPr lang="fr-CA" sz="3600" i="1" dirty="0">
                <a:solidFill>
                  <a:schemeClr val="bg1"/>
                </a:solidFill>
                <a:latin typeface="Aptos" panose="020B0004020202020204" pitchFamily="34" charset="0"/>
              </a:rPr>
              <a:t>Wentworth-Nord</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2025canlii96650</a:t>
            </a:r>
            <a:r>
              <a:rPr lang="fr-CA" sz="3600" dirty="0">
                <a:solidFill>
                  <a:schemeClr val="bg1"/>
                </a:solidFill>
                <a:latin typeface="Aptos" panose="020B0004020202020204" pitchFamily="34" charset="0"/>
              </a:rPr>
              <a:t> (Arbitre Me </a:t>
            </a:r>
            <a:r>
              <a:rPr lang="fr-CA" sz="3600" dirty="0">
                <a:solidFill>
                  <a:srgbClr val="F2F3ED"/>
                </a:solidFill>
                <a:latin typeface="Aptos" panose="020B0004020202020204" pitchFamily="34" charset="0"/>
              </a:rPr>
              <a:t>Francine Lamy)</a:t>
            </a:r>
          </a:p>
        </p:txBody>
      </p:sp>
      <p:sp>
        <p:nvSpPr>
          <p:cNvPr id="3" name="Espace réservé du contenu 2">
            <a:extLst>
              <a:ext uri="{FF2B5EF4-FFF2-40B4-BE49-F238E27FC236}">
                <a16:creationId xmlns:a16="http://schemas.microsoft.com/office/drawing/2014/main" id="{0DE62963-9198-F9C9-25D2-1E42F0942A1E}"/>
              </a:ext>
            </a:extLst>
          </p:cNvPr>
          <p:cNvSpPr>
            <a:spLocks noGrp="1"/>
          </p:cNvSpPr>
          <p:nvPr>
            <p:ph idx="1"/>
          </p:nvPr>
        </p:nvSpPr>
        <p:spPr>
          <a:xfrm>
            <a:off x="576000" y="2552700"/>
            <a:ext cx="17136000" cy="7162800"/>
          </a:xfrm>
        </p:spPr>
        <p:txBody>
          <a:bodyPr lIns="180000" rIns="180000">
            <a:normAutofit fontScale="70000" lnSpcReduction="2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lnSpc>
                <a:spcPct val="120000"/>
              </a:lnSpc>
              <a:spcBef>
                <a:spcPts val="0"/>
              </a:spcBef>
              <a:spcAft>
                <a:spcPts val="1800"/>
              </a:spcAft>
              <a:buFontTx/>
              <a:buChar char="-"/>
            </a:pPr>
            <a:r>
              <a:rPr lang="fr-CA" dirty="0">
                <a:solidFill>
                  <a:srgbClr val="1F2838"/>
                </a:solidFill>
                <a:latin typeface="Aptos" panose="020B0004020202020204" pitchFamily="34" charset="0"/>
              </a:rPr>
              <a:t>Le plaignant est  journalier à la municipalité depuis 5 ans.</a:t>
            </a:r>
          </a:p>
          <a:p>
            <a:pPr algn="just">
              <a:lnSpc>
                <a:spcPct val="120000"/>
              </a:lnSpc>
              <a:spcBef>
                <a:spcPts val="0"/>
              </a:spcBef>
              <a:spcAft>
                <a:spcPts val="1800"/>
              </a:spcAft>
              <a:buFontTx/>
              <a:buChar char="-"/>
            </a:pPr>
            <a:r>
              <a:rPr lang="fr-CA" dirty="0">
                <a:solidFill>
                  <a:srgbClr val="1F2838"/>
                </a:solidFill>
                <a:latin typeface="Aptos" panose="020B0004020202020204" pitchFamily="34" charset="0"/>
              </a:rPr>
              <a:t>Il publie le commentaire suivant sur le site </a:t>
            </a:r>
            <a:r>
              <a:rPr lang="fr-CA" dirty="0" err="1">
                <a:solidFill>
                  <a:srgbClr val="1F2838"/>
                </a:solidFill>
                <a:latin typeface="Aptos" panose="020B0004020202020204" pitchFamily="34" charset="0"/>
              </a:rPr>
              <a:t>Spotted</a:t>
            </a:r>
            <a:r>
              <a:rPr lang="fr-CA" dirty="0">
                <a:solidFill>
                  <a:srgbClr val="1F2838"/>
                </a:solidFill>
                <a:latin typeface="Aptos" panose="020B0004020202020204" pitchFamily="34" charset="0"/>
              </a:rPr>
              <a:t> </a:t>
            </a:r>
            <a:r>
              <a:rPr lang="fr-CA" dirty="0" err="1">
                <a:solidFill>
                  <a:srgbClr val="1F2838"/>
                </a:solidFill>
                <a:latin typeface="Aptos" panose="020B0004020202020204" pitchFamily="34" charset="0"/>
              </a:rPr>
              <a:t>Wenworth</a:t>
            </a:r>
            <a:r>
              <a:rPr lang="fr-CA" dirty="0">
                <a:solidFill>
                  <a:srgbClr val="1F2838"/>
                </a:solidFill>
                <a:latin typeface="Aptos" panose="020B0004020202020204" pitchFamily="34" charset="0"/>
              </a:rPr>
              <a:t>-Nord : </a:t>
            </a:r>
          </a:p>
          <a:p>
            <a:pPr marL="0" indent="0" algn="just">
              <a:lnSpc>
                <a:spcPct val="120000"/>
              </a:lnSpc>
              <a:spcBef>
                <a:spcPts val="0"/>
              </a:spcBef>
              <a:spcAft>
                <a:spcPts val="1800"/>
              </a:spcAft>
              <a:buNone/>
              <a:tabLst>
                <a:tab pos="630238" algn="l"/>
              </a:tabLst>
            </a:pPr>
            <a:r>
              <a:rPr lang="fr-CA" i="1" dirty="0">
                <a:latin typeface="Aptos" panose="020B0004020202020204" pitchFamily="34" charset="0"/>
              </a:rPr>
              <a:t>[14]     La publication initiale se lit comme suit :</a:t>
            </a:r>
          </a:p>
          <a:p>
            <a:pPr marL="715963" indent="0" algn="just">
              <a:lnSpc>
                <a:spcPct val="120000"/>
              </a:lnSpc>
              <a:spcBef>
                <a:spcPts val="0"/>
              </a:spcBef>
              <a:buNone/>
            </a:pPr>
            <a:r>
              <a:rPr lang="fr-CA" i="1" dirty="0">
                <a:latin typeface="Aptos" panose="020B0004020202020204" pitchFamily="34" charset="0"/>
              </a:rPr>
              <a:t>Bonjour Mme Desjardins, mairesse de W-N avez-vous vraiment besoin de tout ce personnel pour s'occuper de l'urbaniste [sic] et de l'environnement ?</a:t>
            </a:r>
          </a:p>
          <a:p>
            <a:pPr marL="715963" indent="0" algn="just">
              <a:lnSpc>
                <a:spcPct val="120000"/>
              </a:lnSpc>
              <a:spcBef>
                <a:spcPts val="0"/>
              </a:spcBef>
              <a:buNone/>
            </a:pPr>
            <a:r>
              <a:rPr lang="fr-CA" i="1" dirty="0">
                <a:latin typeface="Aptos" panose="020B0004020202020204" pitchFamily="34" charset="0"/>
              </a:rPr>
              <a:t>Directeur du service de l'Urbanisme et de l'Environnement</a:t>
            </a:r>
          </a:p>
          <a:p>
            <a:pPr marL="715963" indent="0" algn="just">
              <a:lnSpc>
                <a:spcPct val="120000"/>
              </a:lnSpc>
              <a:spcBef>
                <a:spcPts val="0"/>
              </a:spcBef>
              <a:buNone/>
            </a:pPr>
            <a:r>
              <a:rPr lang="fr-CA" i="1" dirty="0">
                <a:latin typeface="Aptos" panose="020B0004020202020204" pitchFamily="34" charset="0"/>
              </a:rPr>
              <a:t>Coordonnateur en environnement adjointe [sic] au service de l'Urbanisme et de l'Environnement</a:t>
            </a:r>
          </a:p>
          <a:p>
            <a:pPr marL="715963" indent="0" algn="just">
              <a:lnSpc>
                <a:spcPct val="120000"/>
              </a:lnSpc>
              <a:spcBef>
                <a:spcPts val="0"/>
              </a:spcBef>
              <a:buNone/>
            </a:pPr>
            <a:r>
              <a:rPr lang="fr-CA" i="1" dirty="0">
                <a:latin typeface="Aptos" panose="020B0004020202020204" pitchFamily="34" charset="0"/>
              </a:rPr>
              <a:t>Inspecteur au service l'Urbanisme et de l'Environnement</a:t>
            </a:r>
          </a:p>
          <a:p>
            <a:pPr marL="715963" indent="0" algn="just">
              <a:lnSpc>
                <a:spcPct val="120000"/>
              </a:lnSpc>
              <a:spcBef>
                <a:spcPts val="0"/>
              </a:spcBef>
              <a:buNone/>
            </a:pPr>
            <a:r>
              <a:rPr lang="fr-CA" i="1" dirty="0">
                <a:latin typeface="Aptos" panose="020B0004020202020204" pitchFamily="34" charset="0"/>
              </a:rPr>
              <a:t>Inspecteur au service de l'Urbanisme et de l'Environnement</a:t>
            </a:r>
          </a:p>
          <a:p>
            <a:pPr marL="715963" indent="0" algn="just">
              <a:lnSpc>
                <a:spcPct val="120000"/>
              </a:lnSpc>
              <a:spcBef>
                <a:spcPts val="0"/>
              </a:spcBef>
              <a:buNone/>
            </a:pPr>
            <a:r>
              <a:rPr lang="fr-CA" i="1" dirty="0">
                <a:latin typeface="Aptos" panose="020B0004020202020204" pitchFamily="34" charset="0"/>
              </a:rPr>
              <a:t>Cela fait beaucoup, non?</a:t>
            </a:r>
          </a:p>
          <a:p>
            <a:pPr marL="715963" indent="0" algn="just">
              <a:lnSpc>
                <a:spcPct val="120000"/>
              </a:lnSpc>
              <a:spcBef>
                <a:spcPts val="0"/>
              </a:spcBef>
              <a:spcAft>
                <a:spcPts val="1800"/>
              </a:spcAft>
              <a:buNone/>
            </a:pPr>
            <a:r>
              <a:rPr lang="fr-CA" i="1" dirty="0">
                <a:latin typeface="Aptos" panose="020B0004020202020204" pitchFamily="34" charset="0"/>
              </a:rPr>
              <a:t>Personnellement, je couperai le poste de coordonnateur en environnement et un poste d'inspecteur.</a:t>
            </a:r>
          </a:p>
          <a:p>
            <a:pPr marL="0" indent="0" algn="just">
              <a:lnSpc>
                <a:spcPct val="120000"/>
              </a:lnSpc>
              <a:spcBef>
                <a:spcPts val="0"/>
              </a:spcBef>
              <a:spcAft>
                <a:spcPts val="1800"/>
              </a:spcAft>
              <a:buNone/>
              <a:tabLst>
                <a:tab pos="715963" algn="l"/>
              </a:tabLst>
            </a:pPr>
            <a:r>
              <a:rPr lang="fr-CA" i="1" dirty="0">
                <a:latin typeface="Aptos" panose="020B0004020202020204" pitchFamily="34" charset="0"/>
              </a:rPr>
              <a:t>[15] 	 Le plaignant répond ainsi :</a:t>
            </a:r>
          </a:p>
          <a:p>
            <a:pPr marL="0" indent="0" algn="just">
              <a:lnSpc>
                <a:spcPct val="120000"/>
              </a:lnSpc>
              <a:spcBef>
                <a:spcPts val="0"/>
              </a:spcBef>
              <a:spcAft>
                <a:spcPts val="1800"/>
              </a:spcAft>
              <a:buNone/>
              <a:tabLst>
                <a:tab pos="715963" algn="l"/>
              </a:tabLst>
            </a:pPr>
            <a:r>
              <a:rPr lang="fr-CA" i="1" dirty="0">
                <a:latin typeface="Aptos" panose="020B0004020202020204" pitchFamily="34" charset="0"/>
              </a:rPr>
              <a:t>Ok pour le poste de coordonnateur, mais pour les inspecteurs il y a assez de travail pour 2 facile !!!! Juste pour les permis ses une jobs a temp plein [sic] sans copter les inspections etc.</a:t>
            </a:r>
          </a:p>
        </p:txBody>
      </p:sp>
    </p:spTree>
    <p:extLst>
      <p:ext uri="{BB962C8B-B14F-4D97-AF65-F5344CB8AC3E}">
        <p14:creationId xmlns:p14="http://schemas.microsoft.com/office/powerpoint/2010/main" val="3047119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6657134-BA7D-665E-5FDA-8890A31629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E63090-7AB6-7C41-B581-1A7637F3884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11.	</a:t>
            </a:r>
            <a:r>
              <a:rPr lang="fr-CA" sz="3600" i="1" dirty="0">
                <a:solidFill>
                  <a:srgbClr val="F2F3ED"/>
                </a:solidFill>
                <a:latin typeface="Aptos" panose="020B0004020202020204" pitchFamily="34" charset="0"/>
              </a:rPr>
              <a:t>Syndicat des travailleuses et travailleurs de la Municipalité de Wentworth-Nord – CSN Et Municipalité de </a:t>
            </a:r>
            <a:r>
              <a:rPr lang="fr-CA" sz="3600" i="1" dirty="0">
                <a:solidFill>
                  <a:schemeClr val="bg1"/>
                </a:solidFill>
                <a:latin typeface="Aptos" panose="020B0004020202020204" pitchFamily="34" charset="0"/>
              </a:rPr>
              <a:t>Wentworth-Nord</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2025canlii96650</a:t>
            </a:r>
            <a:r>
              <a:rPr lang="fr-CA" sz="3600" dirty="0">
                <a:solidFill>
                  <a:schemeClr val="bg1"/>
                </a:solidFill>
                <a:latin typeface="Aptos" panose="020B0004020202020204" pitchFamily="34" charset="0"/>
              </a:rPr>
              <a:t> (Arbitre Me </a:t>
            </a:r>
            <a:r>
              <a:rPr lang="fr-CA" sz="3600" dirty="0">
                <a:solidFill>
                  <a:srgbClr val="F2F3ED"/>
                </a:solidFill>
                <a:latin typeface="Aptos" panose="020B0004020202020204" pitchFamily="34" charset="0"/>
              </a:rPr>
              <a:t>Francine Lamy)</a:t>
            </a:r>
          </a:p>
        </p:txBody>
      </p:sp>
      <p:sp>
        <p:nvSpPr>
          <p:cNvPr id="3" name="Espace réservé du contenu 2">
            <a:extLst>
              <a:ext uri="{FF2B5EF4-FFF2-40B4-BE49-F238E27FC236}">
                <a16:creationId xmlns:a16="http://schemas.microsoft.com/office/drawing/2014/main" id="{AF173491-D278-91F4-166C-5AF251929F86}"/>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spcBef>
                <a:spcPts val="0"/>
              </a:spcBef>
              <a:spcAft>
                <a:spcPts val="1800"/>
              </a:spcAft>
              <a:buFontTx/>
              <a:buChar char="-"/>
            </a:pPr>
            <a:r>
              <a:rPr lang="fr-CA" dirty="0">
                <a:solidFill>
                  <a:srgbClr val="1F2838"/>
                </a:solidFill>
                <a:latin typeface="Aptos" panose="020B0004020202020204" pitchFamily="34" charset="0"/>
              </a:rPr>
              <a:t>La Ville le suspend 2 semaines  pour avoir contrevenu </a:t>
            </a:r>
            <a:r>
              <a:rPr lang="fr-CA" dirty="0">
                <a:latin typeface="Aptos" panose="020B0004020202020204" pitchFamily="34" charset="0"/>
              </a:rPr>
              <a:t>au </a:t>
            </a:r>
            <a:r>
              <a:rPr lang="fr-CA" i="1" dirty="0">
                <a:latin typeface="Aptos" panose="020B0004020202020204" pitchFamily="34" charset="0"/>
              </a:rPr>
              <a:t>Code d’éthique et de déontologie </a:t>
            </a:r>
            <a:r>
              <a:rPr lang="fr-CA" dirty="0">
                <a:latin typeface="Aptos" panose="020B0004020202020204" pitchFamily="34" charset="0"/>
              </a:rPr>
              <a:t>adopté par la municipalité;</a:t>
            </a:r>
          </a:p>
          <a:p>
            <a:pPr marL="358775" indent="0" algn="just">
              <a:spcBef>
                <a:spcPts val="0"/>
              </a:spcBef>
              <a:spcAft>
                <a:spcPts val="1800"/>
              </a:spcAft>
              <a:buNone/>
              <a:tabLst>
                <a:tab pos="989013" algn="l"/>
              </a:tabLst>
            </a:pPr>
            <a:r>
              <a:rPr lang="fr-CA" dirty="0">
                <a:latin typeface="Aptos" panose="020B0004020202020204" pitchFamily="34" charset="0"/>
              </a:rPr>
              <a:t>[48]	Nous avons ici l’exemple d’un très court commentaire, poli, sans conséquence précise pour la municipalité sur le plan public, avec lequel la direction est en désaccord </a:t>
            </a:r>
            <a:r>
              <a:rPr lang="fr-CA" i="1" dirty="0">
                <a:latin typeface="Aptos" panose="020B0004020202020204" pitchFamily="34" charset="0"/>
              </a:rPr>
              <a:t>et en partie seulement</a:t>
            </a:r>
            <a:r>
              <a:rPr lang="fr-CA" dirty="0">
                <a:latin typeface="Aptos" panose="020B0004020202020204" pitchFamily="34" charset="0"/>
              </a:rPr>
              <a:t>. Encore une fois, le plaignant ne s’est pas identifié comme employé et dans sa réponse au contributeur principal, il soutient positivement l’évaluation des besoins de l’employeur sur les inspecteurs. Je ne vois pas de contravention au devoir de loyauté, encore moins une faute grave d’une telle nature.</a:t>
            </a:r>
          </a:p>
          <a:p>
            <a:pPr marL="358775" indent="0" algn="just">
              <a:spcBef>
                <a:spcPts val="0"/>
              </a:spcBef>
              <a:spcAft>
                <a:spcPts val="1800"/>
              </a:spcAft>
              <a:buNone/>
              <a:tabLst>
                <a:tab pos="989013" algn="l"/>
              </a:tabLst>
            </a:pPr>
            <a:r>
              <a:rPr lang="fr-CA" dirty="0">
                <a:latin typeface="Aptos" panose="020B0004020202020204" pitchFamily="34" charset="0"/>
              </a:rPr>
              <a:t>[49]	Le plaignant est journalier. Il n’occupe pas un poste clé, ce qui diminue les attentes que l’employeur peut entretenir à son endroit. Il n’a rien révélé de confidentiel ou de privilégié.</a:t>
            </a:r>
          </a:p>
        </p:txBody>
      </p:sp>
    </p:spTree>
    <p:extLst>
      <p:ext uri="{BB962C8B-B14F-4D97-AF65-F5344CB8AC3E}">
        <p14:creationId xmlns:p14="http://schemas.microsoft.com/office/powerpoint/2010/main" val="3315268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E4569323-A7CB-C006-D1D0-C94E283CCE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6CEA59-2DA8-50BD-CC2A-1339957B5BC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11.	</a:t>
            </a:r>
            <a:r>
              <a:rPr lang="fr-CA" sz="3600" i="1" dirty="0">
                <a:solidFill>
                  <a:srgbClr val="F2F3ED"/>
                </a:solidFill>
                <a:latin typeface="Aptos" panose="020B0004020202020204" pitchFamily="34" charset="0"/>
              </a:rPr>
              <a:t>Syndicat des travailleuses et travailleurs de la Municipalité de Wentworth-Nord – CSN Et Municipalité de Wentworth-Nord</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2025canlii96650</a:t>
            </a:r>
            <a:r>
              <a:rPr lang="fr-CA" sz="3600" dirty="0">
                <a:solidFill>
                  <a:schemeClr val="bg1"/>
                </a:solidFill>
                <a:latin typeface="Aptos" panose="020B0004020202020204" pitchFamily="34" charset="0"/>
              </a:rPr>
              <a:t> (Arbitre </a:t>
            </a:r>
            <a:r>
              <a:rPr lang="fr-CA" sz="3600" dirty="0">
                <a:solidFill>
                  <a:srgbClr val="F2F3ED"/>
                </a:solidFill>
                <a:latin typeface="Aptos" panose="020B0004020202020204" pitchFamily="34" charset="0"/>
              </a:rPr>
              <a:t>Me Francine Lamy)</a:t>
            </a:r>
          </a:p>
        </p:txBody>
      </p:sp>
      <p:sp>
        <p:nvSpPr>
          <p:cNvPr id="3" name="Espace réservé du contenu 2">
            <a:extLst>
              <a:ext uri="{FF2B5EF4-FFF2-40B4-BE49-F238E27FC236}">
                <a16:creationId xmlns:a16="http://schemas.microsoft.com/office/drawing/2014/main" id="{FEB972A4-5347-BB83-771C-2AEF9DBD8594}"/>
              </a:ext>
            </a:extLst>
          </p:cNvPr>
          <p:cNvSpPr>
            <a:spLocks noGrp="1"/>
          </p:cNvSpPr>
          <p:nvPr>
            <p:ph idx="1"/>
          </p:nvPr>
        </p:nvSpPr>
        <p:spPr>
          <a:xfrm>
            <a:off x="576000" y="2552700"/>
            <a:ext cx="17136000" cy="7162800"/>
          </a:xfrm>
        </p:spPr>
        <p:txBody>
          <a:bodyPr lIns="180000" rIns="180000">
            <a:normAutofit fontScale="77500" lnSpcReduction="2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Les conclusions</a:t>
            </a:r>
          </a:p>
          <a:p>
            <a:pPr marL="0" indent="0" algn="just">
              <a:lnSpc>
                <a:spcPct val="120000"/>
              </a:lnSpc>
              <a:spcBef>
                <a:spcPts val="0"/>
              </a:spcBef>
              <a:spcAft>
                <a:spcPts val="1800"/>
              </a:spcAft>
              <a:buNone/>
            </a:pPr>
            <a:r>
              <a:rPr lang="fr-CA" dirty="0">
                <a:latin typeface="Aptos" panose="020B0004020202020204" pitchFamily="34" charset="0"/>
              </a:rPr>
              <a:t>[56]	Le plaignant a refusé toute discussion, comme si ce commentaire ne regardait pas l’employeur. </a:t>
            </a:r>
            <a:r>
              <a:rPr lang="fr-CA" b="1" u="sng" dirty="0">
                <a:latin typeface="Aptos" panose="020B0004020202020204" pitchFamily="34" charset="0"/>
              </a:rPr>
              <a:t>Un tel refus frontal de s’expliquer est fautif.</a:t>
            </a:r>
            <a:r>
              <a:rPr lang="fr-CA" dirty="0">
                <a:latin typeface="Aptos" panose="020B0004020202020204" pitchFamily="34" charset="0"/>
              </a:rPr>
              <a:t> Il est déloyal pour un employé de refuser de communiquer les raisons d’un désaccord à l’interne alors qu’il l’a porté publiquement. La loyauté - et je dirais la bonne foi - obligent à la transparence, dans l’esprit de permettre à l’employeur de régler les problèmes avant que la situation ne prenne des proportions plus importantes.</a:t>
            </a:r>
          </a:p>
          <a:p>
            <a:pPr marL="0" indent="0" algn="just">
              <a:lnSpc>
                <a:spcPct val="120000"/>
              </a:lnSpc>
              <a:spcBef>
                <a:spcPts val="0"/>
              </a:spcBef>
              <a:spcAft>
                <a:spcPts val="1800"/>
              </a:spcAft>
              <a:buNone/>
            </a:pPr>
            <a:r>
              <a:rPr lang="fr-CA" dirty="0">
                <a:latin typeface="Aptos" panose="020B0004020202020204" pitchFamily="34" charset="0"/>
              </a:rPr>
              <a:t>[57]	Je conclus donc à la commission d’une faute, mais elle n’a pas la gravité alléguée</a:t>
            </a:r>
            <a:r>
              <a:rPr lang="fr-CA" b="1" u="sng" dirty="0">
                <a:latin typeface="Aptos" panose="020B0004020202020204" pitchFamily="34" charset="0"/>
              </a:rPr>
              <a:t>. Il s’agit d’une faute légère.</a:t>
            </a:r>
          </a:p>
          <a:p>
            <a:pPr marL="0" indent="0" algn="just">
              <a:lnSpc>
                <a:spcPct val="120000"/>
              </a:lnSpc>
              <a:spcBef>
                <a:spcPts val="0"/>
              </a:spcBef>
              <a:spcAft>
                <a:spcPts val="1800"/>
              </a:spcAft>
              <a:buNone/>
            </a:pPr>
            <a:r>
              <a:rPr lang="fr-CA" dirty="0">
                <a:latin typeface="Aptos" panose="020B0004020202020204" pitchFamily="34" charset="0"/>
              </a:rPr>
              <a:t>[61]	En conséquence, l’employeur devait suivre la progression habituelle </a:t>
            </a:r>
            <a:r>
              <a:rPr lang="fr-CA" b="1" dirty="0">
                <a:latin typeface="Aptos" panose="020B0004020202020204" pitchFamily="34" charset="0"/>
              </a:rPr>
              <a:t>et la mesure usuelle est un avis disciplinaire. Il s’agit de la mesure la plus juste dans les circonstances puisque le plaignant avait un dossier disciplinaire vierge après cinq ans d’ancienneté.</a:t>
            </a:r>
          </a:p>
          <a:p>
            <a:pPr marL="0" indent="0" algn="just">
              <a:lnSpc>
                <a:spcPct val="120000"/>
              </a:lnSpc>
              <a:spcBef>
                <a:spcPts val="0"/>
              </a:spcBef>
              <a:spcAft>
                <a:spcPts val="1800"/>
              </a:spcAft>
              <a:buNone/>
            </a:pPr>
            <a:r>
              <a:rPr lang="fr-CA" dirty="0">
                <a:latin typeface="Aptos" panose="020B0004020202020204" pitchFamily="34" charset="0"/>
              </a:rPr>
              <a:t>[62]	Il est vrai que le plaignant n’a pas exprimé de regrets au moment des faits, ce qui est considéré comme un facteur aggravant pouvant justifier une mesure plus sévère [13], car il y a risque de récidive lorsque le salarié ne reconnaît pas sa faute. Cette conclusion ne pourrait être tirée en l’espèce. La preuve révèle en effet que par la suite, le plaignant a exprimé à monsieur </a:t>
            </a:r>
            <a:r>
              <a:rPr lang="fr-CA" dirty="0" err="1">
                <a:latin typeface="Aptos" panose="020B0004020202020204" pitchFamily="34" charset="0"/>
              </a:rPr>
              <a:t>Plourde</a:t>
            </a:r>
            <a:r>
              <a:rPr lang="fr-CA" dirty="0">
                <a:latin typeface="Aptos" panose="020B0004020202020204" pitchFamily="34" charset="0"/>
              </a:rPr>
              <a:t> le regret de ne pas s’être expliqué lors de la rencontre et de s’être borné à invoquer sa liberté d’expression. Il s’agit d’un geste spontané, posé de manière désintéressée puisque le gestionnaire quittait l’organisation pour un autre emploi. Il n’y a pas lieu de craindre la récidive.</a:t>
            </a:r>
          </a:p>
          <a:p>
            <a:pPr algn="just">
              <a:lnSpc>
                <a:spcPct val="120000"/>
              </a:lnSpc>
              <a:spcBef>
                <a:spcPts val="0"/>
              </a:spcBef>
              <a:spcAft>
                <a:spcPts val="1800"/>
              </a:spcAft>
              <a:buFontTx/>
              <a:buChar char="-"/>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68970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8392E78-E76E-F0F5-9905-B9873B97C4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EC4647-02C8-14D4-DFA7-49E717174BE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l">
              <a:tabLst>
                <a:tab pos="723900" algn="l"/>
              </a:tabLst>
            </a:pPr>
            <a:r>
              <a:rPr lang="fr-CA" sz="3600" dirty="0">
                <a:solidFill>
                  <a:srgbClr val="F2F3ED"/>
                </a:solidFill>
                <a:latin typeface="Aptos" panose="020B0004020202020204" pitchFamily="34" charset="0"/>
              </a:rPr>
              <a:t>12.	</a:t>
            </a:r>
            <a:r>
              <a:rPr lang="fr-CA" sz="3600" i="1" dirty="0">
                <a:solidFill>
                  <a:srgbClr val="F2F3ED"/>
                </a:solidFill>
                <a:latin typeface="Aptos" panose="020B0004020202020204" pitchFamily="34" charset="0"/>
              </a:rPr>
              <a:t>Travailleurs et travailleuses unis de l’alimentation et du commerce, section locale 501 Et Métro Richelieu </a:t>
            </a:r>
            <a:r>
              <a:rPr lang="fr-CA" sz="3600" i="1" dirty="0" err="1">
                <a:solidFill>
                  <a:srgbClr val="F2F3ED"/>
                </a:solidFill>
                <a:latin typeface="Aptos" panose="020B0004020202020204" pitchFamily="34" charset="0"/>
              </a:rPr>
              <a:t>inc.</a:t>
            </a:r>
            <a:r>
              <a:rPr lang="fr-CA" sz="3600" i="1" dirty="0">
                <a:solidFill>
                  <a:srgbClr val="F2F3ED"/>
                </a:solidFill>
                <a:latin typeface="Aptos" panose="020B0004020202020204" pitchFamily="34" charset="0"/>
              </a:rPr>
              <a:t>, division </a:t>
            </a:r>
            <a:r>
              <a:rPr lang="fr-CA" sz="3600" i="1" dirty="0">
                <a:solidFill>
                  <a:schemeClr val="bg1"/>
                </a:solidFill>
                <a:latin typeface="Aptos" panose="020B0004020202020204" pitchFamily="34" charset="0"/>
              </a:rPr>
              <a:t>épicerie</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115322 </a:t>
            </a:r>
            <a:r>
              <a:rPr lang="fr-CA" sz="3600" dirty="0">
                <a:solidFill>
                  <a:schemeClr val="bg1"/>
                </a:solidFill>
                <a:latin typeface="Aptos" panose="020B0004020202020204" pitchFamily="34" charset="0"/>
              </a:rPr>
              <a:t>(QC </a:t>
            </a:r>
            <a:r>
              <a:rPr lang="fr-CA" sz="3600" dirty="0">
                <a:solidFill>
                  <a:srgbClr val="F2F3ED"/>
                </a:solidFill>
                <a:latin typeface="Aptos" panose="020B0004020202020204" pitchFamily="34" charset="0"/>
              </a:rPr>
              <a:t>SAT) (Arbitre Me Frédéric Tremblay)</a:t>
            </a:r>
          </a:p>
        </p:txBody>
      </p:sp>
      <p:sp>
        <p:nvSpPr>
          <p:cNvPr id="3" name="Espace réservé du contenu 2">
            <a:extLst>
              <a:ext uri="{FF2B5EF4-FFF2-40B4-BE49-F238E27FC236}">
                <a16:creationId xmlns:a16="http://schemas.microsoft.com/office/drawing/2014/main" id="{77BCFD78-AA9C-BEAF-863F-E445CE9FED13}"/>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Le plaignant était aux commandes d’un « transpalette double » dans un centre de distribution.</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Avec l’aide de son chariot, il amène une palette à l’emballeuse et déclenche le début de l’emballage.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Pendant qu’il attend que la palette soit emballée, il saisit son cellulaire et l’utilise pendant environ une minute.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Il est aperçu sur son cellulaire, ce qui va à l’encontre des règles de santé et sécurité du travail lorsqu’on manipule un transpalette.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Il écope d’une journée de suspension disciplinaire et le syndicat majoritairement la gravité de la sanction.</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À savoir, le travailleur avait un dossier disciplinaire vierge avant cette faute.</a:t>
            </a:r>
          </a:p>
          <a:p>
            <a:pPr algn="just">
              <a:lnSpc>
                <a:spcPct val="110000"/>
              </a:lnSpc>
              <a:spcBef>
                <a:spcPts val="0"/>
              </a:spcBef>
              <a:spcAft>
                <a:spcPts val="1800"/>
              </a:spcAft>
              <a:buFontTx/>
              <a:buChar char="-"/>
            </a:pPr>
            <a:r>
              <a:rPr lang="fr-CA" dirty="0">
                <a:solidFill>
                  <a:srgbClr val="1F2838"/>
                </a:solidFill>
                <a:latin typeface="Aptos" panose="020B0004020202020204" pitchFamily="34" charset="0"/>
              </a:rPr>
              <a:t>Le syndicat basait une partie de sa défense également sur le fait qu’il n’y avait pas eu de conséquences suivant l’utilisation du cellulaire (en réponse à la violation de la règle de santé et sécurité)</a:t>
            </a:r>
          </a:p>
        </p:txBody>
      </p:sp>
    </p:spTree>
    <p:extLst>
      <p:ext uri="{BB962C8B-B14F-4D97-AF65-F5344CB8AC3E}">
        <p14:creationId xmlns:p14="http://schemas.microsoft.com/office/powerpoint/2010/main" val="1760948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3DDA341-4C89-F7B0-486F-288ED506D2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7AE4FD-2BCE-6F35-34C3-9B8D1A2D599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l">
              <a:tabLst>
                <a:tab pos="723900" algn="l"/>
              </a:tabLst>
            </a:pPr>
            <a:r>
              <a:rPr lang="fr-CA" sz="3600" dirty="0">
                <a:solidFill>
                  <a:srgbClr val="F2F3ED"/>
                </a:solidFill>
                <a:latin typeface="Aptos" panose="020B0004020202020204" pitchFamily="34" charset="0"/>
              </a:rPr>
              <a:t>12.	</a:t>
            </a:r>
            <a:r>
              <a:rPr lang="fr-CA" sz="3600" i="1" dirty="0">
                <a:solidFill>
                  <a:srgbClr val="F2F3ED"/>
                </a:solidFill>
                <a:latin typeface="Aptos" panose="020B0004020202020204" pitchFamily="34" charset="0"/>
              </a:rPr>
              <a:t>Travailleurs et travailleuses unis de l’alimentation et du commerce, section locale 501 Et Métro Richelieu </a:t>
            </a:r>
            <a:r>
              <a:rPr lang="fr-CA" sz="3600" i="1" dirty="0" err="1">
                <a:solidFill>
                  <a:srgbClr val="F2F3ED"/>
                </a:solidFill>
                <a:latin typeface="Aptos" panose="020B0004020202020204" pitchFamily="34" charset="0"/>
              </a:rPr>
              <a:t>inc.</a:t>
            </a:r>
            <a:r>
              <a:rPr lang="fr-CA" sz="3600" i="1" dirty="0">
                <a:solidFill>
                  <a:srgbClr val="F2F3ED"/>
                </a:solidFill>
                <a:latin typeface="Aptos" panose="020B0004020202020204" pitchFamily="34" charset="0"/>
              </a:rPr>
              <a:t>, division </a:t>
            </a:r>
            <a:r>
              <a:rPr lang="fr-CA" sz="3600" i="1" dirty="0">
                <a:solidFill>
                  <a:schemeClr val="bg1"/>
                </a:solidFill>
                <a:latin typeface="Aptos" panose="020B0004020202020204" pitchFamily="34" charset="0"/>
              </a:rPr>
              <a:t>épicerie</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115322 </a:t>
            </a:r>
            <a:r>
              <a:rPr lang="fr-CA" sz="3600" dirty="0">
                <a:solidFill>
                  <a:srgbClr val="F2F3ED"/>
                </a:solidFill>
                <a:latin typeface="Aptos" panose="020B0004020202020204" pitchFamily="34" charset="0"/>
              </a:rPr>
              <a:t>(QC SAT) (Arbitre Me Frédéric Tremblay)</a:t>
            </a:r>
          </a:p>
        </p:txBody>
      </p:sp>
      <p:sp>
        <p:nvSpPr>
          <p:cNvPr id="3" name="Espace réservé du contenu 2">
            <a:extLst>
              <a:ext uri="{FF2B5EF4-FFF2-40B4-BE49-F238E27FC236}">
                <a16:creationId xmlns:a16="http://schemas.microsoft.com/office/drawing/2014/main" id="{370CA6AF-B3F5-CDA4-2E07-807CEA839734}"/>
              </a:ext>
            </a:extLst>
          </p:cNvPr>
          <p:cNvSpPr>
            <a:spLocks noGrp="1"/>
          </p:cNvSpPr>
          <p:nvPr>
            <p:ph idx="1"/>
          </p:nvPr>
        </p:nvSpPr>
        <p:spPr>
          <a:xfrm>
            <a:off x="576000" y="2552700"/>
            <a:ext cx="17136000" cy="7162800"/>
          </a:xfrm>
        </p:spPr>
        <p:txBody>
          <a:bodyPr lIns="180000" rIns="180000"/>
          <a:lstStyle/>
          <a:p>
            <a:pPr marL="0" indent="0">
              <a:spcBef>
                <a:spcPts val="0"/>
              </a:spcBef>
              <a:spcAft>
                <a:spcPts val="1800"/>
              </a:spcAft>
              <a:buNone/>
            </a:pPr>
            <a:r>
              <a:rPr lang="fr-CA" b="1" u="sng" dirty="0">
                <a:solidFill>
                  <a:srgbClr val="1F2838"/>
                </a:solidFill>
                <a:latin typeface="Aptos" panose="020B0004020202020204" pitchFamily="34" charset="0"/>
              </a:rPr>
              <a:t>L’analyse</a:t>
            </a:r>
            <a:r>
              <a:rPr lang="fr-CA" b="1" dirty="0">
                <a:solidFill>
                  <a:srgbClr val="1F2838"/>
                </a:solidFill>
                <a:latin typeface="Aptos" panose="020B0004020202020204" pitchFamily="34" charset="0"/>
              </a:rPr>
              <a:t> :</a:t>
            </a:r>
          </a:p>
          <a:p>
            <a:pPr marL="0" indent="0" algn="just">
              <a:spcBef>
                <a:spcPts val="0"/>
              </a:spcBef>
              <a:spcAft>
                <a:spcPts val="1800"/>
              </a:spcAft>
              <a:buNone/>
              <a:tabLst>
                <a:tab pos="1074738" algn="l"/>
              </a:tabLst>
            </a:pPr>
            <a:r>
              <a:rPr lang="fr-FR" dirty="0">
                <a:latin typeface="Aptos" panose="020B0004020202020204" pitchFamily="34" charset="0"/>
              </a:rPr>
              <a:t>[52]	L’objectif premier de la santé et de la sécurité du travail est la prévention des lésions professionnelles par l’élimination à la source des dangers pour la santé, la sécurité et l’intégrité physique et psychique des travailleurs16. D’ailleurs, tant le travailleur que l’employeur ont l’obligation, en vertu de la </a:t>
            </a:r>
            <a:r>
              <a:rPr lang="fr-FR" i="1" dirty="0">
                <a:latin typeface="Aptos" panose="020B0004020202020204" pitchFamily="34" charset="0"/>
              </a:rPr>
              <a:t>Loi sur la santé et la sécurité du travail</a:t>
            </a:r>
            <a:r>
              <a:rPr lang="fr-FR" dirty="0">
                <a:latin typeface="Aptos" panose="020B0004020202020204" pitchFamily="34" charset="0"/>
              </a:rPr>
              <a:t>17</a:t>
            </a:r>
            <a:r>
              <a:rPr lang="fr-FR" i="1" dirty="0">
                <a:latin typeface="Aptos" panose="020B0004020202020204" pitchFamily="34" charset="0"/>
              </a:rPr>
              <a:t>, </a:t>
            </a:r>
            <a:r>
              <a:rPr lang="fr-FR" dirty="0">
                <a:latin typeface="Aptos" panose="020B0004020202020204" pitchFamily="34" charset="0"/>
              </a:rPr>
              <a:t>d’identifier les risques pouvant affecter la santé et la sécurité au travail. Or, une fois que l’employeur a identifié un facteur qui augmente les risques, ici, l’utilisation du cellulaire au travail, il n’a pas à attendre qu’un accident survienne pour adopter un règlement visant à éliminer ce facteur ni pour prendre les moyens de le faire respecter, notamment par la discipline au travail. </a:t>
            </a:r>
          </a:p>
          <a:p>
            <a:pPr marL="0" indent="0" algn="just">
              <a:spcBef>
                <a:spcPts val="0"/>
              </a:spcBef>
              <a:spcAft>
                <a:spcPts val="1800"/>
              </a:spcAft>
              <a:buNone/>
              <a:tabLst>
                <a:tab pos="1074738" algn="l"/>
              </a:tabLst>
            </a:pPr>
            <a:r>
              <a:rPr lang="fr-FR" dirty="0">
                <a:latin typeface="Aptos" panose="020B0004020202020204" pitchFamily="34" charset="0"/>
              </a:rPr>
              <a:t>[53]	</a:t>
            </a:r>
            <a:r>
              <a:rPr lang="fr-FR" b="1" u="sng" dirty="0">
                <a:latin typeface="Aptos" panose="020B0004020202020204" pitchFamily="34" charset="0"/>
              </a:rPr>
              <a:t>En outre, dans la jurisprudence, les arbitres estiment que le critère à examiner est la présence du risque dans le milieu de travail et non pas sa matérialisation. Je suis entièrement d’accord avec eux</a:t>
            </a:r>
            <a:r>
              <a:rPr lang="fr-FR" dirty="0">
                <a:latin typeface="Aptos" panose="020B0004020202020204" pitchFamily="34" charset="0"/>
              </a:rPr>
              <a:t>. </a:t>
            </a:r>
          </a:p>
          <a:p>
            <a:pPr marL="0" indent="0">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13008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4CF7023-C019-7694-EE77-9F8D359CA6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E3CC4C-0CEC-1A3E-138C-19B629B7C26A}"/>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i="1" dirty="0">
                <a:solidFill>
                  <a:srgbClr val="F2F3ED"/>
                </a:solidFill>
                <a:latin typeface="Aptos" panose="020B0004020202020204" pitchFamily="34" charset="0"/>
              </a:rPr>
              <a:t>1.	Syndicat de l’enseignement de la région de Québec (FAE) c Centre de services scolaire des Premières Seigneuries</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92168</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(QC SAT) </a:t>
            </a:r>
            <a:br>
              <a:rPr lang="fr-CA" sz="3600" dirty="0">
                <a:solidFill>
                  <a:srgbClr val="F2F3ED"/>
                </a:solidFill>
                <a:latin typeface="Aptos" panose="020B0004020202020204" pitchFamily="34" charset="0"/>
              </a:rPr>
            </a:br>
            <a:r>
              <a:rPr lang="fr-CA" sz="3600" dirty="0">
                <a:solidFill>
                  <a:srgbClr val="F2F3ED"/>
                </a:solidFill>
                <a:latin typeface="Aptos" panose="020B0004020202020204" pitchFamily="34" charset="0"/>
              </a:rPr>
              <a:t>( M</a:t>
            </a:r>
            <a:r>
              <a:rPr lang="fr-CA" sz="3600" baseline="30000" dirty="0">
                <a:solidFill>
                  <a:srgbClr val="F2F3ED"/>
                </a:solidFill>
                <a:latin typeface="Aptos" panose="020B0004020202020204" pitchFamily="34" charset="0"/>
              </a:rPr>
              <a:t>e</a:t>
            </a:r>
            <a:r>
              <a:rPr lang="fr-CA" sz="3600" dirty="0">
                <a:solidFill>
                  <a:srgbClr val="F2F3ED"/>
                </a:solidFill>
                <a:latin typeface="Aptos" panose="020B0004020202020204" pitchFamily="34" charset="0"/>
              </a:rPr>
              <a:t> Alain Turcotte)</a:t>
            </a:r>
          </a:p>
        </p:txBody>
      </p:sp>
      <p:sp>
        <p:nvSpPr>
          <p:cNvPr id="3" name="Espace réservé du contenu 2">
            <a:extLst>
              <a:ext uri="{FF2B5EF4-FFF2-40B4-BE49-F238E27FC236}">
                <a16:creationId xmlns:a16="http://schemas.microsoft.com/office/drawing/2014/main" id="{7946E662-521B-5446-B6E8-4F51817B24F2}"/>
              </a:ext>
            </a:extLst>
          </p:cNvPr>
          <p:cNvSpPr>
            <a:spLocks noGrp="1"/>
          </p:cNvSpPr>
          <p:nvPr>
            <p:ph idx="1"/>
          </p:nvPr>
        </p:nvSpPr>
        <p:spPr>
          <a:xfrm>
            <a:off x="576000" y="2552700"/>
            <a:ext cx="17136000" cy="7162800"/>
          </a:xfrm>
        </p:spPr>
        <p:txBody>
          <a:bodyPr lIns="180000" tIns="46800" rIns="180000" bIns="46800">
            <a:normAutofit/>
          </a:bodyPr>
          <a:lstStyle/>
          <a:p>
            <a:pPr marL="441325" indent="-441325">
              <a:spcBef>
                <a:spcPts val="0"/>
              </a:spcBef>
              <a:spcAft>
                <a:spcPts val="2400"/>
              </a:spcAft>
              <a:buNone/>
            </a:pPr>
            <a:r>
              <a:rPr lang="fr-CA" b="1" dirty="0"/>
              <a:t>3. 	La demande de ne pas divulguer le nom du plaignant doit-elle être reçue ?</a:t>
            </a:r>
          </a:p>
          <a:p>
            <a:pPr marL="441325" indent="0" algn="just">
              <a:spcBef>
                <a:spcPts val="0"/>
              </a:spcBef>
              <a:spcAft>
                <a:spcPts val="1200"/>
              </a:spcAft>
              <a:buNone/>
              <a:tabLst>
                <a:tab pos="1616075" algn="l"/>
              </a:tabLst>
            </a:pPr>
            <a:r>
              <a:rPr lang="fr-CA" dirty="0"/>
              <a:t>[153]	Bref, nous sommes dans un dossier de relations de travail. Le plaignant a commis un incident de parcours à l’extérieur du milieu scolaire. Bien que ce soit un facteur secondaire, son cas n’a pas été publicisé. La présente décision accueille son grief et le réintègre. </a:t>
            </a:r>
            <a:r>
              <a:rPr lang="fr-CA" u="sng" dirty="0"/>
              <a:t>Divulguer son nom serait mettre le projecteur sur lui et risquer de le stigmatiser davantage alors que ces événements appartiennent au passé.</a:t>
            </a: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1830355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E297117-1458-F116-CF53-0D9D7AF1BD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524E5A-5746-C765-5252-9BBE380103FF}"/>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l">
              <a:tabLst>
                <a:tab pos="723900" algn="l"/>
              </a:tabLst>
            </a:pPr>
            <a:r>
              <a:rPr lang="fr-CA" sz="3600" dirty="0">
                <a:solidFill>
                  <a:srgbClr val="F2F3ED"/>
                </a:solidFill>
                <a:latin typeface="Aptos" panose="020B0004020202020204" pitchFamily="34" charset="0"/>
              </a:rPr>
              <a:t>12.	</a:t>
            </a:r>
            <a:r>
              <a:rPr lang="fr-CA" sz="3600" i="1" dirty="0">
                <a:solidFill>
                  <a:srgbClr val="F2F3ED"/>
                </a:solidFill>
                <a:latin typeface="Aptos" panose="020B0004020202020204" pitchFamily="34" charset="0"/>
              </a:rPr>
              <a:t>Travailleurs et travailleuses unis de l’alimentation et du commerce, section locale 501 Et Métro Richelieu </a:t>
            </a:r>
            <a:r>
              <a:rPr lang="fr-CA" sz="3600" i="1" dirty="0" err="1">
                <a:solidFill>
                  <a:srgbClr val="F2F3ED"/>
                </a:solidFill>
                <a:latin typeface="Aptos" panose="020B0004020202020204" pitchFamily="34" charset="0"/>
              </a:rPr>
              <a:t>inc.</a:t>
            </a:r>
            <a:r>
              <a:rPr lang="fr-CA" sz="3600" i="1" dirty="0">
                <a:solidFill>
                  <a:srgbClr val="F2F3ED"/>
                </a:solidFill>
                <a:latin typeface="Aptos" panose="020B0004020202020204" pitchFamily="34" charset="0"/>
              </a:rPr>
              <a:t>, division épicerie</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115322 </a:t>
            </a:r>
            <a:r>
              <a:rPr lang="fr-CA" sz="3600" dirty="0">
                <a:solidFill>
                  <a:schemeClr val="bg1"/>
                </a:solidFill>
                <a:latin typeface="Aptos" panose="020B0004020202020204" pitchFamily="34" charset="0"/>
              </a:rPr>
              <a:t>(QC </a:t>
            </a:r>
            <a:r>
              <a:rPr lang="fr-CA" sz="3600" dirty="0">
                <a:solidFill>
                  <a:srgbClr val="F2F3ED"/>
                </a:solidFill>
                <a:latin typeface="Aptos" panose="020B0004020202020204" pitchFamily="34" charset="0"/>
              </a:rPr>
              <a:t>SAT) (Arbitre Me Frédéric Tremblay)</a:t>
            </a:r>
          </a:p>
        </p:txBody>
      </p:sp>
      <p:sp>
        <p:nvSpPr>
          <p:cNvPr id="3" name="Espace réservé du contenu 2">
            <a:extLst>
              <a:ext uri="{FF2B5EF4-FFF2-40B4-BE49-F238E27FC236}">
                <a16:creationId xmlns:a16="http://schemas.microsoft.com/office/drawing/2014/main" id="{3E1BA54A-A18C-067A-6FB8-3555D103FFF4}"/>
              </a:ext>
            </a:extLst>
          </p:cNvPr>
          <p:cNvSpPr>
            <a:spLocks noGrp="1"/>
          </p:cNvSpPr>
          <p:nvPr>
            <p:ph idx="1"/>
          </p:nvPr>
        </p:nvSpPr>
        <p:spPr>
          <a:xfrm>
            <a:off x="576000" y="2552700"/>
            <a:ext cx="17136000" cy="7162800"/>
          </a:xfrm>
        </p:spPr>
        <p:txBody>
          <a:bodyPr lIns="180000" rIns="180000">
            <a:normAutofit fontScale="92500"/>
          </a:bodyPr>
          <a:lstStyle/>
          <a:p>
            <a:pPr marL="0" indent="0" algn="just">
              <a:lnSpc>
                <a:spcPct val="110000"/>
              </a:lnSpc>
              <a:spcBef>
                <a:spcPts val="0"/>
              </a:spcBef>
              <a:spcAft>
                <a:spcPts val="1800"/>
              </a:spcAft>
              <a:buNone/>
              <a:tabLst>
                <a:tab pos="1074738" algn="l"/>
              </a:tabLst>
            </a:pPr>
            <a:r>
              <a:rPr lang="fr-FR" dirty="0">
                <a:latin typeface="Aptos" panose="020B0004020202020204" pitchFamily="34" charset="0"/>
              </a:rPr>
              <a:t>[69]	Dans le contexte factuel particulier du présent dossier, pour atteindre cette fonction préventive essentielle par la dissuasion, </a:t>
            </a:r>
            <a:r>
              <a:rPr lang="fr-FR" b="1" u="sng" dirty="0">
                <a:latin typeface="Aptos" panose="020B0004020202020204" pitchFamily="34" charset="0"/>
              </a:rPr>
              <a:t>l’employeur doit pouvoir écarter le principe de la gradation des sanctions lorsqu’un salarié contrevient à la règle qui interdit l’utilisation du cellulaire</a:t>
            </a:r>
            <a:r>
              <a:rPr lang="fr-FR" dirty="0">
                <a:latin typeface="Aptos" panose="020B0004020202020204" pitchFamily="34" charset="0"/>
              </a:rPr>
              <a:t>. </a:t>
            </a:r>
            <a:r>
              <a:rPr lang="fr-FR" b="1" u="sng" dirty="0">
                <a:latin typeface="Aptos" panose="020B0004020202020204" pitchFamily="34" charset="0"/>
              </a:rPr>
              <a:t>Autrement, l’employeur est grandement limité dans sa capacité d’éliminer un risque d’accident du travail pourtant susceptible de provoquer des lésions corporelles graves ou la mort</a:t>
            </a:r>
            <a:r>
              <a:rPr lang="fr-FR" dirty="0">
                <a:latin typeface="Aptos" panose="020B0004020202020204" pitchFamily="34" charset="0"/>
              </a:rPr>
              <a:t>.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[70]	L’effet dissuasif que représente la menace d’être suspendu sans solde pour une journée est d’autant plus important, puisque le centre de distribution est vaste et que l’employeur compte un grand nombre de salariés sur chaque quart de travail, ce qui rend leur surveillance difficile. </a:t>
            </a:r>
          </a:p>
          <a:p>
            <a:pPr marL="0" indent="0" algn="just">
              <a:lnSpc>
                <a:spcPct val="110000"/>
              </a:lnSpc>
              <a:spcBef>
                <a:spcPts val="0"/>
              </a:spcBef>
              <a:spcAft>
                <a:spcPts val="1800"/>
              </a:spcAft>
              <a:buNone/>
              <a:tabLst>
                <a:tab pos="1074738" algn="l"/>
              </a:tabLst>
            </a:pPr>
            <a:r>
              <a:rPr lang="fr-FR" dirty="0">
                <a:latin typeface="Aptos" panose="020B0004020202020204" pitchFamily="34" charset="0"/>
              </a:rPr>
              <a:t>[71]	En somme, forcer l’employeur à respecter intégralement le principe de la gradation des sanctions lorsqu’un salarié viole la règle qui interdit l’utilisation du cellulaire dans le centre de distribution minimise l’importance de cette règle pour la santé et la sécurité des personnes présentes dans ce centre et limite grandement la capacité de l’employeur à la faire respecter efficacement par ses salariés. </a:t>
            </a:r>
          </a:p>
        </p:txBody>
      </p:sp>
    </p:spTree>
    <p:extLst>
      <p:ext uri="{BB962C8B-B14F-4D97-AF65-F5344CB8AC3E}">
        <p14:creationId xmlns:p14="http://schemas.microsoft.com/office/powerpoint/2010/main" val="2893398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02152D9-01C0-4030-B758-1FC6AAF1BE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6EB456-1A6E-0E68-E2B8-6467C65AD064}"/>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 </a:t>
            </a:r>
            <a:r>
              <a:rPr lang="fr-CA" sz="3600" dirty="0">
                <a:solidFill>
                  <a:schemeClr val="bg1"/>
                </a:solidFill>
                <a:latin typeface="Aptos" panose="020B0004020202020204" pitchFamily="34" charset="0"/>
              </a:rPr>
              <a:t>(QC SAT) (</a:t>
            </a:r>
            <a:r>
              <a:rPr lang="fr-CA" sz="3600" dirty="0">
                <a:solidFill>
                  <a:srgbClr val="F2F3ED"/>
                </a:solidFill>
                <a:latin typeface="Aptos" panose="020B0004020202020204" pitchFamily="34" charset="0"/>
              </a:rPr>
              <a:t>Arbitre Me Frédéric Tremblay)</a:t>
            </a:r>
          </a:p>
        </p:txBody>
      </p:sp>
      <p:sp>
        <p:nvSpPr>
          <p:cNvPr id="3" name="Espace réservé du contenu 2">
            <a:extLst>
              <a:ext uri="{FF2B5EF4-FFF2-40B4-BE49-F238E27FC236}">
                <a16:creationId xmlns:a16="http://schemas.microsoft.com/office/drawing/2014/main" id="{F11A58B7-B685-66F9-2CA0-17940298125A}"/>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spcBef>
                <a:spcPts val="0"/>
              </a:spcBef>
              <a:spcAft>
                <a:spcPts val="1800"/>
              </a:spcAft>
              <a:buFontTx/>
              <a:buChar char="-"/>
            </a:pPr>
            <a:r>
              <a:rPr lang="fr-CA" dirty="0">
                <a:solidFill>
                  <a:srgbClr val="1F2838"/>
                </a:solidFill>
                <a:latin typeface="Aptos" panose="020B0004020202020204" pitchFamily="34" charset="0"/>
              </a:rPr>
              <a:t>L’employeur exploite une ressource alternative en santé mentale qui œuvre 24 h par jour</a:t>
            </a:r>
            <a:br>
              <a:rPr lang="fr-CA" dirty="0">
                <a:solidFill>
                  <a:srgbClr val="1F2838"/>
                </a:solidFill>
                <a:latin typeface="Aptos" panose="020B0004020202020204" pitchFamily="34" charset="0"/>
              </a:rPr>
            </a:br>
            <a:r>
              <a:rPr lang="fr-CA" dirty="0">
                <a:solidFill>
                  <a:srgbClr val="1F2838"/>
                </a:solidFill>
                <a:latin typeface="Aptos" panose="020B0004020202020204" pitchFamily="34" charset="0"/>
              </a:rPr>
              <a:t>7 jours sur 7.</a:t>
            </a:r>
          </a:p>
          <a:p>
            <a:pPr algn="just">
              <a:spcBef>
                <a:spcPts val="0"/>
              </a:spcBef>
              <a:spcAft>
                <a:spcPts val="1800"/>
              </a:spcAft>
              <a:buFontTx/>
              <a:buChar char="-"/>
            </a:pPr>
            <a:r>
              <a:rPr lang="fr-CA" dirty="0">
                <a:solidFill>
                  <a:srgbClr val="1F2838"/>
                </a:solidFill>
                <a:latin typeface="Aptos" panose="020B0004020202020204" pitchFamily="34" charset="0"/>
              </a:rPr>
              <a:t>Le plaignant est intervenant en santé mentale et il est embauché sur la liste de rappel pour remplacer des quarts de jour/soir et nuit.</a:t>
            </a:r>
          </a:p>
          <a:p>
            <a:pPr algn="just">
              <a:spcBef>
                <a:spcPts val="0"/>
              </a:spcBef>
              <a:spcAft>
                <a:spcPts val="1800"/>
              </a:spcAft>
              <a:buFontTx/>
              <a:buChar char="-"/>
            </a:pPr>
            <a:r>
              <a:rPr lang="fr-CA" dirty="0">
                <a:solidFill>
                  <a:srgbClr val="1F2838"/>
                </a:solidFill>
                <a:latin typeface="Aptos" panose="020B0004020202020204" pitchFamily="34" charset="0"/>
              </a:rPr>
              <a:t>L’Employeur met fin à sa période d’essai pour les motifs qu’il refuse de travailler régulièrement sur le quart de nuit, ses comportements immatures, sa contravention à la </a:t>
            </a:r>
            <a:r>
              <a:rPr lang="fr-CA" i="1" dirty="0">
                <a:solidFill>
                  <a:srgbClr val="1F2838"/>
                </a:solidFill>
                <a:latin typeface="Aptos" panose="020B0004020202020204" pitchFamily="34" charset="0"/>
              </a:rPr>
              <a:t>Politique d’utilisation du cellulaire au travail </a:t>
            </a:r>
            <a:r>
              <a:rPr lang="fr-CA" dirty="0">
                <a:solidFill>
                  <a:srgbClr val="1F2838"/>
                </a:solidFill>
                <a:latin typeface="Aptos" panose="020B0004020202020204" pitchFamily="34" charset="0"/>
              </a:rPr>
              <a:t>et un incident survenu le 22 août 2024.</a:t>
            </a:r>
          </a:p>
          <a:p>
            <a:pPr algn="just">
              <a:spcBef>
                <a:spcPts val="0"/>
              </a:spcBef>
              <a:spcAft>
                <a:spcPts val="1800"/>
              </a:spcAft>
              <a:buFontTx/>
              <a:buChar char="-"/>
            </a:pPr>
            <a:r>
              <a:rPr lang="fr-CA" dirty="0">
                <a:solidFill>
                  <a:srgbClr val="1F2838"/>
                </a:solidFill>
                <a:latin typeface="Aptos" panose="020B0004020202020204" pitchFamily="34" charset="0"/>
              </a:rPr>
              <a:t>Lors de l’argumentation écrite l’Employeur soumet des décisions arbitrales générées par l’IA.</a:t>
            </a:r>
          </a:p>
        </p:txBody>
      </p:sp>
    </p:spTree>
    <p:extLst>
      <p:ext uri="{BB962C8B-B14F-4D97-AF65-F5344CB8AC3E}">
        <p14:creationId xmlns:p14="http://schemas.microsoft.com/office/powerpoint/2010/main" val="3327704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F4604E3-75B0-8B32-2AE3-9DD3548B30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31190C-985C-C22F-B382-40615131B75A}"/>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 </a:t>
            </a:r>
            <a:r>
              <a:rPr lang="fr-CA" sz="3600" dirty="0">
                <a:solidFill>
                  <a:schemeClr val="bg1"/>
                </a:solidFill>
                <a:latin typeface="Aptos" panose="020B0004020202020204" pitchFamily="34" charset="0"/>
              </a:rPr>
              <a:t>(QC SAT) </a:t>
            </a:r>
            <a:r>
              <a:rPr lang="fr-CA" sz="3600" dirty="0">
                <a:solidFill>
                  <a:srgbClr val="F2F3ED"/>
                </a:solidFill>
                <a:latin typeface="Aptos" panose="020B0004020202020204" pitchFamily="34" charset="0"/>
              </a:rPr>
              <a:t>(Arbitre Me Frédéric Tremblay)</a:t>
            </a:r>
          </a:p>
        </p:txBody>
      </p:sp>
      <p:sp>
        <p:nvSpPr>
          <p:cNvPr id="3" name="Espace réservé du contenu 2">
            <a:extLst>
              <a:ext uri="{FF2B5EF4-FFF2-40B4-BE49-F238E27FC236}">
                <a16:creationId xmlns:a16="http://schemas.microsoft.com/office/drawing/2014/main" id="{112392E1-1E46-D60F-96BC-8116C0140517}"/>
              </a:ext>
            </a:extLst>
          </p:cNvPr>
          <p:cNvSpPr>
            <a:spLocks noGrp="1"/>
          </p:cNvSpPr>
          <p:nvPr>
            <p:ph idx="1"/>
          </p:nvPr>
        </p:nvSpPr>
        <p:spPr>
          <a:xfrm>
            <a:off x="576000" y="2552700"/>
            <a:ext cx="17136000" cy="7162800"/>
          </a:xfrm>
        </p:spPr>
        <p:txBody>
          <a:bodyPr lIns="180000" rIns="180000">
            <a:normAutofit lnSpcReduction="1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Analyse des motifs</a:t>
            </a:r>
            <a:r>
              <a:rPr lang="fr-CA" b="1" dirty="0">
                <a:solidFill>
                  <a:srgbClr val="1F2838"/>
                </a:solidFill>
                <a:latin typeface="Aptos" panose="020B0004020202020204" pitchFamily="34" charset="0"/>
              </a:rPr>
              <a:t> :</a:t>
            </a:r>
          </a:p>
          <a:p>
            <a:pPr marL="0" indent="0" algn="just">
              <a:lnSpc>
                <a:spcPct val="110000"/>
              </a:lnSpc>
              <a:spcBef>
                <a:spcPts val="0"/>
              </a:spcBef>
              <a:spcAft>
                <a:spcPts val="1800"/>
              </a:spcAft>
              <a:buNone/>
            </a:pPr>
            <a:r>
              <a:rPr lang="fr-CA" b="1" dirty="0">
                <a:solidFill>
                  <a:srgbClr val="1F2838"/>
                </a:solidFill>
                <a:latin typeface="Aptos" panose="020B0004020202020204" pitchFamily="34" charset="0"/>
              </a:rPr>
              <a:t>1</a:t>
            </a:r>
            <a:r>
              <a:rPr lang="fr-CA" b="1" baseline="30000" dirty="0">
                <a:solidFill>
                  <a:srgbClr val="1F2838"/>
                </a:solidFill>
                <a:latin typeface="Aptos" panose="020B0004020202020204" pitchFamily="34" charset="0"/>
              </a:rPr>
              <a:t>er</a:t>
            </a:r>
            <a:r>
              <a:rPr lang="fr-CA" b="1" dirty="0">
                <a:solidFill>
                  <a:srgbClr val="1F2838"/>
                </a:solidFill>
                <a:latin typeface="Aptos" panose="020B0004020202020204" pitchFamily="34" charset="0"/>
              </a:rPr>
              <a:t> motif - Le Refus de travailler régulièrement de nuit : </a:t>
            </a:r>
          </a:p>
          <a:p>
            <a:pPr marL="0" indent="0" algn="just">
              <a:lnSpc>
                <a:spcPct val="110000"/>
              </a:lnSpc>
              <a:spcBef>
                <a:spcPts val="0"/>
              </a:spcBef>
              <a:spcAft>
                <a:spcPts val="1800"/>
              </a:spcAft>
              <a:buNone/>
              <a:tabLst>
                <a:tab pos="1074738" algn="l"/>
              </a:tabLst>
            </a:pPr>
            <a:r>
              <a:rPr lang="fr-CA" dirty="0">
                <a:latin typeface="Aptos" panose="020B0004020202020204" pitchFamily="34" charset="0"/>
              </a:rPr>
              <a:t>[44]	Ce qui est déraisonnable dans la décision de l’employeur, c’est d’exiger de M. Sasa qu’il travaille régulièrement de nuit alors que ce dernier a informé l’employeur, avant même d’être embauché, qu’en raison de ses problèmes de sommeil, il n’est pas en mesure de le faire sur une base régulière. Autrement dit, l’employeur engage le plaignant sachant qu’il ne peut pas travailler régulièrement de nuit et, une fois engagé, il s’attend tout de même à ce qu’il travaille à cette fréquence sur ce quart. En raison de ses problèmes de sommeil, M. Sasa ne peut pas atteindre cet objectif, et Mme Castro le savait avant qu’il soit embauché. </a:t>
            </a:r>
            <a:r>
              <a:rPr lang="fr-CA" b="1" u="sng" dirty="0">
                <a:latin typeface="Aptos" panose="020B0004020202020204" pitchFamily="34" charset="0"/>
              </a:rPr>
              <a:t>À mes yeux, le processus est vicié et n’est pas équitable pour M. Sasa. Je suis convaincu qu’un employeur raisonnable n’aurait pas exigé du plaignant qu’il soit en mesure de travailler régulièrement de nuit alors que ce dernier l’a informé durant le processus d’entrevue de son incapacité à le faire.</a:t>
            </a:r>
            <a:endParaRPr lang="fr-CA" b="1" u="sng" dirty="0">
              <a:solidFill>
                <a:srgbClr val="1F2838"/>
              </a:solidFill>
              <a:latin typeface="Aptos" panose="020B0004020202020204" pitchFamily="34" charset="0"/>
            </a:endParaRPr>
          </a:p>
          <a:p>
            <a:pPr marL="0" indent="0" algn="just">
              <a:lnSpc>
                <a:spcPct val="11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492661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4D44D73-1AF6-F364-B832-933A57C0B0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6BDF35-2A5D-B0CA-B46F-8444B185405B}"/>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 </a:t>
            </a:r>
            <a:r>
              <a:rPr lang="fr-CA" sz="3600" dirty="0">
                <a:solidFill>
                  <a:schemeClr val="bg1"/>
                </a:solidFill>
                <a:latin typeface="Aptos" panose="020B0004020202020204" pitchFamily="34" charset="0"/>
              </a:rPr>
              <a:t>(QC SAT) (Arbitre </a:t>
            </a:r>
            <a:r>
              <a:rPr lang="fr-CA" sz="3600" dirty="0">
                <a:solidFill>
                  <a:srgbClr val="F2F3ED"/>
                </a:solidFill>
                <a:latin typeface="Aptos" panose="020B0004020202020204" pitchFamily="34" charset="0"/>
              </a:rPr>
              <a:t>Me Frédéric Tremblay)</a:t>
            </a:r>
          </a:p>
        </p:txBody>
      </p:sp>
      <p:sp>
        <p:nvSpPr>
          <p:cNvPr id="3" name="Espace réservé du contenu 2">
            <a:extLst>
              <a:ext uri="{FF2B5EF4-FFF2-40B4-BE49-F238E27FC236}">
                <a16:creationId xmlns:a16="http://schemas.microsoft.com/office/drawing/2014/main" id="{345E8CDA-7550-63C2-5A3E-0B3C7032AB9E}"/>
              </a:ext>
            </a:extLst>
          </p:cNvPr>
          <p:cNvSpPr>
            <a:spLocks noGrp="1"/>
          </p:cNvSpPr>
          <p:nvPr>
            <p:ph idx="1"/>
          </p:nvPr>
        </p:nvSpPr>
        <p:spPr>
          <a:xfrm>
            <a:off x="576000" y="2552700"/>
            <a:ext cx="17136000" cy="7162800"/>
          </a:xfrm>
        </p:spPr>
        <p:txBody>
          <a:bodyPr lIns="180000" rIns="180000">
            <a:normAutofit fontScale="92500" lnSpcReduction="20000"/>
          </a:bodyPr>
          <a:lstStyle/>
          <a:p>
            <a:pPr marL="0" indent="0" algn="just">
              <a:lnSpc>
                <a:spcPct val="110000"/>
              </a:lnSpc>
              <a:spcBef>
                <a:spcPts val="0"/>
              </a:spcBef>
              <a:spcAft>
                <a:spcPts val="1800"/>
              </a:spcAft>
              <a:buNone/>
            </a:pPr>
            <a:r>
              <a:rPr lang="fr-CA" b="1" dirty="0">
                <a:solidFill>
                  <a:srgbClr val="1F2838"/>
                </a:solidFill>
                <a:latin typeface="Aptos" panose="020B0004020202020204" pitchFamily="34" charset="0"/>
              </a:rPr>
              <a:t>2</a:t>
            </a:r>
            <a:r>
              <a:rPr lang="fr-CA" b="1" baseline="30000" dirty="0">
                <a:solidFill>
                  <a:srgbClr val="1F2838"/>
                </a:solidFill>
                <a:latin typeface="Aptos" panose="020B0004020202020204" pitchFamily="34" charset="0"/>
              </a:rPr>
              <a:t>e</a:t>
            </a:r>
            <a:r>
              <a:rPr lang="fr-CA" b="1" dirty="0">
                <a:solidFill>
                  <a:srgbClr val="1F2838"/>
                </a:solidFill>
                <a:latin typeface="Aptos" panose="020B0004020202020204" pitchFamily="34" charset="0"/>
              </a:rPr>
              <a:t> motif - Les comportements immatures :</a:t>
            </a:r>
          </a:p>
          <a:p>
            <a:pPr marL="0" indent="0" algn="just">
              <a:lnSpc>
                <a:spcPct val="110000"/>
              </a:lnSpc>
              <a:spcBef>
                <a:spcPts val="0"/>
              </a:spcBef>
              <a:spcAft>
                <a:spcPts val="1800"/>
              </a:spcAft>
              <a:buNone/>
            </a:pPr>
            <a:r>
              <a:rPr lang="fr-CA" i="1" dirty="0">
                <a:solidFill>
                  <a:srgbClr val="1F2838"/>
                </a:solidFill>
                <a:latin typeface="Aptos" panose="020B0004020202020204" pitchFamily="34" charset="0"/>
              </a:rPr>
              <a:t>Procès d’intention fait à une gestionnaire</a:t>
            </a:r>
          </a:p>
          <a:p>
            <a:pPr marL="0" indent="0" algn="just">
              <a:lnSpc>
                <a:spcPct val="110000"/>
              </a:lnSpc>
              <a:spcBef>
                <a:spcPts val="0"/>
              </a:spcBef>
              <a:spcAft>
                <a:spcPts val="1800"/>
              </a:spcAft>
              <a:buNone/>
            </a:pPr>
            <a:r>
              <a:rPr lang="fr-CA" dirty="0">
                <a:latin typeface="Aptos" panose="020B0004020202020204" pitchFamily="34" charset="0"/>
              </a:rPr>
              <a:t>[53]	À l’audience, Mme Ferland affirme que M. Sasa « nous a fait un procès d’intention quand il a dit qu’Olga [</a:t>
            </a:r>
            <a:r>
              <a:rPr lang="fr-CA" dirty="0" err="1">
                <a:latin typeface="Aptos" panose="020B0004020202020204" pitchFamily="34" charset="0"/>
              </a:rPr>
              <a:t>Nyubahwa</a:t>
            </a:r>
            <a:r>
              <a:rPr lang="fr-CA" dirty="0">
                <a:latin typeface="Aptos" panose="020B0004020202020204" pitchFamily="34" charset="0"/>
              </a:rPr>
              <a:t>] avait une aversion pour le syndicat ». Lors de son argumentation, l’employeur accuse M. Sasa d’avoir lancé cette rumeur à propos de Mme </a:t>
            </a:r>
            <a:r>
              <a:rPr lang="fr-CA" dirty="0" err="1">
                <a:latin typeface="Aptos" panose="020B0004020202020204" pitchFamily="34" charset="0"/>
              </a:rPr>
              <a:t>Nyubahwa</a:t>
            </a:r>
            <a:r>
              <a:rPr lang="fr-CA" dirty="0">
                <a:latin typeface="Aptos" panose="020B0004020202020204" pitchFamily="34" charset="0"/>
              </a:rPr>
              <a:t>.</a:t>
            </a:r>
          </a:p>
          <a:p>
            <a:pPr marL="0" indent="0" algn="just">
              <a:lnSpc>
                <a:spcPct val="110000"/>
              </a:lnSpc>
              <a:spcBef>
                <a:spcPts val="0"/>
              </a:spcBef>
              <a:spcAft>
                <a:spcPts val="3000"/>
              </a:spcAft>
              <a:buNone/>
            </a:pPr>
            <a:r>
              <a:rPr lang="fr-CA" dirty="0">
                <a:latin typeface="Aptos" panose="020B0004020202020204" pitchFamily="34" charset="0"/>
              </a:rPr>
              <a:t>[54]	Je le dis d’emblée : la preuve ne démontre pas ces allégations.</a:t>
            </a:r>
          </a:p>
          <a:p>
            <a:pPr marL="0" indent="0" algn="just">
              <a:lnSpc>
                <a:spcPct val="110000"/>
              </a:lnSpc>
              <a:spcBef>
                <a:spcPts val="0"/>
              </a:spcBef>
              <a:spcAft>
                <a:spcPts val="1800"/>
              </a:spcAft>
              <a:buNone/>
            </a:pPr>
            <a:r>
              <a:rPr lang="fr-CA" i="1" dirty="0">
                <a:solidFill>
                  <a:srgbClr val="1F2838"/>
                </a:solidFill>
                <a:latin typeface="Aptos" panose="020B0004020202020204" pitchFamily="34" charset="0"/>
              </a:rPr>
              <a:t>Comportement du plaignant lors d’une rencontre </a:t>
            </a:r>
          </a:p>
          <a:p>
            <a:pPr marL="0" indent="0" algn="just">
              <a:lnSpc>
                <a:spcPct val="110000"/>
              </a:lnSpc>
              <a:spcBef>
                <a:spcPts val="0"/>
              </a:spcBef>
              <a:spcAft>
                <a:spcPts val="1800"/>
              </a:spcAft>
              <a:buNone/>
            </a:pPr>
            <a:r>
              <a:rPr lang="fr-CA" dirty="0">
                <a:latin typeface="Aptos" panose="020B0004020202020204" pitchFamily="34" charset="0"/>
              </a:rPr>
              <a:t>[ 86]	Au début de la rencontre, Mme Ferland demande à M. Sasa si c’est vrai qu’il parle de politique au travail et qu’il a dit à d’autres intervenants qu’il refuserait de servir au centre une personne de confession juive.</a:t>
            </a:r>
          </a:p>
          <a:p>
            <a:pPr marL="0" indent="0" algn="just">
              <a:lnSpc>
                <a:spcPct val="110000"/>
              </a:lnSpc>
              <a:spcBef>
                <a:spcPts val="0"/>
              </a:spcBef>
              <a:spcAft>
                <a:spcPts val="1800"/>
              </a:spcAft>
              <a:buNone/>
            </a:pPr>
            <a:r>
              <a:rPr lang="fr-CA" dirty="0">
                <a:latin typeface="Aptos" panose="020B0004020202020204" pitchFamily="34" charset="0"/>
              </a:rPr>
              <a:t>[87]	Le plaignant est choqué et insulté par cette question, car, selon lui, elle sous-entend qu’en raison de son origine palestinienne, il est contre le peuple juif et donc raciste.</a:t>
            </a:r>
          </a:p>
          <a:p>
            <a:pPr marL="0" indent="0" algn="just">
              <a:lnSpc>
                <a:spcPct val="110000"/>
              </a:lnSpc>
              <a:spcBef>
                <a:spcPts val="0"/>
              </a:spcBef>
              <a:spcAft>
                <a:spcPts val="1800"/>
              </a:spcAft>
              <a:buNone/>
            </a:pPr>
            <a:endParaRPr lang="fr-CA" i="1" dirty="0">
              <a:solidFill>
                <a:srgbClr val="1F2838"/>
              </a:solidFill>
              <a:latin typeface="Aptos" panose="020B0004020202020204" pitchFamily="34" charset="0"/>
            </a:endParaRPr>
          </a:p>
          <a:p>
            <a:pPr marL="0" indent="0" algn="just">
              <a:lnSpc>
                <a:spcPct val="110000"/>
              </a:lnSpc>
              <a:spcBef>
                <a:spcPts val="0"/>
              </a:spcBef>
              <a:spcAft>
                <a:spcPts val="1800"/>
              </a:spcAft>
              <a:buNone/>
            </a:pPr>
            <a:endParaRPr lang="fr-CA" b="1" dirty="0">
              <a:solidFill>
                <a:srgbClr val="1F2838"/>
              </a:solidFill>
              <a:latin typeface="Aptos" panose="020B0004020202020204" pitchFamily="34" charset="0"/>
            </a:endParaRPr>
          </a:p>
          <a:p>
            <a:pPr marL="0" indent="0" algn="just">
              <a:lnSpc>
                <a:spcPct val="11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1329044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9551DB3-D21C-8C2B-45EC-7E9C7660A2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E016BE-7B3F-63B2-C064-6BCEDE2FF5D3}"/>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a:t>
            </a:r>
            <a:r>
              <a:rPr lang="fr-CA" sz="3600" dirty="0">
                <a:solidFill>
                  <a:schemeClr val="bg1"/>
                </a:solidFill>
                <a:latin typeface="Aptos" panose="020B0004020202020204" pitchFamily="34" charset="0"/>
              </a:rPr>
              <a:t> (QC SAT</a:t>
            </a:r>
            <a:r>
              <a:rPr lang="fr-CA" sz="3600" dirty="0">
                <a:solidFill>
                  <a:srgbClr val="F2F3ED"/>
                </a:solidFill>
                <a:latin typeface="Aptos" panose="020B0004020202020204" pitchFamily="34" charset="0"/>
              </a:rPr>
              <a:t>) (Arbitre Me Frédéric Tremblay)</a:t>
            </a:r>
          </a:p>
        </p:txBody>
      </p:sp>
      <p:sp>
        <p:nvSpPr>
          <p:cNvPr id="3" name="Espace réservé du contenu 2">
            <a:extLst>
              <a:ext uri="{FF2B5EF4-FFF2-40B4-BE49-F238E27FC236}">
                <a16:creationId xmlns:a16="http://schemas.microsoft.com/office/drawing/2014/main" id="{F05E47A7-DEC7-9C5C-9785-23B45C201434}"/>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CA" b="1" dirty="0">
                <a:solidFill>
                  <a:srgbClr val="1F2838"/>
                </a:solidFill>
                <a:latin typeface="Aptos" panose="020B0004020202020204" pitchFamily="34" charset="0"/>
              </a:rPr>
              <a:t>2</a:t>
            </a:r>
            <a:r>
              <a:rPr lang="fr-CA" b="1" baseline="30000" dirty="0">
                <a:solidFill>
                  <a:srgbClr val="1F2838"/>
                </a:solidFill>
                <a:latin typeface="Aptos" panose="020B0004020202020204" pitchFamily="34" charset="0"/>
              </a:rPr>
              <a:t>e</a:t>
            </a:r>
            <a:r>
              <a:rPr lang="fr-CA" b="1" dirty="0">
                <a:solidFill>
                  <a:srgbClr val="1F2838"/>
                </a:solidFill>
                <a:latin typeface="Aptos" panose="020B0004020202020204" pitchFamily="34" charset="0"/>
              </a:rPr>
              <a:t> motif - Les comportements immatures :</a:t>
            </a:r>
          </a:p>
          <a:p>
            <a:pPr marL="0" indent="0" algn="just">
              <a:spcBef>
                <a:spcPts val="0"/>
              </a:spcBef>
              <a:spcAft>
                <a:spcPts val="1800"/>
              </a:spcAft>
              <a:buNone/>
            </a:pPr>
            <a:r>
              <a:rPr lang="fr-CA" i="1" dirty="0">
                <a:solidFill>
                  <a:srgbClr val="1F2838"/>
                </a:solidFill>
                <a:latin typeface="Aptos" panose="020B0004020202020204" pitchFamily="34" charset="0"/>
              </a:rPr>
              <a:t>Comportement du plaignant lors d’une rencontre </a:t>
            </a:r>
          </a:p>
          <a:p>
            <a:pPr marL="0" indent="0" algn="just">
              <a:spcBef>
                <a:spcPts val="0"/>
              </a:spcBef>
              <a:spcAft>
                <a:spcPts val="1800"/>
              </a:spcAft>
              <a:buNone/>
              <a:tabLst>
                <a:tab pos="1074738" algn="l"/>
              </a:tabLst>
            </a:pPr>
            <a:r>
              <a:rPr lang="fr-CA" dirty="0">
                <a:latin typeface="Aptos" panose="020B0004020202020204" pitchFamily="34" charset="0"/>
              </a:rPr>
              <a:t>[90]	Selon moi, l’employeur a raison de prétendre que la réaction du plaignant dénote une certaine méfiance envers la direction. En effet, bien que je puisse comprendre la susceptibilité du plaignant, Mme Ferland ne l’a pas accusé de quoi que ce soit, elle lui a simplement posé une question afin de vérifier des allégations qui pouvaient être problématiques pour le fonctionnement du centre. C’est le rôle de Mme Ferland de faire de telles vérifications.</a:t>
            </a:r>
          </a:p>
          <a:p>
            <a:pPr marL="0" indent="0" algn="just">
              <a:spcBef>
                <a:spcPts val="0"/>
              </a:spcBef>
              <a:spcAft>
                <a:spcPts val="1800"/>
              </a:spcAft>
              <a:buNone/>
              <a:tabLst>
                <a:tab pos="1074738" algn="l"/>
              </a:tabLst>
            </a:pPr>
            <a:r>
              <a:rPr lang="fr-CA" dirty="0">
                <a:latin typeface="Aptos" panose="020B0004020202020204" pitchFamily="34" charset="0"/>
              </a:rPr>
              <a:t>[96]	Tout compte fait, la preuve démontre que certains comportements du plaignant durant la rencontre du 20 septembre 2024 dénotent une certaine méfiance envers la direction. Cependant, comme on le verra plus loin, l’employeur n’a pas donné la chance au plaignant de corriger ses lacunes avant de mettre fin à sa période d’essai et à son emploi.</a:t>
            </a:r>
            <a:endParaRPr lang="fr-CA" i="1" dirty="0">
              <a:solidFill>
                <a:srgbClr val="1F2838"/>
              </a:solidFill>
              <a:latin typeface="Aptos" panose="020B0004020202020204" pitchFamily="34" charset="0"/>
            </a:endParaRPr>
          </a:p>
          <a:p>
            <a:pPr marL="0" indent="0" algn="just">
              <a:spcBef>
                <a:spcPts val="0"/>
              </a:spcBef>
              <a:spcAft>
                <a:spcPts val="1800"/>
              </a:spcAft>
              <a:buNone/>
            </a:pPr>
            <a:endParaRPr lang="fr-CA" b="1" dirty="0">
              <a:solidFill>
                <a:srgbClr val="1F2838"/>
              </a:solidFill>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948237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21C424B-FA5A-33C7-A430-103481330B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A0F61D1-4051-38CB-FFBB-6F14139687EC}"/>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a:t>
            </a:r>
            <a:r>
              <a:rPr lang="fr-CA" sz="3600" dirty="0">
                <a:solidFill>
                  <a:schemeClr val="bg1"/>
                </a:solidFill>
                <a:latin typeface="Aptos" panose="020B0004020202020204" pitchFamily="34" charset="0"/>
              </a:rPr>
              <a:t> (QC </a:t>
            </a:r>
            <a:r>
              <a:rPr lang="fr-CA" sz="3600" dirty="0">
                <a:solidFill>
                  <a:srgbClr val="F2F3ED"/>
                </a:solidFill>
                <a:latin typeface="Aptos" panose="020B0004020202020204" pitchFamily="34" charset="0"/>
              </a:rPr>
              <a:t>SAT) (Arbitre Me Frédéric Tremblay)</a:t>
            </a:r>
          </a:p>
        </p:txBody>
      </p:sp>
      <p:sp>
        <p:nvSpPr>
          <p:cNvPr id="3" name="Espace réservé du contenu 2">
            <a:extLst>
              <a:ext uri="{FF2B5EF4-FFF2-40B4-BE49-F238E27FC236}">
                <a16:creationId xmlns:a16="http://schemas.microsoft.com/office/drawing/2014/main" id="{9E90969F-8585-1F82-84E2-343EC51A7A22}"/>
              </a:ext>
            </a:extLst>
          </p:cNvPr>
          <p:cNvSpPr>
            <a:spLocks noGrp="1"/>
          </p:cNvSpPr>
          <p:nvPr>
            <p:ph idx="1"/>
          </p:nvPr>
        </p:nvSpPr>
        <p:spPr>
          <a:xfrm>
            <a:off x="576000" y="2552700"/>
            <a:ext cx="17136000" cy="7162800"/>
          </a:xfrm>
        </p:spPr>
        <p:txBody>
          <a:bodyPr lIns="180000" rIns="180000">
            <a:normAutofit/>
          </a:bodyPr>
          <a:lstStyle/>
          <a:p>
            <a:pPr marL="0" indent="0">
              <a:spcBef>
                <a:spcPts val="0"/>
              </a:spcBef>
              <a:spcAft>
                <a:spcPts val="1800"/>
              </a:spcAft>
              <a:buNone/>
            </a:pPr>
            <a:r>
              <a:rPr lang="fr-CA" b="1" dirty="0">
                <a:solidFill>
                  <a:srgbClr val="1F2838"/>
                </a:solidFill>
                <a:latin typeface="Aptos" panose="020B0004020202020204" pitchFamily="34" charset="0"/>
              </a:rPr>
              <a:t>3</a:t>
            </a:r>
            <a:r>
              <a:rPr lang="fr-CA" b="1" baseline="30000" dirty="0">
                <a:solidFill>
                  <a:srgbClr val="1F2838"/>
                </a:solidFill>
                <a:latin typeface="Aptos" panose="020B0004020202020204" pitchFamily="34" charset="0"/>
              </a:rPr>
              <a:t> e</a:t>
            </a:r>
            <a:r>
              <a:rPr lang="fr-CA" b="1" dirty="0">
                <a:solidFill>
                  <a:srgbClr val="1F2838"/>
                </a:solidFill>
                <a:latin typeface="Aptos" panose="020B0004020202020204" pitchFamily="34" charset="0"/>
              </a:rPr>
              <a:t> motif - L’usage du cellulaire </a:t>
            </a:r>
          </a:p>
          <a:p>
            <a:pPr marL="0" indent="0" algn="just">
              <a:spcBef>
                <a:spcPts val="0"/>
              </a:spcBef>
              <a:spcAft>
                <a:spcPts val="1800"/>
              </a:spcAft>
              <a:buNone/>
              <a:tabLst>
                <a:tab pos="1074738" algn="l"/>
              </a:tabLst>
            </a:pPr>
            <a:r>
              <a:rPr lang="fr-CA" dirty="0">
                <a:latin typeface="Aptos" panose="020B0004020202020204" pitchFamily="34" charset="0"/>
              </a:rPr>
              <a:t>[100]	La </a:t>
            </a:r>
            <a:r>
              <a:rPr lang="fr-CA" i="1" dirty="0">
                <a:latin typeface="Aptos" panose="020B0004020202020204" pitchFamily="34" charset="0"/>
              </a:rPr>
              <a:t>Politique d’utilisation du cellulaire au travail </a:t>
            </a:r>
            <a:r>
              <a:rPr lang="fr-CA" dirty="0">
                <a:latin typeface="Aptos" panose="020B0004020202020204" pitchFamily="34" charset="0"/>
              </a:rPr>
              <a:t>indique que l’utilisation du cellulaire est permise pour gérer les obligations familiales ou les urgences et que les courts appels personnels occasionnels sont permis. Qui plus est, elle n’interdit même pas la navigation sur Internet et la consultation des courriels et des messages textes. Elle prévoit plutôt ce qui suit : « Nous vous demandons de </a:t>
            </a:r>
            <a:r>
              <a:rPr lang="fr-CA" u="sng" dirty="0">
                <a:latin typeface="Aptos" panose="020B0004020202020204" pitchFamily="34" charset="0"/>
              </a:rPr>
              <a:t>limiter</a:t>
            </a:r>
            <a:r>
              <a:rPr lang="fr-CA" dirty="0">
                <a:latin typeface="Aptos" panose="020B0004020202020204" pitchFamily="34" charset="0"/>
              </a:rPr>
              <a:t> la navigation sur Internet, les courriels et les messages texte à des fins personnelles. » [Soulignement ajouté; transcription textuelle].</a:t>
            </a:r>
          </a:p>
          <a:p>
            <a:pPr marL="0" indent="0" algn="just">
              <a:spcBef>
                <a:spcPts val="0"/>
              </a:spcBef>
              <a:spcAft>
                <a:spcPts val="1800"/>
              </a:spcAft>
              <a:buNone/>
              <a:tabLst>
                <a:tab pos="1074738" algn="l"/>
              </a:tabLst>
            </a:pPr>
            <a:r>
              <a:rPr lang="fr-CA" b="1" u="sng" dirty="0">
                <a:latin typeface="Aptos" panose="020B0004020202020204" pitchFamily="34" charset="0"/>
              </a:rPr>
              <a:t>[101]	Ainsi, même si M. Sasa avait utilisé son cellulaire au travail, cela ne prouverait pas qu’il ait contrevenu à la </a:t>
            </a:r>
            <a:r>
              <a:rPr lang="fr-CA" b="1" i="1" u="sng" dirty="0">
                <a:latin typeface="Aptos" panose="020B0004020202020204" pitchFamily="34" charset="0"/>
              </a:rPr>
              <a:t>Politique d’utilisation du cellulaire au travail.</a:t>
            </a:r>
          </a:p>
          <a:p>
            <a:pPr marL="0" indent="0" algn="just">
              <a:spcBef>
                <a:spcPts val="0"/>
              </a:spcBef>
              <a:spcAft>
                <a:spcPts val="1800"/>
              </a:spcAft>
              <a:buNone/>
              <a:tabLst>
                <a:tab pos="1074738" algn="l"/>
              </a:tabLst>
            </a:pPr>
            <a:r>
              <a:rPr lang="fr-CA" dirty="0">
                <a:latin typeface="Aptos" panose="020B0004020202020204" pitchFamily="34" charset="0"/>
              </a:rPr>
              <a:t>[102]	En définitive, la preuve ne démontre pas que M. Sasa contrevient à cette politique</a:t>
            </a:r>
          </a:p>
        </p:txBody>
      </p:sp>
    </p:spTree>
    <p:extLst>
      <p:ext uri="{BB962C8B-B14F-4D97-AF65-F5344CB8AC3E}">
        <p14:creationId xmlns:p14="http://schemas.microsoft.com/office/powerpoint/2010/main" val="795953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2A18374-DC53-865E-503E-4BDF63ACC4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69463F-322A-B05E-574E-D242C5A5024C}"/>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 </a:t>
            </a:r>
            <a:r>
              <a:rPr lang="fr-CA" sz="3600" dirty="0">
                <a:solidFill>
                  <a:schemeClr val="bg1"/>
                </a:solidFill>
                <a:latin typeface="Aptos" panose="020B0004020202020204" pitchFamily="34" charset="0"/>
              </a:rPr>
              <a:t>(QC SAT</a:t>
            </a:r>
            <a:r>
              <a:rPr lang="fr-CA" sz="3600" dirty="0">
                <a:solidFill>
                  <a:srgbClr val="F2F3ED"/>
                </a:solidFill>
                <a:latin typeface="Aptos" panose="020B0004020202020204" pitchFamily="34" charset="0"/>
              </a:rPr>
              <a:t>) (Arbitre Me Frédéric Tremblay)</a:t>
            </a:r>
          </a:p>
        </p:txBody>
      </p:sp>
      <p:sp>
        <p:nvSpPr>
          <p:cNvPr id="3" name="Espace réservé du contenu 2">
            <a:extLst>
              <a:ext uri="{FF2B5EF4-FFF2-40B4-BE49-F238E27FC236}">
                <a16:creationId xmlns:a16="http://schemas.microsoft.com/office/drawing/2014/main" id="{5E813F4B-3DAF-92CB-EEAF-8BD12AD911DB}"/>
              </a:ext>
            </a:extLst>
          </p:cNvPr>
          <p:cNvSpPr>
            <a:spLocks noGrp="1"/>
          </p:cNvSpPr>
          <p:nvPr>
            <p:ph idx="1"/>
          </p:nvPr>
        </p:nvSpPr>
        <p:spPr>
          <a:xfrm>
            <a:off x="576000" y="2552700"/>
            <a:ext cx="17136000" cy="7162800"/>
          </a:xfrm>
        </p:spPr>
        <p:txBody>
          <a:bodyPr lIns="180000" rIns="180000">
            <a:normAutofit/>
          </a:bodyPr>
          <a:lstStyle/>
          <a:p>
            <a:pPr marL="0" indent="0">
              <a:spcBef>
                <a:spcPts val="0"/>
              </a:spcBef>
              <a:spcAft>
                <a:spcPts val="1800"/>
              </a:spcAft>
              <a:buNone/>
            </a:pPr>
            <a:r>
              <a:rPr lang="fr-CA" b="1" dirty="0">
                <a:solidFill>
                  <a:srgbClr val="1F2838"/>
                </a:solidFill>
                <a:latin typeface="Aptos" panose="020B0004020202020204" pitchFamily="34" charset="0"/>
              </a:rPr>
              <a:t>4</a:t>
            </a:r>
            <a:r>
              <a:rPr lang="fr-CA" b="1" baseline="30000" dirty="0">
                <a:solidFill>
                  <a:srgbClr val="1F2838"/>
                </a:solidFill>
                <a:latin typeface="Aptos" panose="020B0004020202020204" pitchFamily="34" charset="0"/>
              </a:rPr>
              <a:t>e</a:t>
            </a:r>
            <a:r>
              <a:rPr lang="fr-CA" b="1" dirty="0">
                <a:solidFill>
                  <a:srgbClr val="1F2838"/>
                </a:solidFill>
                <a:latin typeface="Aptos" panose="020B0004020202020204" pitchFamily="34" charset="0"/>
              </a:rPr>
              <a:t> motif - Incident du 22 août 2024 :</a:t>
            </a:r>
          </a:p>
          <a:p>
            <a:pPr marL="0" indent="0" algn="just">
              <a:spcBef>
                <a:spcPts val="0"/>
              </a:spcBef>
              <a:spcAft>
                <a:spcPts val="1800"/>
              </a:spcAft>
              <a:buNone/>
              <a:tabLst>
                <a:tab pos="1074738" algn="l"/>
              </a:tabLst>
            </a:pPr>
            <a:r>
              <a:rPr lang="fr-CA" dirty="0">
                <a:latin typeface="Aptos" panose="020B0004020202020204" pitchFamily="34" charset="0"/>
              </a:rPr>
              <a:t>[103]	L’employeur reproche au plaignant d’avoir, ce jour-là, porté des lunettes fumées dans le local des intervenants alors que les lumières étaient éteintes. Selon l’employeur, le fait que le plaignant se trouve ainsi dans la noirceur n’est pas propice à ce que les usagers en crise viennent lui demander de l’aide.</a:t>
            </a:r>
          </a:p>
          <a:p>
            <a:pPr marL="0" indent="0" algn="just">
              <a:spcBef>
                <a:spcPts val="0"/>
              </a:spcBef>
              <a:spcAft>
                <a:spcPts val="1800"/>
              </a:spcAft>
              <a:buNone/>
              <a:tabLst>
                <a:tab pos="1074738" algn="l"/>
              </a:tabLst>
            </a:pPr>
            <a:r>
              <a:rPr lang="fr-CA" dirty="0">
                <a:latin typeface="Aptos" panose="020B0004020202020204" pitchFamily="34" charset="0"/>
              </a:rPr>
              <a:t>[109]	L’employeur reproche donc au plaignant d’appliquer un conseil reçu d’une de ses gestionnaires et de faire son travail comme il l’a appris d’une collègue plus expérimentée. Pourtant, normalement, il est attendu d’un salarié en période d’essai qu’il suive les conseils de ses gestionnaires et qu’il fasse le travail comme le lui enseignent les salariés expérimentés</a:t>
            </a:r>
            <a:r>
              <a:rPr lang="fr-CA" b="1" u="sng" dirty="0">
                <a:latin typeface="Aptos" panose="020B0004020202020204" pitchFamily="34" charset="0"/>
              </a:rPr>
              <a:t>. Par conséquent, je suis d’avis qu’un employeur prudent et raisonnable n’aurait pas reproché au plaignant son comportement le matin du 22 août 2024.</a:t>
            </a: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42186047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032FE6B-4F32-459A-2B97-1FEB534B4E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F20E6F-7F76-829F-1C6F-E814C91CE22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rgbClr val="F2F3ED"/>
                </a:solidFill>
                <a:latin typeface="Aptos" panose="020B0004020202020204" pitchFamily="34" charset="0"/>
              </a:rPr>
              <a:t>inc</a:t>
            </a:r>
            <a:r>
              <a:rPr lang="fr-CA" sz="3600" i="1" dirty="0" err="1">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 </a:t>
            </a:r>
            <a:r>
              <a:rPr lang="fr-CA" sz="3600" dirty="0">
                <a:solidFill>
                  <a:schemeClr val="bg1"/>
                </a:solidFill>
                <a:latin typeface="Aptos" panose="020B0004020202020204" pitchFamily="34" charset="0"/>
              </a:rPr>
              <a:t>(QC </a:t>
            </a:r>
            <a:r>
              <a:rPr lang="fr-CA" sz="3600" dirty="0">
                <a:solidFill>
                  <a:srgbClr val="F2F3ED"/>
                </a:solidFill>
                <a:latin typeface="Aptos" panose="020B0004020202020204" pitchFamily="34" charset="0"/>
              </a:rPr>
              <a:t>SAT) (Arbitre Me Frédéric Tremblay)</a:t>
            </a:r>
          </a:p>
        </p:txBody>
      </p:sp>
      <p:sp>
        <p:nvSpPr>
          <p:cNvPr id="3" name="Espace réservé du contenu 2">
            <a:extLst>
              <a:ext uri="{FF2B5EF4-FFF2-40B4-BE49-F238E27FC236}">
                <a16:creationId xmlns:a16="http://schemas.microsoft.com/office/drawing/2014/main" id="{696F92BF-C9C0-AD94-4135-FF6B56914FA8}"/>
              </a:ext>
            </a:extLst>
          </p:cNvPr>
          <p:cNvSpPr>
            <a:spLocks noGrp="1"/>
          </p:cNvSpPr>
          <p:nvPr>
            <p:ph idx="1"/>
          </p:nvPr>
        </p:nvSpPr>
        <p:spPr>
          <a:xfrm>
            <a:off x="576000" y="2552700"/>
            <a:ext cx="17136000" cy="7162800"/>
          </a:xfrm>
        </p:spPr>
        <p:txBody>
          <a:bodyPr lIns="180000" rIns="180000">
            <a:normAutofit fontScale="92500" lnSpcReduction="10000"/>
          </a:bodyPr>
          <a:lstStyle/>
          <a:p>
            <a:pPr marL="0" indent="0" algn="just">
              <a:spcAft>
                <a:spcPts val="1800"/>
              </a:spcAft>
              <a:buNone/>
            </a:pPr>
            <a:r>
              <a:rPr lang="fr-CA" b="1" u="sng" dirty="0">
                <a:solidFill>
                  <a:srgbClr val="1F2838"/>
                </a:solidFill>
                <a:latin typeface="Aptos" panose="020B0004020202020204" pitchFamily="34" charset="0"/>
              </a:rPr>
              <a:t>Conclusions</a:t>
            </a:r>
            <a:r>
              <a:rPr lang="fr-CA" b="1" dirty="0">
                <a:solidFill>
                  <a:srgbClr val="1F2838"/>
                </a:solidFill>
                <a:latin typeface="Aptos" panose="020B0004020202020204" pitchFamily="34" charset="0"/>
              </a:rPr>
              <a:t> :</a:t>
            </a:r>
            <a:endParaRPr lang="fr-CA" dirty="0"/>
          </a:p>
          <a:p>
            <a:pPr marL="0" indent="0" algn="just">
              <a:spcBef>
                <a:spcPts val="0"/>
              </a:spcBef>
              <a:spcAft>
                <a:spcPts val="1800"/>
              </a:spcAft>
              <a:buNone/>
              <a:tabLst>
                <a:tab pos="1074738" algn="l"/>
              </a:tabLst>
            </a:pPr>
            <a:r>
              <a:rPr lang="fr-CA" dirty="0"/>
              <a:t>[115]	Il ressort donc de la preuve que l’employeur a communiqué à M. Sasa ses lacunes pour la première fois le 20 septembre 2024 et a mis fin à son emploi quelques jours plus tard. L’employeur n’a pas réévalué M. Sasa après lui avoir communiqué ses lacunes. Ce dernier, en deux quarts de travail, n’a pas eu le temps de démontrer qu’il allait modifier son comportement et satisfaire aux exigences de l’employeur.</a:t>
            </a:r>
          </a:p>
          <a:p>
            <a:pPr marL="0" indent="0" algn="just">
              <a:spcBef>
                <a:spcPts val="0"/>
              </a:spcBef>
              <a:spcAft>
                <a:spcPts val="1800"/>
              </a:spcAft>
              <a:buNone/>
              <a:tabLst>
                <a:tab pos="1074738" algn="l"/>
              </a:tabLst>
            </a:pPr>
            <a:r>
              <a:rPr lang="fr-CA" dirty="0"/>
              <a:t>[116]	Dans ces circonstances, j’estime que l’employeur n’a pas respecté l’obligation qu’il a de communiquer à M. Sasa ses lacunes avant de mettre fin à sa période d’essai. De plus, M. Sasa n’a pas obtenu une véritable occasion de se faire valoir après avoir appris ses lacunes. Son évaluation n’est pas équitable.</a:t>
            </a:r>
          </a:p>
          <a:p>
            <a:pPr marL="0" indent="0" algn="just">
              <a:spcBef>
                <a:spcPts val="0"/>
              </a:spcBef>
              <a:spcAft>
                <a:spcPts val="1800"/>
              </a:spcAft>
              <a:buNone/>
              <a:tabLst>
                <a:tab pos="1074738" algn="l"/>
              </a:tabLst>
            </a:pPr>
            <a:r>
              <a:rPr lang="fr-CA" b="1" u="sng" dirty="0"/>
              <a:t>[117]	Tout compte fait, plusieurs reproches allégués par l’employeur ne sont pas prouvés et d’autres sont déraisonnables ou contraires à la convention collective. En outre, l’employeur n’a pas satisfait à son obligation d’informer M. Sasa de ses lacunes pendant sa période d’essai. Dans ce contexte, la décision de mettre fin à sa période d’essai et à son emploi est déraisonnable et abusive.</a:t>
            </a:r>
          </a:p>
          <a:p>
            <a:pPr marL="0" indent="0" algn="just">
              <a:spcAft>
                <a:spcPts val="1800"/>
              </a:spcAft>
              <a:buNone/>
            </a:pPr>
            <a:r>
              <a:rPr lang="fr-CA" dirty="0"/>
              <a:t>La réintégration du plaignant est ordonnée et le remboursement pour le salaire perdu.</a:t>
            </a:r>
          </a:p>
          <a:p>
            <a:pPr marL="0" indent="0" algn="just">
              <a:spcAft>
                <a:spcPts val="1800"/>
              </a:spcAft>
              <a:buNone/>
            </a:pPr>
            <a:endParaRPr lang="fr-CA" b="1" u="sng" dirty="0"/>
          </a:p>
          <a:p>
            <a:pPr marL="0" indent="0" algn="just">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1535279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9482B4F-035A-714A-EFDB-C0890699FD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D0C3CB-593E-0EA2-44BE-3462D8CE2641}"/>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13.</a:t>
            </a:r>
            <a:r>
              <a:rPr lang="fr-CA" sz="3600" i="1" dirty="0">
                <a:solidFill>
                  <a:srgbClr val="F2F3ED"/>
                </a:solidFill>
                <a:latin typeface="Aptos" panose="020B0004020202020204" pitchFamily="34" charset="0"/>
              </a:rPr>
              <a:t>	Syndicat des travailleuses et travailleurs de L’Autre Maison – CSN et Centre L’Autre Maison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120680 </a:t>
            </a:r>
            <a:r>
              <a:rPr lang="fr-CA" sz="3600" dirty="0">
                <a:solidFill>
                  <a:schemeClr val="bg1"/>
                </a:solidFill>
                <a:latin typeface="Aptos" panose="020B0004020202020204" pitchFamily="34" charset="0"/>
              </a:rPr>
              <a:t>(QC SAT</a:t>
            </a:r>
            <a:r>
              <a:rPr lang="fr-CA" sz="3600" dirty="0">
                <a:solidFill>
                  <a:srgbClr val="F2F3ED"/>
                </a:solidFill>
                <a:latin typeface="Aptos" panose="020B0004020202020204" pitchFamily="34" charset="0"/>
              </a:rPr>
              <a:t>) (Arbitre Me Frédéric Tremblay)</a:t>
            </a:r>
          </a:p>
        </p:txBody>
      </p:sp>
      <p:sp>
        <p:nvSpPr>
          <p:cNvPr id="3" name="Espace réservé du contenu 2">
            <a:extLst>
              <a:ext uri="{FF2B5EF4-FFF2-40B4-BE49-F238E27FC236}">
                <a16:creationId xmlns:a16="http://schemas.microsoft.com/office/drawing/2014/main" id="{B612493C-141B-0754-FA5B-5F0EA777D5C2}"/>
              </a:ext>
            </a:extLst>
          </p:cNvPr>
          <p:cNvSpPr>
            <a:spLocks noGrp="1"/>
          </p:cNvSpPr>
          <p:nvPr>
            <p:ph idx="1"/>
          </p:nvPr>
        </p:nvSpPr>
        <p:spPr>
          <a:xfrm>
            <a:off x="576000" y="2552700"/>
            <a:ext cx="17136000" cy="7734300"/>
          </a:xfrm>
        </p:spPr>
        <p:txBody>
          <a:bodyPr lIns="180000" rIns="180000">
            <a:normAutofit fontScale="77500" lnSpcReduction="2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La demande syndicale de sanctionner l’Employeur parce qu’il a plaidé des références jurisprudentielles inexistantes </a:t>
            </a:r>
            <a:r>
              <a:rPr lang="fr-CA" b="1" u="sng" dirty="0" err="1">
                <a:solidFill>
                  <a:srgbClr val="1F2838"/>
                </a:solidFill>
                <a:latin typeface="Aptos" panose="020B0004020202020204" pitchFamily="34" charset="0"/>
              </a:rPr>
              <a:t>généres</a:t>
            </a:r>
            <a:r>
              <a:rPr lang="fr-CA" b="1" u="sng" dirty="0">
                <a:solidFill>
                  <a:srgbClr val="1F2838"/>
                </a:solidFill>
                <a:latin typeface="Aptos" panose="020B0004020202020204" pitchFamily="34" charset="0"/>
              </a:rPr>
              <a:t> par un outil IA ?</a:t>
            </a:r>
          </a:p>
          <a:p>
            <a:pPr marL="0" indent="0" algn="just">
              <a:lnSpc>
                <a:spcPct val="120000"/>
              </a:lnSpc>
              <a:spcBef>
                <a:spcPts val="0"/>
              </a:spcBef>
              <a:spcAft>
                <a:spcPts val="1800"/>
              </a:spcAft>
              <a:buNone/>
            </a:pPr>
            <a:r>
              <a:rPr lang="fr-CA" dirty="0">
                <a:latin typeface="Aptos" panose="020B0004020202020204" pitchFamily="34" charset="0"/>
              </a:rPr>
              <a:t>[131]	Le syndicat n’a pas réussi à trouver les quatre décisions dont les références sont reproduites au paragraphe 125. J’ai également vérifié à l’aide de l’outil de recherche payant de SOQUIJ et je n’ai trouvé aucune de ces décisions. En outre, l’employeur n’a jamais fourni le texte de ces décisions malgré les allégations du syndicat et l’occasion que je lui ai donnée d’y répondre. </a:t>
            </a:r>
            <a:r>
              <a:rPr lang="fr-CA" b="1" u="sng" dirty="0">
                <a:latin typeface="Aptos" panose="020B0004020202020204" pitchFamily="34" charset="0"/>
              </a:rPr>
              <a:t>Vraisemblablement, ces décisions n’existent pas, ces références sont fausses et ont été générées par un outil d’intelligence artificielle.</a:t>
            </a:r>
          </a:p>
          <a:p>
            <a:pPr marL="0" indent="0" algn="just">
              <a:lnSpc>
                <a:spcPct val="120000"/>
              </a:lnSpc>
              <a:spcBef>
                <a:spcPts val="0"/>
              </a:spcBef>
              <a:spcAft>
                <a:spcPts val="1800"/>
              </a:spcAft>
              <a:buNone/>
            </a:pPr>
            <a:r>
              <a:rPr lang="fr-CA" dirty="0">
                <a:latin typeface="Aptos" panose="020B0004020202020204" pitchFamily="34" charset="0"/>
              </a:rPr>
              <a:t>[135]	L’arbitre de griefs s’attend à ce que tous les procureurs qui plaident devant lui soient compétents, honnêtes, professionnels et respectueux de son autorité. Manifestement, celui qui soumet au tribunal des références jurisprudentielles inexistantes ne satisfait pas ces attentes, car il induit, intentionnellement ou non, le tribunal et la partie adverse en erreur.</a:t>
            </a:r>
          </a:p>
          <a:p>
            <a:pPr marL="0" indent="0" algn="just">
              <a:lnSpc>
                <a:spcPct val="120000"/>
              </a:lnSpc>
              <a:spcBef>
                <a:spcPts val="0"/>
              </a:spcBef>
              <a:spcAft>
                <a:spcPts val="1800"/>
              </a:spcAft>
              <a:buNone/>
            </a:pPr>
            <a:r>
              <a:rPr lang="fr-CA" dirty="0">
                <a:latin typeface="Aptos" panose="020B0004020202020204" pitchFamily="34" charset="0"/>
              </a:rPr>
              <a:t>[138]	En définitive, référer à des décisions qui n’existent pas, comme l’a fait la procureure patronale dans le présent dossier, </a:t>
            </a:r>
            <a:r>
              <a:rPr lang="fr-CA" u="sng" dirty="0">
                <a:latin typeface="Aptos" panose="020B0004020202020204" pitchFamily="34" charset="0"/>
              </a:rPr>
              <a:t>est un geste répréhensible qui ne devrait jamais se produire en arbitrage de griefs. Ce comportement est d’autant plus grave que cette procureure est membre de l’Ordre des conseillers en ressources humaines agréés.</a:t>
            </a:r>
          </a:p>
          <a:p>
            <a:pPr marL="0" indent="0" algn="just">
              <a:lnSpc>
                <a:spcPct val="120000"/>
              </a:lnSpc>
              <a:spcBef>
                <a:spcPts val="0"/>
              </a:spcBef>
              <a:spcAft>
                <a:spcPts val="1800"/>
              </a:spcAft>
              <a:buNone/>
            </a:pPr>
            <a:r>
              <a:rPr lang="fr-CA" dirty="0">
                <a:latin typeface="Aptos" panose="020B0004020202020204" pitchFamily="34" charset="0"/>
              </a:rPr>
              <a:t>[140]	D’une part, le syndicat me demande uniquement de sanctionner, sans plus, le comportement de la représentant patronale</a:t>
            </a:r>
            <a:r>
              <a:rPr lang="fr-CA" b="1" u="sng" dirty="0">
                <a:latin typeface="Aptos" panose="020B0004020202020204" pitchFamily="34" charset="0"/>
              </a:rPr>
              <a:t>. D’autre part, je considère que la présente section de ma sentence constitue une sanction suffisante pour rappeler à l’ordre la procureure patronale et pour l’inciter à la plus grande vigilance à l’avenir.</a:t>
            </a:r>
            <a:endParaRPr lang="fr-CA" dirty="0">
              <a:solidFill>
                <a:srgbClr val="1F2838"/>
              </a:solidFill>
              <a:latin typeface="Aptos" panose="020B0004020202020204" pitchFamily="34" charset="0"/>
            </a:endParaRPr>
          </a:p>
          <a:p>
            <a:pPr marL="0" indent="0" algn="just">
              <a:lnSpc>
                <a:spcPct val="120000"/>
              </a:lnSpc>
              <a:spcBef>
                <a:spcPts val="0"/>
              </a:spcBef>
              <a:spcAft>
                <a:spcPts val="1800"/>
              </a:spcAft>
              <a:buNone/>
            </a:pPr>
            <a:endParaRPr lang="fr-CA" dirty="0">
              <a:latin typeface="Aptos" panose="020B0004020202020204" pitchFamily="34" charset="0"/>
            </a:endParaRPr>
          </a:p>
          <a:p>
            <a:pPr marL="0" indent="0" algn="just">
              <a:lnSpc>
                <a:spcPct val="120000"/>
              </a:lnSpc>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25815110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E10C34F8-B918-AA8C-4B0A-2B6F3C8B2A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8796DBD-A088-4F54-742F-E2F57F220D3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14.	</a:t>
            </a:r>
            <a:r>
              <a:rPr lang="fr-CA" sz="3600" i="1" dirty="0">
                <a:solidFill>
                  <a:srgbClr val="F2F3ED"/>
                </a:solidFill>
                <a:latin typeface="Aptos" panose="020B0004020202020204" pitchFamily="34" charset="0"/>
              </a:rPr>
              <a:t>Fédération de l’habitation coopérative du Québec et Syndicat des employé.es de l’habitation coopérative (FISA</a:t>
            </a:r>
            <a:r>
              <a:rPr lang="fr-CA" sz="3600" i="1" dirty="0">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130823 </a:t>
            </a:r>
            <a:r>
              <a:rPr lang="fr-CA" sz="3600" dirty="0">
                <a:solidFill>
                  <a:schemeClr val="bg1"/>
                </a:solidFill>
                <a:latin typeface="Aptos" panose="020B0004020202020204" pitchFamily="34" charset="0"/>
              </a:rPr>
              <a:t>(QC SAT</a:t>
            </a:r>
            <a:r>
              <a:rPr lang="fr-CA" sz="3600" dirty="0">
                <a:solidFill>
                  <a:srgbClr val="F2F3ED"/>
                </a:solidFill>
                <a:latin typeface="Aptos" panose="020B0004020202020204" pitchFamily="34" charset="0"/>
              </a:rPr>
              <a:t>) (Arbitre Claire Brassard).</a:t>
            </a:r>
          </a:p>
        </p:txBody>
      </p:sp>
      <p:sp>
        <p:nvSpPr>
          <p:cNvPr id="3" name="Espace réservé du contenu 2">
            <a:extLst>
              <a:ext uri="{FF2B5EF4-FFF2-40B4-BE49-F238E27FC236}">
                <a16:creationId xmlns:a16="http://schemas.microsoft.com/office/drawing/2014/main" id="{9699D18B-A7B1-B89E-DA87-4E9A4D83EEB3}"/>
              </a:ext>
            </a:extLst>
          </p:cNvPr>
          <p:cNvSpPr>
            <a:spLocks noGrp="1"/>
          </p:cNvSpPr>
          <p:nvPr>
            <p:ph idx="1"/>
          </p:nvPr>
        </p:nvSpPr>
        <p:spPr>
          <a:xfrm>
            <a:off x="576000" y="2552700"/>
            <a:ext cx="17136000" cy="7162800"/>
          </a:xfrm>
        </p:spPr>
        <p:txBody>
          <a:bodyPr lIns="180000" rIns="180000"/>
          <a:lstStyle/>
          <a:p>
            <a:pPr marL="0" indent="0">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spcBef>
                <a:spcPts val="0"/>
              </a:spcBef>
              <a:spcAft>
                <a:spcPts val="1800"/>
              </a:spcAft>
              <a:buFontTx/>
              <a:buChar char="-"/>
            </a:pPr>
            <a:r>
              <a:rPr lang="fr-CA" dirty="0">
                <a:solidFill>
                  <a:srgbClr val="1F2838"/>
                </a:solidFill>
                <a:latin typeface="Aptos" panose="020B0004020202020204" pitchFamily="34" charset="0"/>
              </a:rPr>
              <a:t>Il s’agit d’une fin d’emploi en période de probation d’un conseiller technique en bâtiment.</a:t>
            </a:r>
          </a:p>
          <a:p>
            <a:pPr>
              <a:spcBef>
                <a:spcPts val="0"/>
              </a:spcBef>
              <a:spcAft>
                <a:spcPts val="1800"/>
              </a:spcAft>
              <a:buFontTx/>
              <a:buChar char="-"/>
            </a:pPr>
            <a:r>
              <a:rPr lang="fr-CA" dirty="0">
                <a:solidFill>
                  <a:srgbClr val="1F2838"/>
                </a:solidFill>
                <a:latin typeface="Aptos" panose="020B0004020202020204" pitchFamily="34" charset="0"/>
              </a:rPr>
              <a:t>Le plaignant a un CV impressionnant, mais n’a pas travaillé dans le milieu depuis longtemps.</a:t>
            </a:r>
          </a:p>
          <a:p>
            <a:pPr>
              <a:spcBef>
                <a:spcPts val="0"/>
              </a:spcBef>
              <a:spcAft>
                <a:spcPts val="1800"/>
              </a:spcAft>
              <a:buFontTx/>
              <a:buChar char="-"/>
            </a:pPr>
            <a:r>
              <a:rPr lang="fr-CA" dirty="0">
                <a:solidFill>
                  <a:srgbClr val="1F2838"/>
                </a:solidFill>
                <a:latin typeface="Aptos" panose="020B0004020202020204" pitchFamily="34" charset="0"/>
              </a:rPr>
              <a:t>La période de probation conventionnée est de 6 mois avec une extension possible de 3 mois.</a:t>
            </a:r>
          </a:p>
          <a:p>
            <a:pPr>
              <a:spcBef>
                <a:spcPts val="0"/>
              </a:spcBef>
              <a:spcAft>
                <a:spcPts val="1800"/>
              </a:spcAft>
              <a:buFontTx/>
              <a:buChar char="-"/>
            </a:pPr>
            <a:r>
              <a:rPr lang="fr-CA" dirty="0">
                <a:solidFill>
                  <a:srgbClr val="1F2838"/>
                </a:solidFill>
                <a:latin typeface="Aptos" panose="020B0004020202020204" pitchFamily="34" charset="0"/>
              </a:rPr>
              <a:t>Celle du salarié a toutefois durée uniquement 7 semaines avant que l’employeur décide de le renvoyer.</a:t>
            </a:r>
          </a:p>
        </p:txBody>
      </p:sp>
    </p:spTree>
    <p:extLst>
      <p:ext uri="{BB962C8B-B14F-4D97-AF65-F5344CB8AC3E}">
        <p14:creationId xmlns:p14="http://schemas.microsoft.com/office/powerpoint/2010/main" val="78033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EB613799-3D97-9FB6-3A25-AFE6CAD1B1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6D0E28-D56E-E735-5784-93FD94202CC8}"/>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2.	</a:t>
            </a:r>
            <a:r>
              <a:rPr lang="fr-CA" sz="3600" i="1" dirty="0">
                <a:solidFill>
                  <a:srgbClr val="F2F3ED"/>
                </a:solidFill>
                <a:latin typeface="Aptos" panose="020B0004020202020204" pitchFamily="34" charset="0"/>
              </a:rPr>
              <a:t>Syndicat des professionnelles et professionnels en milieu scolaire du Nord-Ouest (SPPMSNO) c Commission scolaire Crie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658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2025 QCTA 8</a:t>
            </a:r>
          </a:p>
        </p:txBody>
      </p:sp>
      <p:sp>
        <p:nvSpPr>
          <p:cNvPr id="3" name="Espace réservé du contenu 2">
            <a:extLst>
              <a:ext uri="{FF2B5EF4-FFF2-40B4-BE49-F238E27FC236}">
                <a16:creationId xmlns:a16="http://schemas.microsoft.com/office/drawing/2014/main" id="{11D84E5E-38EF-BC6E-BFF9-C55661F2ABC1}"/>
              </a:ext>
            </a:extLst>
          </p:cNvPr>
          <p:cNvSpPr>
            <a:spLocks noGrp="1"/>
          </p:cNvSpPr>
          <p:nvPr>
            <p:ph idx="1"/>
          </p:nvPr>
        </p:nvSpPr>
        <p:spPr>
          <a:xfrm>
            <a:off x="576000" y="2552700"/>
            <a:ext cx="17136000" cy="7162800"/>
          </a:xfrm>
        </p:spPr>
        <p:txBody>
          <a:bodyPr lIns="180000" tIns="46800" rIns="180000" bIns="46800">
            <a:normAutofit lnSpcReduction="10000"/>
          </a:bodyPr>
          <a:lstStyle/>
          <a:p>
            <a:pPr marL="0" indent="0">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r>
              <a:rPr lang="fr-CA" b="1" u="sng" dirty="0">
                <a:solidFill>
                  <a:srgbClr val="1F2838"/>
                </a:solidFill>
                <a:latin typeface="Aptos" panose="020B0004020202020204" pitchFamily="34" charset="0"/>
              </a:rPr>
              <a:t> </a:t>
            </a:r>
          </a:p>
          <a:p>
            <a:pPr>
              <a:buFontTx/>
              <a:buChar char="-"/>
            </a:pPr>
            <a:r>
              <a:rPr lang="fr-CA" dirty="0">
                <a:solidFill>
                  <a:srgbClr val="1F2838"/>
                </a:solidFill>
                <a:latin typeface="Aptos" panose="020B0004020202020204" pitchFamily="34" charset="0"/>
              </a:rPr>
              <a:t>La plaignante est une conseillère en orientation pour la Commission scolaire Crie.</a:t>
            </a:r>
          </a:p>
          <a:p>
            <a:pPr algn="just">
              <a:buFontTx/>
              <a:buChar char="-"/>
            </a:pPr>
            <a:r>
              <a:rPr lang="fr-CA" dirty="0">
                <a:solidFill>
                  <a:srgbClr val="1F2838"/>
                </a:solidFill>
                <a:latin typeface="Aptos" panose="020B0004020202020204" pitchFamily="34" charset="0"/>
              </a:rPr>
              <a:t>L’employeur dessert une clientèle qui se déplace de leur communauté pour poursuivre leurs études secondaires ou postsecondaires aux différentes antennes dans les grands centres urbains.</a:t>
            </a:r>
          </a:p>
          <a:p>
            <a:pPr algn="just">
              <a:buFontTx/>
              <a:buChar char="-"/>
            </a:pPr>
            <a:r>
              <a:rPr lang="fr-CA" dirty="0">
                <a:solidFill>
                  <a:srgbClr val="1F2838"/>
                </a:solidFill>
                <a:latin typeface="Aptos" panose="020B0004020202020204" pitchFamily="34" charset="0"/>
              </a:rPr>
              <a:t>Printemps 2022, la plaignante tombe complètement invalide pour des raisons médicales.</a:t>
            </a:r>
          </a:p>
          <a:p>
            <a:pPr algn="just">
              <a:buFontTx/>
              <a:buChar char="-"/>
            </a:pPr>
            <a:r>
              <a:rPr lang="fr-CA" dirty="0">
                <a:solidFill>
                  <a:srgbClr val="1F2838"/>
                </a:solidFill>
                <a:latin typeface="Aptos" panose="020B0004020202020204" pitchFamily="34" charset="0"/>
              </a:rPr>
              <a:t>En février 2023, elle formule une demande à son employeur d’effectuer l’ensemble de ses tâches en télétravail, ce qui est accepté temporairement par l’employeur, mais refusé par la suite.</a:t>
            </a:r>
          </a:p>
          <a:p>
            <a:pPr algn="just">
              <a:buFontTx/>
              <a:buChar char="-"/>
            </a:pPr>
            <a:r>
              <a:rPr lang="fr-CA" dirty="0">
                <a:solidFill>
                  <a:srgbClr val="1F2838"/>
                </a:solidFill>
                <a:latin typeface="Aptos" panose="020B0004020202020204" pitchFamily="34" charset="0"/>
              </a:rPr>
              <a:t>La plaignante signe une demande de transport adapté en juillet 2023, ce qui lui permet de se rendre à son travail en environ 90 minutes en comparaison à 50 minutes avant ses problèmes de santé.</a:t>
            </a:r>
          </a:p>
          <a:p>
            <a:pPr algn="just">
              <a:buFontTx/>
              <a:buChar char="-"/>
            </a:pPr>
            <a:r>
              <a:rPr lang="fr-CA" dirty="0">
                <a:solidFill>
                  <a:srgbClr val="1F2838"/>
                </a:solidFill>
                <a:latin typeface="Aptos" panose="020B0004020202020204" pitchFamily="34" charset="0"/>
              </a:rPr>
              <a:t>Ultimement, elle considère que cette situation ne peut durer et demande à nouveau de faire le télétravail, ce que l’employeur refuse et un grief est déposé refusant cet accommodement</a:t>
            </a:r>
          </a:p>
        </p:txBody>
      </p:sp>
    </p:spTree>
    <p:extLst>
      <p:ext uri="{BB962C8B-B14F-4D97-AF65-F5344CB8AC3E}">
        <p14:creationId xmlns:p14="http://schemas.microsoft.com/office/powerpoint/2010/main" val="23695876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7A7027A6-901A-6226-6D44-F4BC8B9CCD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4A8442-3C14-6540-9A88-728CF0ACE1F8}"/>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14.	</a:t>
            </a:r>
            <a:r>
              <a:rPr lang="fr-CA" sz="3600" i="1" dirty="0">
                <a:solidFill>
                  <a:srgbClr val="F2F3ED"/>
                </a:solidFill>
                <a:latin typeface="Aptos" panose="020B0004020202020204" pitchFamily="34" charset="0"/>
              </a:rPr>
              <a:t>Fédération de l’habitation coopérative du Québec et Syndicat des employé.es de l’habitation coopérative (FISA</a:t>
            </a:r>
            <a:r>
              <a:rPr lang="fr-CA" sz="3600" i="1" dirty="0">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130823 </a:t>
            </a:r>
            <a:r>
              <a:rPr lang="fr-CA" sz="3600" dirty="0">
                <a:solidFill>
                  <a:schemeClr val="bg1"/>
                </a:solidFill>
                <a:latin typeface="Aptos" panose="020B0004020202020204" pitchFamily="34" charset="0"/>
              </a:rPr>
              <a:t>(QC </a:t>
            </a:r>
            <a:r>
              <a:rPr lang="fr-CA" sz="3600" dirty="0">
                <a:solidFill>
                  <a:srgbClr val="F2F3ED"/>
                </a:solidFill>
                <a:latin typeface="Aptos" panose="020B0004020202020204" pitchFamily="34" charset="0"/>
              </a:rPr>
              <a:t>SAT) (Arbitre Claire Brassard).</a:t>
            </a:r>
          </a:p>
        </p:txBody>
      </p:sp>
      <p:sp>
        <p:nvSpPr>
          <p:cNvPr id="3" name="Espace réservé du contenu 2">
            <a:extLst>
              <a:ext uri="{FF2B5EF4-FFF2-40B4-BE49-F238E27FC236}">
                <a16:creationId xmlns:a16="http://schemas.microsoft.com/office/drawing/2014/main" id="{9AD40EBD-519F-4445-F711-FDA9FAA66C1E}"/>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marL="0" indent="0" algn="just">
              <a:spcBef>
                <a:spcPts val="0"/>
              </a:spcBef>
              <a:spcAft>
                <a:spcPts val="1800"/>
              </a:spcAft>
              <a:buNone/>
              <a:tabLst>
                <a:tab pos="1074738" algn="l"/>
              </a:tabLst>
            </a:pPr>
            <a:r>
              <a:rPr lang="fr-FR" dirty="0">
                <a:latin typeface="Aptos" panose="020B0004020202020204" pitchFamily="34" charset="0"/>
              </a:rPr>
              <a:t>[5]	La preuve de l’employeur est à l’effet qu’il aurait fallu encore plusieurs mois pour faire un encadrement approprié mais qu’il n’en avait pas le temps. Cette posture, non seulement ne constitue pas un motif valable mais souligne le manque de rigueur de la gestion vis-à-vis le salarié. </a:t>
            </a:r>
          </a:p>
          <a:p>
            <a:pPr marL="0" indent="0" algn="just">
              <a:spcBef>
                <a:spcPts val="0"/>
              </a:spcBef>
              <a:spcAft>
                <a:spcPts val="1800"/>
              </a:spcAft>
              <a:buNone/>
              <a:tabLst>
                <a:tab pos="1074738" algn="l"/>
              </a:tabLst>
            </a:pPr>
            <a:r>
              <a:rPr lang="fr-FR" dirty="0">
                <a:latin typeface="Aptos" panose="020B0004020202020204" pitchFamily="34" charset="0"/>
              </a:rPr>
              <a:t>[6]	L’employeur nie toute obligation de formation pendant la période de probation au motif que le </a:t>
            </a:r>
            <a:r>
              <a:rPr lang="fr-FR" i="1" dirty="0">
                <a:latin typeface="Aptos" panose="020B0004020202020204" pitchFamily="34" charset="0"/>
              </a:rPr>
              <a:t>C.V. </a:t>
            </a:r>
            <a:r>
              <a:rPr lang="fr-FR" dirty="0">
                <a:latin typeface="Aptos" panose="020B0004020202020204" pitchFamily="34" charset="0"/>
              </a:rPr>
              <a:t>du salarié laissait croire qu’il pouvait être parfaitement opérationnel dès le premier jour. Suivant la preuve, cette croyance qu’avait l’employeur est irréaliste dans le contexte et les circonstances analysés plus loin. </a:t>
            </a: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744255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10E342D-C5F9-4AB7-D463-F625D8A455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4BD18B-D7A2-C624-805A-53398626DE43}"/>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14.	</a:t>
            </a:r>
            <a:r>
              <a:rPr lang="fr-CA" sz="3600" i="1" dirty="0">
                <a:solidFill>
                  <a:srgbClr val="F2F3ED"/>
                </a:solidFill>
                <a:latin typeface="Aptos" panose="020B0004020202020204" pitchFamily="34" charset="0"/>
              </a:rPr>
              <a:t>Fédération de l’habitation coopérative du Québec et Syndicat des employé.es de l’habitation coopérative (FISA</a:t>
            </a:r>
            <a:r>
              <a:rPr lang="fr-CA" sz="3600" i="1" dirty="0">
                <a:solidFill>
                  <a:schemeClr val="bg1"/>
                </a:solidFill>
                <a:latin typeface="Aptos" panose="020B0004020202020204" pitchFamily="34" charset="0"/>
              </a:rPr>
              <a:t>)</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130823 </a:t>
            </a:r>
            <a:r>
              <a:rPr lang="fr-CA" sz="3600" dirty="0">
                <a:solidFill>
                  <a:schemeClr val="bg1"/>
                </a:solidFill>
                <a:latin typeface="Aptos" panose="020B0004020202020204" pitchFamily="34" charset="0"/>
              </a:rPr>
              <a:t>(QC </a:t>
            </a:r>
            <a:r>
              <a:rPr lang="fr-CA" sz="3600" dirty="0">
                <a:solidFill>
                  <a:srgbClr val="F2F3ED"/>
                </a:solidFill>
                <a:latin typeface="Aptos" panose="020B0004020202020204" pitchFamily="34" charset="0"/>
              </a:rPr>
              <a:t>SAT) (Arbitre Claire Brassard).</a:t>
            </a:r>
          </a:p>
        </p:txBody>
      </p:sp>
      <p:sp>
        <p:nvSpPr>
          <p:cNvPr id="3" name="Espace réservé du contenu 2">
            <a:extLst>
              <a:ext uri="{FF2B5EF4-FFF2-40B4-BE49-F238E27FC236}">
                <a16:creationId xmlns:a16="http://schemas.microsoft.com/office/drawing/2014/main" id="{12BBBA60-5904-11AC-D462-5CDE6BC17E25}"/>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L’analyse et les conclusions</a:t>
            </a:r>
            <a:r>
              <a:rPr lang="fr-CA" b="1" dirty="0">
                <a:solidFill>
                  <a:srgbClr val="1F2838"/>
                </a:solidFill>
                <a:latin typeface="Aptos" panose="020B0004020202020204" pitchFamily="34" charset="0"/>
              </a:rPr>
              <a:t> :</a:t>
            </a:r>
          </a:p>
          <a:p>
            <a:pPr marL="0" indent="0" algn="just">
              <a:spcBef>
                <a:spcPts val="0"/>
              </a:spcBef>
              <a:spcAft>
                <a:spcPts val="1800"/>
              </a:spcAft>
              <a:buNone/>
            </a:pPr>
            <a:r>
              <a:rPr lang="fr-FR" dirty="0">
                <a:latin typeface="Aptos" panose="020B0004020202020204" pitchFamily="34" charset="0"/>
              </a:rPr>
              <a:t>[50] Soit, l’employeur peut mettre fin à une période de probation si le salarié ne rencontre pas les exigences, encore faut-il qu’il l’ait suffisamment informé de ses attentes, qu’il s’assure de fournir tous les outils nécessaires, qu’il en comprenne l’usage et qu’il soit accompagné pendant une durée raisonnable. </a:t>
            </a:r>
          </a:p>
          <a:p>
            <a:pPr marL="0" indent="0" algn="just">
              <a:spcBef>
                <a:spcPts val="0"/>
              </a:spcBef>
              <a:spcAft>
                <a:spcPts val="1800"/>
              </a:spcAft>
              <a:buNone/>
            </a:pPr>
            <a:r>
              <a:rPr lang="fr-CA" dirty="0">
                <a:solidFill>
                  <a:srgbClr val="1F2838"/>
                </a:solidFill>
                <a:latin typeface="Aptos" panose="020B0004020202020204" pitchFamily="34" charset="0"/>
              </a:rPr>
              <a:t>[…]</a:t>
            </a:r>
          </a:p>
          <a:p>
            <a:pPr marL="0" indent="0" algn="just">
              <a:spcBef>
                <a:spcPts val="0"/>
              </a:spcBef>
              <a:spcAft>
                <a:spcPts val="1800"/>
              </a:spcAft>
              <a:buNone/>
            </a:pPr>
            <a:r>
              <a:rPr lang="fr-FR" dirty="0">
                <a:latin typeface="Aptos" panose="020B0004020202020204" pitchFamily="34" charset="0"/>
              </a:rPr>
              <a:t>[52] Dans les circonstances décrites plus haut, il apparaît abusif de mettre fin à la période de probation du salarié après à peine sept (7) semaines de travail alors qu’aucune faute grave ne lui est reprochée. </a:t>
            </a:r>
          </a:p>
        </p:txBody>
      </p:sp>
    </p:spTree>
    <p:extLst>
      <p:ext uri="{BB962C8B-B14F-4D97-AF65-F5344CB8AC3E}">
        <p14:creationId xmlns:p14="http://schemas.microsoft.com/office/powerpoint/2010/main" val="2112080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DC16825-975F-0977-CE7F-4149E22078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9FC3BE8-8870-12F9-707A-0FA284BF4B37}"/>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14.	</a:t>
            </a:r>
            <a:r>
              <a:rPr lang="fr-CA" sz="3600" i="1" dirty="0">
                <a:solidFill>
                  <a:srgbClr val="F2F3ED"/>
                </a:solidFill>
                <a:latin typeface="Aptos" panose="020B0004020202020204" pitchFamily="34" charset="0"/>
              </a:rPr>
              <a:t>Fédération de l’habitation coopérative du Québec et Syndicat des employé.es de l’habitation coopérative (</a:t>
            </a:r>
            <a:r>
              <a:rPr lang="fr-CA" sz="3600" i="1" dirty="0">
                <a:solidFill>
                  <a:schemeClr val="bg1"/>
                </a:solidFill>
                <a:latin typeface="Aptos" panose="020B0004020202020204" pitchFamily="34" charset="0"/>
              </a:rPr>
              <a:t>FISA)</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130823 </a:t>
            </a:r>
            <a:r>
              <a:rPr lang="fr-CA" sz="3600" dirty="0">
                <a:solidFill>
                  <a:schemeClr val="bg1"/>
                </a:solidFill>
                <a:latin typeface="Aptos" panose="020B0004020202020204" pitchFamily="34" charset="0"/>
              </a:rPr>
              <a:t>(QC SAT) (Arbitre </a:t>
            </a:r>
            <a:r>
              <a:rPr lang="fr-CA" sz="3600" dirty="0">
                <a:solidFill>
                  <a:srgbClr val="F2F3ED"/>
                </a:solidFill>
                <a:latin typeface="Aptos" panose="020B0004020202020204" pitchFamily="34" charset="0"/>
              </a:rPr>
              <a:t>Claire Brassard).</a:t>
            </a:r>
          </a:p>
        </p:txBody>
      </p:sp>
      <p:sp>
        <p:nvSpPr>
          <p:cNvPr id="3" name="Espace réservé du contenu 2">
            <a:extLst>
              <a:ext uri="{FF2B5EF4-FFF2-40B4-BE49-F238E27FC236}">
                <a16:creationId xmlns:a16="http://schemas.microsoft.com/office/drawing/2014/main" id="{F0606BAF-C725-E47C-7E5B-DD440B7CC62E}"/>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L’analyse et les conclusions</a:t>
            </a:r>
            <a:r>
              <a:rPr lang="fr-CA" b="1" dirty="0">
                <a:solidFill>
                  <a:srgbClr val="1F2838"/>
                </a:solidFill>
                <a:latin typeface="Aptos" panose="020B0004020202020204" pitchFamily="34" charset="0"/>
              </a:rPr>
              <a:t> :</a:t>
            </a:r>
          </a:p>
          <a:p>
            <a:pPr marL="0" indent="0" algn="just">
              <a:spcBef>
                <a:spcPts val="0"/>
              </a:spcBef>
              <a:spcAft>
                <a:spcPts val="1800"/>
              </a:spcAft>
              <a:buNone/>
            </a:pPr>
            <a:r>
              <a:rPr lang="fr-FR" dirty="0">
                <a:latin typeface="Aptos" panose="020B0004020202020204" pitchFamily="34" charset="0"/>
              </a:rPr>
              <a:t>[56]	L’argument de l’employeur à l’effet qu’il s’est fié à l’excellence du CV du salarié pour l’embaucher et qu’il n’avait pas le temps de s’en occuper au cours de la probation n’est pas retenu comme motifs valables de terminaison d’emploi. Au contraire, cet argument accuse le défaut de l’employeur d’agir conformément à ses obligations. </a:t>
            </a:r>
          </a:p>
          <a:p>
            <a:pPr marL="0" indent="0" algn="just">
              <a:spcBef>
                <a:spcPts val="0"/>
              </a:spcBef>
              <a:spcAft>
                <a:spcPts val="1800"/>
              </a:spcAft>
              <a:buNone/>
            </a:pPr>
            <a:r>
              <a:rPr lang="fr-FR" dirty="0">
                <a:latin typeface="Aptos" panose="020B0004020202020204" pitchFamily="34" charset="0"/>
              </a:rPr>
              <a:t>[57] 	En conséquence, l’employeur a échoué à me convaincre qu’il avait un motif raisonnable de mettre prématurément fin à la probation du salarié. </a:t>
            </a:r>
          </a:p>
          <a:p>
            <a:pPr marL="0" indent="0" algn="just">
              <a:spcBef>
                <a:spcPts val="0"/>
              </a:spcBef>
              <a:spcAft>
                <a:spcPts val="1800"/>
              </a:spcAft>
              <a:buNone/>
            </a:pPr>
            <a:r>
              <a:rPr lang="fr-FR" dirty="0">
                <a:latin typeface="Aptos" panose="020B0004020202020204" pitchFamily="34" charset="0"/>
              </a:rPr>
              <a:t>[58]	Incidemment, dans son témoignage, le directeur Leduc admet spontanément qu’il ne connaissait pas la durée de la période de probation quand il y a mis fin. </a:t>
            </a:r>
          </a:p>
        </p:txBody>
      </p:sp>
    </p:spTree>
    <p:extLst>
      <p:ext uri="{BB962C8B-B14F-4D97-AF65-F5344CB8AC3E}">
        <p14:creationId xmlns:p14="http://schemas.microsoft.com/office/powerpoint/2010/main" val="4141214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CBE47D0-E3E5-33F4-6A3D-ADD9FDC1E7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4DBBAA-DD6B-0FAA-9C23-82C53405B25C}"/>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15.</a:t>
            </a:r>
            <a:r>
              <a:rPr lang="fr-CA" sz="3600" i="1" dirty="0">
                <a:solidFill>
                  <a:srgbClr val="F2F3ED"/>
                </a:solidFill>
                <a:latin typeface="Aptos" panose="020B0004020202020204" pitchFamily="34" charset="0"/>
              </a:rPr>
              <a:t>	ArcelorMittal c Syndicat des Métallos, section locale 7401 (Force protectrice)</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4167 </a:t>
            </a:r>
            <a:r>
              <a:rPr lang="fr-CA" sz="3600" dirty="0">
                <a:solidFill>
                  <a:schemeClr val="bg1"/>
                </a:solidFill>
                <a:latin typeface="Aptos" panose="020B0004020202020204" pitchFamily="34" charset="0"/>
              </a:rPr>
              <a:t>(QC </a:t>
            </a:r>
            <a:r>
              <a:rPr lang="fr-CA" sz="3600" dirty="0">
                <a:solidFill>
                  <a:srgbClr val="F2F3ED"/>
                </a:solidFill>
                <a:latin typeface="Aptos" panose="020B0004020202020204" pitchFamily="34" charset="0"/>
              </a:rPr>
              <a:t>SAT) (Arbitre Me Pierre-Georges Roy).</a:t>
            </a:r>
          </a:p>
        </p:txBody>
      </p:sp>
      <p:sp>
        <p:nvSpPr>
          <p:cNvPr id="3" name="Espace réservé du contenu 2">
            <a:extLst>
              <a:ext uri="{FF2B5EF4-FFF2-40B4-BE49-F238E27FC236}">
                <a16:creationId xmlns:a16="http://schemas.microsoft.com/office/drawing/2014/main" id="{7A40997F-6771-D146-392D-3D1A780B470A}"/>
              </a:ext>
            </a:extLst>
          </p:cNvPr>
          <p:cNvSpPr>
            <a:spLocks noGrp="1"/>
          </p:cNvSpPr>
          <p:nvPr>
            <p:ph idx="1"/>
          </p:nvPr>
        </p:nvSpPr>
        <p:spPr>
          <a:xfrm>
            <a:off x="576000" y="2552700"/>
            <a:ext cx="17136000" cy="7162800"/>
          </a:xfrm>
        </p:spPr>
        <p:txBody>
          <a:bodyPr lIns="180000" rIns="180000"/>
          <a:lstStyle/>
          <a:p>
            <a:pPr marL="0" indent="0">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buFontTx/>
              <a:buChar char="-"/>
            </a:pPr>
            <a:r>
              <a:rPr lang="fr-CA" dirty="0">
                <a:solidFill>
                  <a:srgbClr val="1F2838"/>
                </a:solidFill>
                <a:latin typeface="Aptos" panose="020B0004020202020204" pitchFamily="34" charset="0"/>
              </a:rPr>
              <a:t>L’Employeur exploite une entreprise de mine de fer à ciel ouvert.</a:t>
            </a:r>
          </a:p>
          <a:p>
            <a:pPr algn="just">
              <a:buFontTx/>
              <a:buChar char="-"/>
            </a:pPr>
            <a:r>
              <a:rPr lang="fr-CA" dirty="0">
                <a:solidFill>
                  <a:srgbClr val="1F2838"/>
                </a:solidFill>
                <a:latin typeface="Aptos" panose="020B0004020202020204" pitchFamily="34" charset="0"/>
              </a:rPr>
              <a:t>Le plaignant occupe un emploi de foreur.</a:t>
            </a:r>
          </a:p>
          <a:p>
            <a:pPr algn="just">
              <a:buFontTx/>
              <a:buChar char="-"/>
            </a:pPr>
            <a:r>
              <a:rPr lang="fr-CA" dirty="0">
                <a:solidFill>
                  <a:srgbClr val="1F2838"/>
                </a:solidFill>
                <a:latin typeface="Aptos" panose="020B0004020202020204" pitchFamily="34" charset="0"/>
              </a:rPr>
              <a:t>Il est en arrêt de travail depuis décembre 2022 en raison d’une dépression.</a:t>
            </a:r>
          </a:p>
          <a:p>
            <a:pPr algn="just">
              <a:buFontTx/>
              <a:buChar char="-"/>
            </a:pPr>
            <a:r>
              <a:rPr lang="fr-CA" dirty="0">
                <a:solidFill>
                  <a:srgbClr val="1F2838"/>
                </a:solidFill>
                <a:latin typeface="Aptos" panose="020B0004020202020204" pitchFamily="34" charset="0"/>
              </a:rPr>
              <a:t>Il ne reçoit plus de salaire ni d’indemnités d’assurance depuis le 7 avril 2023.</a:t>
            </a:r>
          </a:p>
          <a:p>
            <a:pPr algn="just">
              <a:buFontTx/>
              <a:buChar char="-"/>
            </a:pPr>
            <a:r>
              <a:rPr lang="fr-CA" dirty="0">
                <a:solidFill>
                  <a:srgbClr val="1F2838"/>
                </a:solidFill>
                <a:latin typeface="Aptos" panose="020B0004020202020204" pitchFamily="34" charset="0"/>
              </a:rPr>
              <a:t>Il fournit régulièrement des certificats médicaux à son employeur pour justifier son absence.</a:t>
            </a:r>
          </a:p>
          <a:p>
            <a:pPr algn="just">
              <a:buFontTx/>
              <a:buChar char="-"/>
            </a:pPr>
            <a:r>
              <a:rPr lang="fr-CA" dirty="0">
                <a:solidFill>
                  <a:srgbClr val="1F2838"/>
                </a:solidFill>
                <a:latin typeface="Aptos" panose="020B0004020202020204" pitchFamily="34" charset="0"/>
              </a:rPr>
              <a:t>Le certificat médical du 6 juillet 2024 indique une amélioration de son état mais précise qu’il n’est pas apte à retourner au travail. Ce certificat prolonge son absence  jusqu’au 21 juillet 2024 et prévoit une réévaluation à cette date.</a:t>
            </a:r>
          </a:p>
          <a:p>
            <a:pPr algn="just">
              <a:buFontTx/>
              <a:buChar char="-"/>
            </a:pPr>
            <a:r>
              <a:rPr lang="fr-CA" dirty="0">
                <a:solidFill>
                  <a:srgbClr val="1F2838"/>
                </a:solidFill>
                <a:latin typeface="Aptos" panose="020B0004020202020204" pitchFamily="34" charset="0"/>
              </a:rPr>
              <a:t>Le 8 août 2024, l’Employeur constate une absence non justifiée.</a:t>
            </a:r>
          </a:p>
          <a:p>
            <a:pPr algn="just">
              <a:buFontTx/>
              <a:buChar char="-"/>
            </a:pPr>
            <a:r>
              <a:rPr lang="fr-CA" dirty="0">
                <a:solidFill>
                  <a:srgbClr val="1F2838"/>
                </a:solidFill>
                <a:latin typeface="Aptos" panose="020B0004020202020204" pitchFamily="34" charset="0"/>
              </a:rPr>
              <a:t>Il envoie une lettre recommandée au plaignant qui exige qu’il se présente au travail, justifie son absence entre le 22 juillet et le 20 août.  </a:t>
            </a:r>
          </a:p>
          <a:p>
            <a:pPr>
              <a:buFontTx/>
              <a:buChar char="-"/>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35178703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512A8BD5-7811-6836-CFF1-94C52761F8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D5E6EA8-23EF-F9A2-E15E-C99030C9D919}"/>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15.</a:t>
            </a:r>
            <a:r>
              <a:rPr lang="fr-CA" sz="3600" i="1" dirty="0">
                <a:solidFill>
                  <a:srgbClr val="F2F3ED"/>
                </a:solidFill>
                <a:latin typeface="Aptos" panose="020B0004020202020204" pitchFamily="34" charset="0"/>
              </a:rPr>
              <a:t>	ArcelorMittal c Syndicat des Métallos, section locale 7401 (Force protectrice)</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4167</a:t>
            </a:r>
            <a:r>
              <a:rPr lang="fr-CA" sz="3600" dirty="0">
                <a:solidFill>
                  <a:schemeClr val="bg1"/>
                </a:solidFill>
                <a:latin typeface="Aptos" panose="020B0004020202020204" pitchFamily="34" charset="0"/>
              </a:rPr>
              <a:t> (QC SAT) (Arbitre </a:t>
            </a:r>
            <a:r>
              <a:rPr lang="fr-CA" sz="3600" dirty="0">
                <a:solidFill>
                  <a:srgbClr val="F2F3ED"/>
                </a:solidFill>
                <a:latin typeface="Aptos" panose="020B0004020202020204" pitchFamily="34" charset="0"/>
              </a:rPr>
              <a:t>Me Pierre-Georges Roy).</a:t>
            </a:r>
          </a:p>
        </p:txBody>
      </p:sp>
      <p:sp>
        <p:nvSpPr>
          <p:cNvPr id="3" name="Espace réservé du contenu 2">
            <a:extLst>
              <a:ext uri="{FF2B5EF4-FFF2-40B4-BE49-F238E27FC236}">
                <a16:creationId xmlns:a16="http://schemas.microsoft.com/office/drawing/2014/main" id="{5516F28F-6A8B-4F14-017D-41956AEAD583}"/>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spcBef>
                <a:spcPts val="0"/>
              </a:spcBef>
              <a:spcAft>
                <a:spcPts val="1800"/>
              </a:spcAft>
              <a:buFontTx/>
              <a:buChar char="-"/>
            </a:pPr>
            <a:r>
              <a:rPr lang="fr-CA" dirty="0"/>
              <a:t>À la réception de la lettre de l’employeur le plaignant réalise qu’il y a une erreur dans son certificat médical. Au lieu d’en informer l’Employeur, il tente de faire corriger le document auprès de son médecin, ce qu’il réussit seulement le 26 août 2024. Le nouveau document prolonge son arrêt le 21 août, mais il ne sera finalement revu par le médecin que le 28 août qui prolonge son arrêt jusqu’au 13 octobre 2024. </a:t>
            </a:r>
          </a:p>
          <a:p>
            <a:pPr algn="just">
              <a:spcBef>
                <a:spcPts val="0"/>
              </a:spcBef>
              <a:spcAft>
                <a:spcPts val="1800"/>
              </a:spcAft>
              <a:buFontTx/>
              <a:buChar char="-"/>
            </a:pPr>
            <a:r>
              <a:rPr lang="fr-CA" dirty="0">
                <a:solidFill>
                  <a:srgbClr val="1F2838"/>
                </a:solidFill>
                <a:latin typeface="Aptos" panose="020B0004020202020204" pitchFamily="34" charset="0"/>
              </a:rPr>
              <a:t> Le 20 août 2024</a:t>
            </a:r>
            <a:r>
              <a:rPr lang="fr-CA" dirty="0"/>
              <a:t>  considérant les paramètres fixés dans la lettre et le fait que le salarié ne s’est pas présenté lors des quarts de travail des 20, 21 et 22 août, sans avis préalable, l’employeur a décidé de mettre fin à son lien d’emploi en appliquant la clause à la convention collective qui prévoit la fin d’emploi en présence de 3 absences consécutives de quarts non autorisées.</a:t>
            </a:r>
          </a:p>
          <a:p>
            <a:pPr algn="just">
              <a:spcBef>
                <a:spcPts val="0"/>
              </a:spcBef>
              <a:spcAft>
                <a:spcPts val="1800"/>
              </a:spcAft>
            </a:pPr>
            <a:endParaRPr lang="fr-CA" dirty="0"/>
          </a:p>
        </p:txBody>
      </p:sp>
    </p:spTree>
    <p:extLst>
      <p:ext uri="{BB962C8B-B14F-4D97-AF65-F5344CB8AC3E}">
        <p14:creationId xmlns:p14="http://schemas.microsoft.com/office/powerpoint/2010/main" val="18605767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946AA68F-2338-A50B-DBA1-C3855C6BB4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B24444-38AB-D5F3-2180-C65EC32FC90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15.</a:t>
            </a:r>
            <a:r>
              <a:rPr lang="fr-CA" sz="3600" i="1" dirty="0">
                <a:solidFill>
                  <a:srgbClr val="F2F3ED"/>
                </a:solidFill>
                <a:latin typeface="Aptos" panose="020B0004020202020204" pitchFamily="34" charset="0"/>
              </a:rPr>
              <a:t>	ArcelorMittal c Syndicat des Métallos, section locale 7401 (Force protectrice)</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4167</a:t>
            </a:r>
            <a:r>
              <a:rPr lang="fr-CA" sz="3600" dirty="0">
                <a:solidFill>
                  <a:schemeClr val="bg1"/>
                </a:solidFill>
                <a:latin typeface="Aptos" panose="020B0004020202020204" pitchFamily="34" charset="0"/>
              </a:rPr>
              <a:t> (QC SAT) (</a:t>
            </a:r>
            <a:r>
              <a:rPr lang="fr-CA" sz="3600" dirty="0">
                <a:solidFill>
                  <a:srgbClr val="F2F3ED"/>
                </a:solidFill>
                <a:latin typeface="Aptos" panose="020B0004020202020204" pitchFamily="34" charset="0"/>
              </a:rPr>
              <a:t>Arbitre Me Pierre-Georges Roy).</a:t>
            </a:r>
          </a:p>
        </p:txBody>
      </p:sp>
      <p:sp>
        <p:nvSpPr>
          <p:cNvPr id="3" name="Espace réservé du contenu 2">
            <a:extLst>
              <a:ext uri="{FF2B5EF4-FFF2-40B4-BE49-F238E27FC236}">
                <a16:creationId xmlns:a16="http://schemas.microsoft.com/office/drawing/2014/main" id="{F3AFDED4-0C87-4406-4467-A1C81C458C89}"/>
              </a:ext>
            </a:extLst>
          </p:cNvPr>
          <p:cNvSpPr>
            <a:spLocks noGrp="1"/>
          </p:cNvSpPr>
          <p:nvPr>
            <p:ph idx="1"/>
          </p:nvPr>
        </p:nvSpPr>
        <p:spPr>
          <a:xfrm>
            <a:off x="576000" y="2552700"/>
            <a:ext cx="17136000" cy="7162800"/>
          </a:xfrm>
        </p:spPr>
        <p:txBody>
          <a:bodyPr lIns="180000" rIns="180000">
            <a:normAutofit fontScale="77500" lnSpcReduction="20000"/>
          </a:bodyPr>
          <a:lstStyle/>
          <a:p>
            <a:pPr marL="0" indent="0">
              <a:lnSpc>
                <a:spcPct val="120000"/>
              </a:lnSpc>
              <a:spcBef>
                <a:spcPts val="0"/>
              </a:spcBef>
              <a:spcAft>
                <a:spcPts val="1800"/>
              </a:spcAft>
              <a:buNone/>
            </a:pPr>
            <a:r>
              <a:rPr lang="fr-CA" b="1" u="sng" dirty="0">
                <a:solidFill>
                  <a:srgbClr val="1F2838"/>
                </a:solidFill>
                <a:latin typeface="Aptos" panose="020B0004020202020204" pitchFamily="34" charset="0"/>
              </a:rPr>
              <a:t>Les conclusions </a:t>
            </a:r>
            <a:r>
              <a:rPr lang="fr-CA" b="1" dirty="0">
                <a:solidFill>
                  <a:srgbClr val="1F2838"/>
                </a:solidFill>
                <a:latin typeface="Aptos" panose="020B0004020202020204" pitchFamily="34" charset="0"/>
              </a:rPr>
              <a:t>:</a:t>
            </a:r>
            <a:endParaRPr lang="fr-CA" dirty="0">
              <a:latin typeface="Aptos" panose="020B0004020202020204" pitchFamily="34" charset="0"/>
            </a:endParaRPr>
          </a:p>
          <a:p>
            <a:pPr marL="0" indent="0" algn="just">
              <a:lnSpc>
                <a:spcPct val="120000"/>
              </a:lnSpc>
              <a:spcBef>
                <a:spcPts val="0"/>
              </a:spcBef>
              <a:spcAft>
                <a:spcPts val="1800"/>
              </a:spcAft>
              <a:buNone/>
              <a:tabLst>
                <a:tab pos="1074738" algn="l"/>
              </a:tabLst>
            </a:pPr>
            <a:r>
              <a:rPr lang="fr-CA" dirty="0">
                <a:latin typeface="Aptos" panose="020B0004020202020204" pitchFamily="34" charset="0"/>
              </a:rPr>
              <a:t>[49]	Je suis d’avis que cette trame factuelle suggère, malgré les lacunes évidentes dans la façon dont le plaignant s’est assuré du suivi de son dossier au mois d’août, </a:t>
            </a:r>
            <a:r>
              <a:rPr lang="fr-CA" b="1" u="sng" dirty="0">
                <a:latin typeface="Aptos" panose="020B0004020202020204" pitchFamily="34" charset="0"/>
              </a:rPr>
              <a:t>que l’employeur a agi trop rapidement en constatant l’application de l’article 6.02 d) dès le 22 août 2024. Sa décision ne me paraît donc pas raisonnable. Je m’explique</a:t>
            </a:r>
            <a:r>
              <a:rPr lang="fr-CA" dirty="0">
                <a:latin typeface="Aptos" panose="020B0004020202020204" pitchFamily="34" charset="0"/>
              </a:rPr>
              <a:t>.</a:t>
            </a:r>
          </a:p>
          <a:p>
            <a:pPr marL="0" indent="0" algn="just">
              <a:lnSpc>
                <a:spcPct val="120000"/>
              </a:lnSpc>
              <a:spcBef>
                <a:spcPts val="0"/>
              </a:spcBef>
              <a:spcAft>
                <a:spcPts val="1800"/>
              </a:spcAft>
              <a:buNone/>
              <a:tabLst>
                <a:tab pos="1074738" algn="l"/>
              </a:tabLst>
            </a:pPr>
            <a:r>
              <a:rPr lang="fr-CA" dirty="0">
                <a:latin typeface="Aptos" panose="020B0004020202020204" pitchFamily="34" charset="0"/>
              </a:rPr>
              <a:t>[50]	Lorsqu’il applique cette disposition afin de constater la démission de Réjean Côté, l’employeur sait très bien qu’il est absent du travail pour des raisons de santé depuis environ une année et demie. Bien qu’il ait pu être d’avis que les motifs de cette absence n’étaient plus nécessairement fondés, comme le suggère </a:t>
            </a:r>
            <a:r>
              <a:rPr lang="fr-CA" dirty="0" err="1">
                <a:latin typeface="Aptos" panose="020B0004020202020204" pitchFamily="34" charset="0"/>
              </a:rPr>
              <a:t>Énya</a:t>
            </a:r>
            <a:r>
              <a:rPr lang="fr-CA" dirty="0">
                <a:latin typeface="Aptos" panose="020B0004020202020204" pitchFamily="34" charset="0"/>
              </a:rPr>
              <a:t> Savard dans son témoignage</a:t>
            </a:r>
            <a:r>
              <a:rPr lang="fr-CA" b="1" u="sng" dirty="0">
                <a:latin typeface="Aptos" panose="020B0004020202020204" pitchFamily="34" charset="0"/>
              </a:rPr>
              <a:t>, il me paraît qu’il devait tenir compte de la durée et des motifs de l’absence de Réjean Côté au moment d’évaluer dans quelle mesure les circonstances prévues à l’article 6.02 d) de la convention collective étaient respectées</a:t>
            </a:r>
            <a:r>
              <a:rPr lang="fr-CA" dirty="0">
                <a:latin typeface="Aptos" panose="020B0004020202020204" pitchFamily="34" charset="0"/>
              </a:rPr>
              <a:t>.</a:t>
            </a:r>
          </a:p>
          <a:p>
            <a:pPr marL="0" indent="0" algn="just">
              <a:lnSpc>
                <a:spcPct val="120000"/>
              </a:lnSpc>
              <a:spcBef>
                <a:spcPts val="0"/>
              </a:spcBef>
              <a:spcAft>
                <a:spcPts val="1800"/>
              </a:spcAft>
              <a:buNone/>
              <a:tabLst>
                <a:tab pos="1074738" algn="l"/>
              </a:tabLst>
            </a:pPr>
            <a:r>
              <a:rPr lang="fr-CA" dirty="0">
                <a:latin typeface="Aptos" panose="020B0004020202020204" pitchFamily="34" charset="0"/>
              </a:rPr>
              <a:t>[51]	Or, lorsqu’il analyse le dossier en date du 8 août 2024, alors que le médecin traitant indiquait que l’état de santé de Réjean Côté devait être réévalué le 21 juillet 2024, l’employeur se contente d’affirmer, en l’absence d’un nouveau certificat médical, qu’il est apte au travail et l’enjoint à revenir à son poste à compter du 20 août suivant. </a:t>
            </a:r>
            <a:r>
              <a:rPr lang="fr-CA" b="1" u="sng" dirty="0">
                <a:latin typeface="Aptos" panose="020B0004020202020204" pitchFamily="34" charset="0"/>
              </a:rPr>
              <a:t>Pourtant, l’absence de communication du salarié à ce moment, quelle qu’en soit la cause, alors qu’il avait l’habitude de lui remettre des certificats médicaux en temps utile, aurait dû soulever des doutes chez l’employeur et lui suggérer la nécessité de faire des vérifications plus poussées.</a:t>
            </a:r>
            <a:endParaRPr lang="fr-CA" dirty="0">
              <a:latin typeface="Aptos" panose="020B0004020202020204" pitchFamily="34" charset="0"/>
            </a:endParaRPr>
          </a:p>
          <a:p>
            <a:pPr marL="0" indent="0">
              <a:lnSpc>
                <a:spcPct val="120000"/>
              </a:lnSpc>
              <a:spcBef>
                <a:spcPts val="0"/>
              </a:spcBef>
              <a:spcAft>
                <a:spcPts val="1800"/>
              </a:spcAft>
              <a:buNone/>
            </a:pPr>
            <a:endParaRPr lang="fr-CA" dirty="0">
              <a:latin typeface="Aptos" panose="020B0004020202020204" pitchFamily="34" charset="0"/>
            </a:endParaRPr>
          </a:p>
        </p:txBody>
      </p:sp>
    </p:spTree>
    <p:extLst>
      <p:ext uri="{BB962C8B-B14F-4D97-AF65-F5344CB8AC3E}">
        <p14:creationId xmlns:p14="http://schemas.microsoft.com/office/powerpoint/2010/main" val="36990224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1BB6526-C70F-3EFF-A4B0-16888607D6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D600AA-791D-C182-2B0E-46D756B33C46}"/>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15.</a:t>
            </a:r>
            <a:r>
              <a:rPr lang="fr-CA" sz="3600" i="1" dirty="0">
                <a:solidFill>
                  <a:srgbClr val="F2F3ED"/>
                </a:solidFill>
                <a:latin typeface="Aptos" panose="020B0004020202020204" pitchFamily="34" charset="0"/>
              </a:rPr>
              <a:t>	ArcelorMittal c Syndicat des Métallos, section locale 7401 (Force protectrice)</a:t>
            </a:r>
            <a:r>
              <a:rPr lang="fr-CA" sz="3600" dirty="0">
                <a:solidFill>
                  <a:srgbClr val="F2F3ED"/>
                </a:solidFill>
                <a:latin typeface="Aptos" panose="020B0004020202020204" pitchFamily="34" charset="0"/>
              </a:rPr>
              <a:t>,</a:t>
            </a:r>
            <a:r>
              <a:rPr lang="fr-CA" sz="3600" i="1"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4167</a:t>
            </a:r>
            <a:r>
              <a:rPr lang="fr-CA" sz="3600" dirty="0">
                <a:solidFill>
                  <a:schemeClr val="bg1"/>
                </a:solidFill>
                <a:latin typeface="Aptos" panose="020B0004020202020204" pitchFamily="34" charset="0"/>
              </a:rPr>
              <a:t> (QC </a:t>
            </a:r>
            <a:r>
              <a:rPr lang="fr-CA" sz="3600" dirty="0">
                <a:solidFill>
                  <a:srgbClr val="F2F3ED"/>
                </a:solidFill>
                <a:latin typeface="Aptos" panose="020B0004020202020204" pitchFamily="34" charset="0"/>
              </a:rPr>
              <a:t>SAT) (Arbitre Me Pierre-Georges Roy).</a:t>
            </a:r>
          </a:p>
        </p:txBody>
      </p:sp>
      <p:sp>
        <p:nvSpPr>
          <p:cNvPr id="3" name="Espace réservé du contenu 2">
            <a:extLst>
              <a:ext uri="{FF2B5EF4-FFF2-40B4-BE49-F238E27FC236}">
                <a16:creationId xmlns:a16="http://schemas.microsoft.com/office/drawing/2014/main" id="{2E6A2F5C-29DF-AA8B-081F-2F115D88DD18}"/>
              </a:ext>
            </a:extLst>
          </p:cNvPr>
          <p:cNvSpPr>
            <a:spLocks noGrp="1"/>
          </p:cNvSpPr>
          <p:nvPr>
            <p:ph idx="1"/>
          </p:nvPr>
        </p:nvSpPr>
        <p:spPr>
          <a:xfrm>
            <a:off x="576000" y="2552700"/>
            <a:ext cx="17136000" cy="7162800"/>
          </a:xfrm>
        </p:spPr>
        <p:txBody>
          <a:bodyPr lIns="180000" rIns="180000">
            <a:normAutofit fontScale="85000" lnSpcReduction="10000"/>
          </a:bodyPr>
          <a:lstStyle/>
          <a:p>
            <a:pPr marL="0" indent="0" algn="just">
              <a:lnSpc>
                <a:spcPct val="120000"/>
              </a:lnSpc>
              <a:spcBef>
                <a:spcPts val="0"/>
              </a:spcBef>
              <a:spcAft>
                <a:spcPts val="1800"/>
              </a:spcAft>
              <a:buNone/>
              <a:tabLst>
                <a:tab pos="1074738" algn="l"/>
              </a:tabLst>
            </a:pPr>
            <a:r>
              <a:rPr lang="fr-CA" dirty="0">
                <a:latin typeface="Aptos" panose="020B0004020202020204" pitchFamily="34" charset="0"/>
              </a:rPr>
              <a:t>[52]	De même, plus tard, lorsque M. Côté ne se présente pas au travail pour trois quarts de travail consécutifs, il aurait dû se questionner plutôt que de constater la rupture automatique du lien d’emploi en raison d’une démission présumée. Cela est d’autant plus vrai que, comme je viens de l’évoquer, le Dr Boulanger avait mentionné qu’il devait le réévaluer le 21 juillet 2024, ce qui suggérait de façon claire que sa période d’absence du travail n’était pas terminée. D’ailleurs, bien qu’il s’agisse d’une information dont l’employeur ne disposait pas au moment de sa décision, je note que le certificat médical émis par le Dr Boulanger, le 28 août 2024, fait clairement état de l’incapacité pour M. Côté de reprendre le travail à ce moment.</a:t>
            </a:r>
          </a:p>
          <a:p>
            <a:pPr marL="0" indent="0" algn="just">
              <a:lnSpc>
                <a:spcPct val="120000"/>
              </a:lnSpc>
              <a:spcBef>
                <a:spcPts val="0"/>
              </a:spcBef>
              <a:spcAft>
                <a:spcPts val="1800"/>
              </a:spcAft>
              <a:buNone/>
              <a:tabLst>
                <a:tab pos="1074738" algn="l"/>
              </a:tabLst>
            </a:pPr>
            <a:r>
              <a:rPr lang="fr-CA" dirty="0">
                <a:latin typeface="Aptos" panose="020B0004020202020204" pitchFamily="34" charset="0"/>
              </a:rPr>
              <a:t>[53]	Il est en conséquence difficile de déceler dans ces faits une volonté du plaignant de démissionner de son emploi, comme l’article 6.02 d) de la convention collective le fait présumer. Il y a là, me semble-t-il, un frein évident à l’application de cette disposition. </a:t>
            </a:r>
            <a:r>
              <a:rPr lang="fr-CA" b="1" dirty="0">
                <a:latin typeface="Aptos" panose="020B0004020202020204" pitchFamily="34" charset="0"/>
              </a:rPr>
              <a:t>Comme je l’ai déjà évoqué, on peut évidemment s’étonner que Réjean Côté n’ait pas fait de démarches spécifiques auprès du service des Ressources humaines, du bureau médical de l’employeur ou encore de son superviseur habituel, afin d’informer des raisons qui expliquaient son défaut de produire un nouveau certificat médical en temps utile. Cette question n’est toutefois pas déterminante lorsque vient le temps d’apprécier la raisonnabilité de la décision patronale.</a:t>
            </a:r>
          </a:p>
          <a:p>
            <a:pPr marL="0" indent="0" algn="just">
              <a:lnSpc>
                <a:spcPct val="120000"/>
              </a:lnSpc>
              <a:spcBef>
                <a:spcPts val="0"/>
              </a:spcBef>
              <a:spcAft>
                <a:spcPts val="1800"/>
              </a:spcAft>
              <a:buNone/>
            </a:pPr>
            <a:endParaRPr lang="fr-CA" dirty="0">
              <a:latin typeface="Aptos" panose="020B0004020202020204" pitchFamily="34" charset="0"/>
            </a:endParaRPr>
          </a:p>
          <a:p>
            <a:pPr marL="0" indent="0" algn="just">
              <a:lnSpc>
                <a:spcPct val="120000"/>
              </a:lnSpc>
              <a:spcBef>
                <a:spcPts val="0"/>
              </a:spcBef>
              <a:spcAft>
                <a:spcPts val="1800"/>
              </a:spcAft>
              <a:buNone/>
            </a:pPr>
            <a:endParaRPr lang="fr-CA" dirty="0">
              <a:latin typeface="Aptos" panose="020B0004020202020204" pitchFamily="34" charset="0"/>
            </a:endParaRPr>
          </a:p>
        </p:txBody>
      </p:sp>
    </p:spTree>
    <p:extLst>
      <p:ext uri="{BB962C8B-B14F-4D97-AF65-F5344CB8AC3E}">
        <p14:creationId xmlns:p14="http://schemas.microsoft.com/office/powerpoint/2010/main" val="10308701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3D5AD7AC-D397-CF11-8A58-66F1C483D8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7A3A5D-13BD-0574-4A46-CC361C37701E}"/>
              </a:ext>
            </a:extLst>
          </p:cNvPr>
          <p:cNvSpPr>
            <a:spLocks noGrp="1"/>
          </p:cNvSpPr>
          <p:nvPr>
            <p:ph type="title"/>
          </p:nvPr>
        </p:nvSpPr>
        <p:spPr>
          <a:xfrm>
            <a:off x="576000" y="571500"/>
            <a:ext cx="17136000" cy="2286000"/>
          </a:xfrm>
          <a:solidFill>
            <a:srgbClr val="1F2838"/>
          </a:solidFill>
        </p:spPr>
        <p:txBody>
          <a:bodyPr lIns="180000" rIns="180000">
            <a:noAutofit/>
          </a:bodyPr>
          <a:lstStyle/>
          <a:p>
            <a:pPr marL="723900" indent="-723900" algn="just">
              <a:tabLst>
                <a:tab pos="723900" algn="l"/>
              </a:tabLst>
            </a:pPr>
            <a:r>
              <a:rPr lang="fr-CA" sz="3600" dirty="0">
                <a:solidFill>
                  <a:srgbClr val="F2F3ED"/>
                </a:solidFill>
                <a:latin typeface="Aptos" panose="020B0004020202020204" pitchFamily="34" charset="0"/>
              </a:rPr>
              <a:t>16.	</a:t>
            </a:r>
            <a:r>
              <a:rPr lang="fr-CA" sz="3600" i="1" dirty="0">
                <a:solidFill>
                  <a:srgbClr val="F2F3ED"/>
                </a:solidFill>
                <a:latin typeface="Aptos" panose="020B0004020202020204" pitchFamily="34" charset="0"/>
              </a:rPr>
              <a:t>Syndicat des travailleuses et travailleurs de Val Saint-Côme c Station touristique Val Saint-Côme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17900</a:t>
            </a:r>
            <a:r>
              <a:rPr lang="fr-CA" sz="3600" dirty="0">
                <a:solidFill>
                  <a:schemeClr val="bg1"/>
                </a:solidFill>
                <a:latin typeface="Aptos" panose="020B0004020202020204" pitchFamily="34" charset="0"/>
              </a:rPr>
              <a:t> (QC SAT) (Me Pierre-Marc Hamelin) (</a:t>
            </a:r>
            <a:r>
              <a:rPr lang="fr-CA" sz="3600" i="1" dirty="0">
                <a:solidFill>
                  <a:schemeClr val="bg1"/>
                </a:solidFill>
                <a:latin typeface="Aptos" panose="020B0004020202020204" pitchFamily="34" charset="0"/>
              </a:rPr>
              <a:t>Demande pour suspendre l'exécution accueillie (C.S., 2026-03-11)  </a:t>
            </a:r>
            <a:r>
              <a:rPr lang="fr-CA" sz="3600" i="1"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2026 QCCS 1146</a:t>
            </a:r>
            <a:r>
              <a:rPr lang="fr-CA" sz="3600" i="1" dirty="0">
                <a:solidFill>
                  <a:schemeClr val="bg1"/>
                </a:solidFill>
                <a:latin typeface="Aptos" panose="020B0004020202020204" pitchFamily="34" charset="0"/>
              </a:rPr>
              <a:t>) </a:t>
            </a:r>
          </a:p>
        </p:txBody>
      </p:sp>
      <p:sp>
        <p:nvSpPr>
          <p:cNvPr id="3" name="Espace réservé du contenu 2">
            <a:extLst>
              <a:ext uri="{FF2B5EF4-FFF2-40B4-BE49-F238E27FC236}">
                <a16:creationId xmlns:a16="http://schemas.microsoft.com/office/drawing/2014/main" id="{4A6EF346-BC8F-B39C-A1F7-9B11D4167A6B}"/>
              </a:ext>
            </a:extLst>
          </p:cNvPr>
          <p:cNvSpPr>
            <a:spLocks noGrp="1"/>
          </p:cNvSpPr>
          <p:nvPr>
            <p:ph idx="1"/>
          </p:nvPr>
        </p:nvSpPr>
        <p:spPr>
          <a:xfrm>
            <a:off x="576000" y="3052119"/>
            <a:ext cx="17136000" cy="6663381"/>
          </a:xfrm>
        </p:spPr>
        <p:txBody>
          <a:bodyPr lIns="180000" rIns="180000"/>
          <a:lstStyle/>
          <a:p>
            <a:pPr marL="0" indent="0">
              <a:buNone/>
            </a:pPr>
            <a:r>
              <a:rPr lang="fr-CA" b="1" u="sng" dirty="0">
                <a:solidFill>
                  <a:srgbClr val="1F2838"/>
                </a:solidFill>
                <a:latin typeface="Aptos" panose="020B0004020202020204" pitchFamily="34" charset="0"/>
              </a:rPr>
              <a:t>Les faits</a:t>
            </a:r>
            <a:r>
              <a:rPr lang="fr-CA" b="1" dirty="0">
                <a:solidFill>
                  <a:srgbClr val="1F2838"/>
                </a:solidFill>
                <a:latin typeface="Aptos" panose="020B0004020202020204" pitchFamily="34" charset="0"/>
              </a:rPr>
              <a:t> :</a:t>
            </a:r>
          </a:p>
          <a:p>
            <a:pPr algn="just">
              <a:buFontTx/>
              <a:buChar char="-"/>
            </a:pPr>
            <a:r>
              <a:rPr lang="fr-CA" dirty="0">
                <a:solidFill>
                  <a:srgbClr val="1F2838"/>
                </a:solidFill>
                <a:latin typeface="Aptos" panose="020B0004020202020204" pitchFamily="34" charset="0"/>
              </a:rPr>
              <a:t>Le plaignant est opérateur de remontées mécaniques pour une station de ski.</a:t>
            </a:r>
          </a:p>
          <a:p>
            <a:pPr algn="just">
              <a:buFontTx/>
              <a:buChar char="-"/>
            </a:pPr>
            <a:r>
              <a:rPr lang="fr-CA" dirty="0">
                <a:solidFill>
                  <a:srgbClr val="1F2838"/>
                </a:solidFill>
                <a:latin typeface="Aptos" panose="020B0004020202020204" pitchFamily="34" charset="0"/>
              </a:rPr>
              <a:t>Le 31 mars 2024, l’un des copropriétaires de la station aperçoit le plaignant assis à l’intérieur de la cabane en tenant une tablette électronique sur ses genoux.</a:t>
            </a:r>
          </a:p>
          <a:p>
            <a:pPr algn="just">
              <a:buFontTx/>
              <a:buChar char="-"/>
            </a:pPr>
            <a:r>
              <a:rPr lang="fr-CA" dirty="0">
                <a:solidFill>
                  <a:srgbClr val="1F2838"/>
                </a:solidFill>
                <a:latin typeface="Aptos" panose="020B0004020202020204" pitchFamily="34" charset="0"/>
              </a:rPr>
              <a:t>Il le filme de l’extérieur de la cabine et le confronte par la suite.</a:t>
            </a:r>
          </a:p>
          <a:p>
            <a:pPr algn="just">
              <a:buFontTx/>
              <a:buChar char="-"/>
            </a:pPr>
            <a:r>
              <a:rPr lang="fr-CA" dirty="0">
                <a:solidFill>
                  <a:srgbClr val="1F2838"/>
                </a:solidFill>
                <a:latin typeface="Aptos" panose="020B0004020202020204" pitchFamily="34" charset="0"/>
              </a:rPr>
              <a:t>Le plaignant explique qu’il se sent malade et qu’il consulte des informations sur ses symptômes sur la tablette.</a:t>
            </a:r>
          </a:p>
          <a:p>
            <a:pPr algn="just">
              <a:buFontTx/>
              <a:buChar char="-"/>
            </a:pPr>
            <a:r>
              <a:rPr lang="fr-CA" dirty="0">
                <a:solidFill>
                  <a:srgbClr val="1F2838"/>
                </a:solidFill>
                <a:latin typeface="Aptos" panose="020B0004020202020204" pitchFamily="34" charset="0"/>
              </a:rPr>
              <a:t>Il est suspendu pour fins d’enquête en fin de journée et congédié quelques jours après.</a:t>
            </a:r>
          </a:p>
          <a:p>
            <a:pPr algn="just">
              <a:buFontTx/>
              <a:buChar char="-"/>
            </a:pPr>
            <a:r>
              <a:rPr lang="fr-CA" dirty="0">
                <a:solidFill>
                  <a:srgbClr val="1F2838"/>
                </a:solidFill>
                <a:latin typeface="Aptos" panose="020B0004020202020204" pitchFamily="34" charset="0"/>
              </a:rPr>
              <a:t>Fait à remarquer, l’employeur avait tenté d’introduire en preuve un vidéo démontrant que le plaignant avait utilisé ses appareils électroniques à d’autres occasions, mais sa source était anonyme et l’arbitre a donc rejeté cette preuve.</a:t>
            </a:r>
          </a:p>
        </p:txBody>
      </p:sp>
    </p:spTree>
    <p:extLst>
      <p:ext uri="{BB962C8B-B14F-4D97-AF65-F5344CB8AC3E}">
        <p14:creationId xmlns:p14="http://schemas.microsoft.com/office/powerpoint/2010/main" val="14182146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5AA0C35-C37B-72FC-B6DF-8C742E76C4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C3057A-2D02-487F-AEB7-5AAAFABFC88C}"/>
              </a:ext>
            </a:extLst>
          </p:cNvPr>
          <p:cNvSpPr>
            <a:spLocks noGrp="1"/>
          </p:cNvSpPr>
          <p:nvPr>
            <p:ph type="title"/>
          </p:nvPr>
        </p:nvSpPr>
        <p:spPr>
          <a:xfrm>
            <a:off x="576000" y="571500"/>
            <a:ext cx="17136000" cy="2286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16.	</a:t>
            </a:r>
            <a:r>
              <a:rPr lang="fr-CA" sz="3600" i="1" dirty="0">
                <a:solidFill>
                  <a:schemeClr val="bg1"/>
                </a:solidFill>
                <a:latin typeface="Aptos" panose="020B0004020202020204" pitchFamily="34" charset="0"/>
              </a:rPr>
              <a:t>Syndicat des travailleuses et travailleurs de Val Saint-Côme c Station touristique Val Saint-Côme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17900</a:t>
            </a:r>
            <a:r>
              <a:rPr lang="fr-CA" sz="3600" dirty="0">
                <a:solidFill>
                  <a:schemeClr val="bg1"/>
                </a:solidFill>
                <a:latin typeface="Aptos" panose="020B0004020202020204" pitchFamily="34" charset="0"/>
              </a:rPr>
              <a:t> (QC SAT) (Me Pierre-Marc Hamelin) (</a:t>
            </a:r>
            <a:r>
              <a:rPr lang="fr-CA" sz="3600" i="1" dirty="0">
                <a:solidFill>
                  <a:schemeClr val="bg1"/>
                </a:solidFill>
                <a:latin typeface="Aptos" panose="020B0004020202020204" pitchFamily="34" charset="0"/>
              </a:rPr>
              <a:t>Demande pour suspendre l'exécution accueillie (C.S., 2026-03-11)  </a:t>
            </a:r>
            <a:r>
              <a:rPr lang="fr-CA" sz="3600" i="1"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2026 QCCS 1146</a:t>
            </a:r>
            <a:r>
              <a:rPr lang="fr-CA" sz="3600" i="1" dirty="0">
                <a:solidFill>
                  <a:schemeClr val="bg1"/>
                </a:solidFill>
                <a:latin typeface="Aptos" panose="020B0004020202020204" pitchFamily="34" charset="0"/>
              </a:rPr>
              <a:t>) </a:t>
            </a:r>
          </a:p>
        </p:txBody>
      </p:sp>
      <p:sp>
        <p:nvSpPr>
          <p:cNvPr id="3" name="Espace réservé du contenu 2">
            <a:extLst>
              <a:ext uri="{FF2B5EF4-FFF2-40B4-BE49-F238E27FC236}">
                <a16:creationId xmlns:a16="http://schemas.microsoft.com/office/drawing/2014/main" id="{A495CC73-4B77-3F19-FA44-14667EEE6CEF}"/>
              </a:ext>
            </a:extLst>
          </p:cNvPr>
          <p:cNvSpPr>
            <a:spLocks noGrp="1"/>
          </p:cNvSpPr>
          <p:nvPr>
            <p:ph idx="1"/>
          </p:nvPr>
        </p:nvSpPr>
        <p:spPr>
          <a:xfrm>
            <a:off x="576000" y="3027405"/>
            <a:ext cx="17136000" cy="7006281"/>
          </a:xfrm>
        </p:spPr>
        <p:txBody>
          <a:bodyPr lIns="180000" rIns="180000">
            <a:normAutofit fontScale="70000" lnSpcReduction="20000"/>
          </a:bodyPr>
          <a:lstStyle/>
          <a:p>
            <a:pPr marL="0" indent="0" algn="just">
              <a:lnSpc>
                <a:spcPct val="120000"/>
              </a:lnSpc>
              <a:spcBef>
                <a:spcPts val="0"/>
              </a:spcBef>
              <a:spcAft>
                <a:spcPts val="1800"/>
              </a:spcAft>
              <a:buNone/>
            </a:pPr>
            <a:r>
              <a:rPr lang="fr-CA" b="1" u="sng" dirty="0">
                <a:solidFill>
                  <a:srgbClr val="1F2838"/>
                </a:solidFill>
                <a:latin typeface="Aptos" panose="020B0004020202020204" pitchFamily="34" charset="0"/>
              </a:rPr>
              <a:t>L’analyse :</a:t>
            </a:r>
          </a:p>
          <a:p>
            <a:pPr marL="0" indent="0" algn="just">
              <a:lnSpc>
                <a:spcPct val="120000"/>
              </a:lnSpc>
              <a:spcBef>
                <a:spcPts val="0"/>
              </a:spcBef>
              <a:spcAft>
                <a:spcPts val="1800"/>
              </a:spcAft>
              <a:buNone/>
            </a:pPr>
            <a:r>
              <a:rPr lang="fr-CA" u="sng" dirty="0">
                <a:solidFill>
                  <a:srgbClr val="1F2838"/>
                </a:solidFill>
                <a:latin typeface="Aptos" panose="020B0004020202020204" pitchFamily="34" charset="0"/>
              </a:rPr>
              <a:t>Sur l’objection à la preuve vidéo :</a:t>
            </a:r>
          </a:p>
          <a:p>
            <a:pPr marL="0" indent="0" algn="just">
              <a:lnSpc>
                <a:spcPct val="120000"/>
              </a:lnSpc>
              <a:spcBef>
                <a:spcPts val="0"/>
              </a:spcBef>
              <a:spcAft>
                <a:spcPts val="1800"/>
              </a:spcAft>
              <a:buNone/>
            </a:pPr>
            <a:r>
              <a:rPr lang="fr-FR" dirty="0">
                <a:latin typeface="Aptos" panose="020B0004020202020204" pitchFamily="34" charset="0"/>
              </a:rPr>
              <a:t>[19] Il en résulte que les enregistrements vidéo transmis par la personne se présentant sous le nom de Manon Laflamme sont exclus de l’analyse. Je ne peux pas davantage tenir compte de témoignages visant à décrire ou à commenter leur contenu, notamment en ce qui concerne la fréquence, la durée ou le caractère répétitif allégué de l’utilisation d’appareils électroniques par le plaignant. Une preuve déclarée irrecevable ne peut servir, directement ou indirectement, à l’établissement des faits. </a:t>
            </a:r>
          </a:p>
          <a:p>
            <a:pPr marL="0" indent="0" algn="just">
              <a:lnSpc>
                <a:spcPct val="120000"/>
              </a:lnSpc>
              <a:spcBef>
                <a:spcPts val="0"/>
              </a:spcBef>
              <a:spcAft>
                <a:spcPts val="1800"/>
              </a:spcAft>
              <a:buNone/>
            </a:pPr>
            <a:r>
              <a:rPr lang="en-CA" u="sng" dirty="0">
                <a:solidFill>
                  <a:srgbClr val="1F2838"/>
                </a:solidFill>
                <a:latin typeface="Aptos" panose="020B0004020202020204" pitchFamily="34" charset="0"/>
              </a:rPr>
              <a:t>Sur le </a:t>
            </a:r>
            <a:r>
              <a:rPr lang="en-CA" u="sng" dirty="0" err="1">
                <a:solidFill>
                  <a:srgbClr val="1F2838"/>
                </a:solidFill>
                <a:latin typeface="Aptos" panose="020B0004020202020204" pitchFamily="34" charset="0"/>
              </a:rPr>
              <a:t>restant</a:t>
            </a:r>
            <a:r>
              <a:rPr lang="en-CA" u="sng" dirty="0">
                <a:solidFill>
                  <a:srgbClr val="1F2838"/>
                </a:solidFill>
                <a:latin typeface="Aptos" panose="020B0004020202020204" pitchFamily="34" charset="0"/>
              </a:rPr>
              <a:t> de la </a:t>
            </a:r>
            <a:r>
              <a:rPr lang="en-CA" u="sng" dirty="0" err="1">
                <a:solidFill>
                  <a:srgbClr val="1F2838"/>
                </a:solidFill>
                <a:latin typeface="Aptos" panose="020B0004020202020204" pitchFamily="34" charset="0"/>
              </a:rPr>
              <a:t>preuve</a:t>
            </a:r>
            <a:r>
              <a:rPr lang="en-CA" u="sng" dirty="0">
                <a:solidFill>
                  <a:srgbClr val="1F2838"/>
                </a:solidFill>
                <a:latin typeface="Aptos" panose="020B0004020202020204" pitchFamily="34" charset="0"/>
              </a:rPr>
              <a:t> </a:t>
            </a:r>
            <a:r>
              <a:rPr lang="en-CA" u="sng" dirty="0" err="1">
                <a:solidFill>
                  <a:srgbClr val="1F2838"/>
                </a:solidFill>
                <a:latin typeface="Aptos" panose="020B0004020202020204" pitchFamily="34" charset="0"/>
              </a:rPr>
              <a:t>administrée</a:t>
            </a:r>
            <a:r>
              <a:rPr lang="en-CA" u="sng" dirty="0">
                <a:solidFill>
                  <a:srgbClr val="1F2838"/>
                </a:solidFill>
                <a:latin typeface="Aptos" panose="020B0004020202020204" pitchFamily="34" charset="0"/>
              </a:rPr>
              <a:t> :</a:t>
            </a:r>
            <a:endParaRPr lang="en-CA" u="sng" dirty="0">
              <a:latin typeface="Aptos" panose="020B0004020202020204" pitchFamily="34" charset="0"/>
            </a:endParaRPr>
          </a:p>
          <a:p>
            <a:pPr marL="0" indent="0" algn="just">
              <a:lnSpc>
                <a:spcPct val="120000"/>
              </a:lnSpc>
              <a:spcBef>
                <a:spcPts val="0"/>
              </a:spcBef>
              <a:spcAft>
                <a:spcPts val="1800"/>
              </a:spcAft>
              <a:buNone/>
            </a:pPr>
            <a:r>
              <a:rPr lang="fr-FR" dirty="0">
                <a:latin typeface="Aptos" panose="020B0004020202020204" pitchFamily="34" charset="0"/>
              </a:rPr>
              <a:t>[28] En revanche, la preuve ne permet pas d’établir de manière fiable que le plaignant a utilisé sa tablette ou son téléphone cellulaire de façon répétée sur plusieurs journées précises avant le 31 mars 2024, ni d’en quantifier la fréquence ou la durée. </a:t>
            </a:r>
            <a:r>
              <a:rPr lang="fr-FR" b="1" u="sng" dirty="0">
                <a:latin typeface="Aptos" panose="020B0004020202020204" pitchFamily="34" charset="0"/>
              </a:rPr>
              <a:t>Les suggestions formulées à l’audience par le procureur de l’employeur à ce sujet ne suffisent pas, à elles seules, à établir ces faits, et le plaignant ne fournit pas d’aveu clair et précis quant à une fréquence déterminée</a:t>
            </a:r>
            <a:r>
              <a:rPr lang="fr-FR" dirty="0">
                <a:latin typeface="Aptos" panose="020B0004020202020204" pitchFamily="34" charset="0"/>
              </a:rPr>
              <a:t>. </a:t>
            </a:r>
          </a:p>
          <a:p>
            <a:pPr marL="0" indent="0" algn="just">
              <a:lnSpc>
                <a:spcPct val="120000"/>
              </a:lnSpc>
              <a:spcBef>
                <a:spcPts val="0"/>
              </a:spcBef>
              <a:spcAft>
                <a:spcPts val="1800"/>
              </a:spcAft>
              <a:buNone/>
            </a:pPr>
            <a:r>
              <a:rPr lang="fr-FR" dirty="0">
                <a:latin typeface="Aptos" panose="020B0004020202020204" pitchFamily="34" charset="0"/>
              </a:rPr>
              <a:t>[29] Je retiens donc que la preuve au fond établit l’utilisation de la tablette par le plaignant le 31 mars 2024 à son poste de travail, ainsi que l’existence d’utilisations antérieures ponctuelles non quantifiées. Sur la base de cette preuve, la commission d’une faute disciplinaire est démontrée, soit l’utilisation d’un appareil électronique à des fins personnelles alors que le plaignant est à son poste de travail et soumis à une obligation de vigilance. </a:t>
            </a:r>
          </a:p>
        </p:txBody>
      </p:sp>
    </p:spTree>
    <p:extLst>
      <p:ext uri="{BB962C8B-B14F-4D97-AF65-F5344CB8AC3E}">
        <p14:creationId xmlns:p14="http://schemas.microsoft.com/office/powerpoint/2010/main" val="3722331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0A45F414-97C4-BA8D-15F9-0D6E2A0D60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B1B98E-5A94-1506-C624-A7F0462008B8}"/>
              </a:ext>
            </a:extLst>
          </p:cNvPr>
          <p:cNvSpPr>
            <a:spLocks noGrp="1"/>
          </p:cNvSpPr>
          <p:nvPr>
            <p:ph type="title"/>
          </p:nvPr>
        </p:nvSpPr>
        <p:spPr>
          <a:xfrm>
            <a:off x="576000" y="571500"/>
            <a:ext cx="17136000" cy="2286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16.	</a:t>
            </a:r>
            <a:r>
              <a:rPr lang="fr-CA" sz="3600" i="1" dirty="0">
                <a:solidFill>
                  <a:schemeClr val="bg1"/>
                </a:solidFill>
                <a:latin typeface="Aptos" panose="020B0004020202020204" pitchFamily="34" charset="0"/>
              </a:rPr>
              <a:t>Syndicat des travailleuses et travailleurs de Val Saint-Côme c Station touristique Val Saint-Côme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17900</a:t>
            </a:r>
            <a:r>
              <a:rPr lang="fr-CA" sz="3600" dirty="0">
                <a:solidFill>
                  <a:schemeClr val="bg1"/>
                </a:solidFill>
                <a:latin typeface="Aptos" panose="020B0004020202020204" pitchFamily="34" charset="0"/>
              </a:rPr>
              <a:t> (QC SAT) (Me Pierre-Marc Hamelin) (</a:t>
            </a:r>
            <a:r>
              <a:rPr lang="fr-CA" sz="3600" i="1" dirty="0">
                <a:solidFill>
                  <a:schemeClr val="bg1"/>
                </a:solidFill>
                <a:latin typeface="Aptos" panose="020B0004020202020204" pitchFamily="34" charset="0"/>
              </a:rPr>
              <a:t>Demande pour suspendre l'exécution accueillie (C.S., 2026-03-11)  </a:t>
            </a:r>
            <a:r>
              <a:rPr lang="fr-CA" sz="3600" i="1"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2026 QCCS 1146</a:t>
            </a:r>
            <a:r>
              <a:rPr lang="fr-CA" sz="3600" i="1" dirty="0">
                <a:solidFill>
                  <a:schemeClr val="bg1"/>
                </a:solidFill>
                <a:latin typeface="Aptos" panose="020B0004020202020204" pitchFamily="34" charset="0"/>
              </a:rPr>
              <a:t>) </a:t>
            </a:r>
          </a:p>
        </p:txBody>
      </p:sp>
      <p:sp>
        <p:nvSpPr>
          <p:cNvPr id="3" name="Espace réservé du contenu 2">
            <a:extLst>
              <a:ext uri="{FF2B5EF4-FFF2-40B4-BE49-F238E27FC236}">
                <a16:creationId xmlns:a16="http://schemas.microsoft.com/office/drawing/2014/main" id="{ECE963A8-A56F-0AC0-BB19-A0A23D6A347A}"/>
              </a:ext>
            </a:extLst>
          </p:cNvPr>
          <p:cNvSpPr>
            <a:spLocks noGrp="1"/>
          </p:cNvSpPr>
          <p:nvPr>
            <p:ph idx="1"/>
          </p:nvPr>
        </p:nvSpPr>
        <p:spPr>
          <a:xfrm>
            <a:off x="576000" y="3030494"/>
            <a:ext cx="17136000" cy="6685006"/>
          </a:xfrm>
        </p:spPr>
        <p:txBody>
          <a:bodyPr lIns="180000" rIns="180000">
            <a:normAutofit lnSpcReduction="10000"/>
          </a:bodyPr>
          <a:lstStyle/>
          <a:p>
            <a:pPr marL="0" indent="0">
              <a:lnSpc>
                <a:spcPct val="110000"/>
              </a:lnSpc>
              <a:spcBef>
                <a:spcPts val="0"/>
              </a:spcBef>
              <a:spcAft>
                <a:spcPts val="1800"/>
              </a:spcAft>
              <a:buNone/>
            </a:pPr>
            <a:r>
              <a:rPr lang="fr-CA" b="1" u="sng" dirty="0">
                <a:solidFill>
                  <a:srgbClr val="1F2838"/>
                </a:solidFill>
                <a:latin typeface="Aptos" panose="020B0004020202020204" pitchFamily="34" charset="0"/>
              </a:rPr>
              <a:t>L’analyse :</a:t>
            </a:r>
          </a:p>
          <a:p>
            <a:pPr marL="0" indent="0" algn="just">
              <a:spcBef>
                <a:spcPts val="0"/>
              </a:spcBef>
              <a:spcAft>
                <a:spcPts val="1800"/>
              </a:spcAft>
              <a:buNone/>
            </a:pPr>
            <a:r>
              <a:rPr lang="fr-CA" dirty="0">
                <a:solidFill>
                  <a:srgbClr val="1F2838"/>
                </a:solidFill>
                <a:latin typeface="Aptos" panose="020B0004020202020204" pitchFamily="34" charset="0"/>
              </a:rPr>
              <a:t>L’arbitre en conclue qu’une faute a été commise, puisqu’elle est admise et va à l’encontre des politiques de l’employeur sur l’utilisation des appareils électroniques.</a:t>
            </a:r>
          </a:p>
          <a:p>
            <a:pPr marL="0" indent="0" algn="just">
              <a:spcBef>
                <a:spcPts val="0"/>
              </a:spcBef>
              <a:spcAft>
                <a:spcPts val="1800"/>
              </a:spcAft>
              <a:buNone/>
            </a:pPr>
            <a:r>
              <a:rPr lang="fr-CA" dirty="0">
                <a:solidFill>
                  <a:srgbClr val="1F2838"/>
                </a:solidFill>
                <a:latin typeface="Aptos" panose="020B0004020202020204" pitchFamily="34" charset="0"/>
              </a:rPr>
              <a:t>Cependant :</a:t>
            </a:r>
          </a:p>
          <a:p>
            <a:pPr marL="0" indent="0" algn="just">
              <a:spcBef>
                <a:spcPts val="0"/>
              </a:spcBef>
              <a:spcAft>
                <a:spcPts val="1800"/>
              </a:spcAft>
              <a:buNone/>
            </a:pPr>
            <a:r>
              <a:rPr lang="fr-FR" dirty="0"/>
              <a:t>[38] Malgré ce qui précède, je constate que la preuve relative à la pratique disciplinaire démontre que lorsque l’employeur constatait une utilisation du cellulaire pour des usages personnels, ses interventions s’inscrivaient dans une logique de gradation débutant par un avertissement verbal. </a:t>
            </a:r>
          </a:p>
          <a:p>
            <a:pPr marL="0" indent="0" algn="just">
              <a:spcBef>
                <a:spcPts val="0"/>
              </a:spcBef>
              <a:spcAft>
                <a:spcPts val="1800"/>
              </a:spcAft>
              <a:buNone/>
            </a:pPr>
            <a:r>
              <a:rPr lang="fr-FR" dirty="0"/>
              <a:t>[39] M. Gagnon, copropriétaire de la station de ski, a témoigné que l’employeur applique une politique de tolérance zéro en matière d’utilisation du cellulaire, mais il a reconnu qu’avant le dossier du plaignant, il n’avait pas imposé de sanctions disciplinaires formelles pour ce type de manquement. Il n’a pas relaté avoir procédé à des suspensions ou à des congédiements en lien avec l’utilisation d’appareils électroniques. </a:t>
            </a:r>
          </a:p>
          <a:p>
            <a:pPr marL="0" indent="0">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35013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86F72139-401D-8952-7ADF-C8F9FF8E63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BFDD8D-B3C0-25B9-65BB-916170076A25}"/>
              </a:ext>
            </a:extLst>
          </p:cNvPr>
          <p:cNvSpPr>
            <a:spLocks noGrp="1"/>
          </p:cNvSpPr>
          <p:nvPr>
            <p:ph type="title"/>
          </p:nvPr>
        </p:nvSpPr>
        <p:spPr>
          <a:xfrm>
            <a:off x="576000" y="571500"/>
            <a:ext cx="17136000" cy="1800000"/>
          </a:xfrm>
          <a:solidFill>
            <a:srgbClr val="1F2838"/>
          </a:solidFill>
        </p:spPr>
        <p:txBody>
          <a:bodyPr lIns="180000" tIns="46800" rIns="180000" bIns="46800">
            <a:noAutofit/>
          </a:bodyPr>
          <a:lstStyle/>
          <a:p>
            <a:pPr marL="723900" indent="-723900" algn="just">
              <a:tabLst>
                <a:tab pos="723900" algn="l"/>
              </a:tabLst>
            </a:pPr>
            <a:r>
              <a:rPr lang="fr-CA" sz="3600" dirty="0">
                <a:solidFill>
                  <a:srgbClr val="F2F3ED"/>
                </a:solidFill>
                <a:latin typeface="Aptos" panose="020B0004020202020204" pitchFamily="34" charset="0"/>
              </a:rPr>
              <a:t>2.	</a:t>
            </a:r>
            <a:r>
              <a:rPr lang="fr-CA" sz="3600" i="1" dirty="0">
                <a:solidFill>
                  <a:srgbClr val="F2F3ED"/>
                </a:solidFill>
                <a:latin typeface="Aptos" panose="020B0004020202020204" pitchFamily="34" charset="0"/>
              </a:rPr>
              <a:t>Syndicat des professionnelles et professionnels en milieu scolaire du Nord-Ouest (SPPMSNO) c Commission scolaire Crie</a:t>
            </a:r>
            <a:r>
              <a:rPr lang="fr-CA" sz="3600" dirty="0">
                <a:solidFill>
                  <a:srgbClr val="F2F3ED"/>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658 (QC SAT)</a:t>
            </a:r>
            <a:r>
              <a:rPr lang="fr-CA" sz="3600" dirty="0">
                <a:solidFill>
                  <a:schemeClr val="bg1"/>
                </a:solidFill>
                <a:latin typeface="Aptos" panose="020B0004020202020204" pitchFamily="34" charset="0"/>
              </a:rPr>
              <a:t>, </a:t>
            </a:r>
            <a:r>
              <a:rPr lang="fr-CA" sz="3600" dirty="0">
                <a:solidFill>
                  <a:srgbClr val="F2F3ED"/>
                </a:solidFill>
                <a:latin typeface="Aptos" panose="020B0004020202020204" pitchFamily="34" charset="0"/>
              </a:rPr>
              <a:t>2025 QCTA 8</a:t>
            </a:r>
          </a:p>
        </p:txBody>
      </p:sp>
      <p:sp>
        <p:nvSpPr>
          <p:cNvPr id="3" name="Espace réservé du contenu 2">
            <a:extLst>
              <a:ext uri="{FF2B5EF4-FFF2-40B4-BE49-F238E27FC236}">
                <a16:creationId xmlns:a16="http://schemas.microsoft.com/office/drawing/2014/main" id="{35C72C81-E603-4665-26BE-314623697882}"/>
              </a:ext>
            </a:extLst>
          </p:cNvPr>
          <p:cNvSpPr>
            <a:spLocks noGrp="1"/>
          </p:cNvSpPr>
          <p:nvPr>
            <p:ph idx="1"/>
          </p:nvPr>
        </p:nvSpPr>
        <p:spPr>
          <a:xfrm>
            <a:off x="576000" y="2552700"/>
            <a:ext cx="17136000" cy="7162800"/>
          </a:xfrm>
        </p:spPr>
        <p:txBody>
          <a:bodyPr lIns="180000" tIns="46800" rIns="180000" bIns="46800">
            <a:normAutofit/>
          </a:bodyPr>
          <a:lstStyle/>
          <a:p>
            <a:pPr marL="0" indent="0">
              <a:spcBef>
                <a:spcPts val="0"/>
              </a:spcBef>
              <a:spcAft>
                <a:spcPts val="1800"/>
              </a:spcAft>
              <a:buNone/>
            </a:pPr>
            <a:r>
              <a:rPr lang="fr-CA" b="1" u="sng" dirty="0">
                <a:solidFill>
                  <a:srgbClr val="1F2838"/>
                </a:solidFill>
                <a:latin typeface="Aptos" panose="020B0004020202020204" pitchFamily="34" charset="0"/>
              </a:rPr>
              <a:t>L’analyse</a:t>
            </a:r>
            <a:r>
              <a:rPr lang="fr-CA" b="1" dirty="0">
                <a:solidFill>
                  <a:srgbClr val="1F2838"/>
                </a:solidFill>
                <a:latin typeface="Aptos" panose="020B0004020202020204" pitchFamily="34" charset="0"/>
              </a:rPr>
              <a:t> :</a:t>
            </a:r>
          </a:p>
          <a:p>
            <a:pPr marL="0" indent="0" algn="just">
              <a:spcBef>
                <a:spcPts val="0"/>
              </a:spcBef>
              <a:buNone/>
            </a:pPr>
            <a:r>
              <a:rPr lang="fr-CA" dirty="0">
                <a:solidFill>
                  <a:srgbClr val="1F2838"/>
                </a:solidFill>
                <a:latin typeface="Aptos" panose="020B0004020202020204" pitchFamily="34" charset="0"/>
              </a:rPr>
              <a:t>Le litige est essentiellement de savoir si l’exigence de travailler en personne est justifiée et que les accommodements proposés représentent une contrainte excessive. Il s’agit d’appliquer un test en trois étapes de la Cour suprême du Canada.</a:t>
            </a:r>
          </a:p>
          <a:p>
            <a:pPr marL="0" indent="0" algn="just">
              <a:spcBef>
                <a:spcPts val="0"/>
              </a:spcBef>
              <a:buNone/>
            </a:pPr>
            <a:endParaRPr lang="fr-CA" dirty="0">
              <a:solidFill>
                <a:srgbClr val="1F2838"/>
              </a:solidFill>
              <a:latin typeface="Aptos" panose="020B0004020202020204" pitchFamily="34" charset="0"/>
            </a:endParaRPr>
          </a:p>
          <a:p>
            <a:pPr marL="0" indent="0" algn="just">
              <a:spcBef>
                <a:spcPts val="0"/>
              </a:spcBef>
              <a:spcAft>
                <a:spcPts val="1800"/>
              </a:spcAft>
              <a:buNone/>
            </a:pPr>
            <a:r>
              <a:rPr lang="fr-CA" dirty="0"/>
              <a:t>[36]	La Cour suprême énonce les critères d’analyse pour déterminer si une exigence professionnelle est justifiée dans le cas de discrimination </a:t>
            </a:r>
            <a:r>
              <a:rPr lang="fr-CA" i="1" dirty="0"/>
              <a:t>prima facie </a:t>
            </a:r>
            <a:r>
              <a:rPr lang="fr-CA" dirty="0"/>
              <a:t>: </a:t>
            </a:r>
          </a:p>
          <a:p>
            <a:pPr marL="800100" indent="0" algn="just">
              <a:spcBef>
                <a:spcPts val="0"/>
              </a:spcBef>
              <a:spcAft>
                <a:spcPts val="1800"/>
              </a:spcAft>
              <a:buNone/>
            </a:pPr>
            <a:r>
              <a:rPr lang="fr-CA" i="1" dirty="0"/>
              <a:t>« </a:t>
            </a:r>
            <a:r>
              <a:rPr lang="fr-CA" b="1" i="1" dirty="0"/>
              <a:t>54	</a:t>
            </a:r>
            <a:r>
              <a:rPr lang="fr-CA" i="1" dirty="0"/>
              <a:t>Après avoir examiné les diverses possibilités qui s’offrent, je propose d’adopter la méthode en trois étapes qui suit pour déterminer si une norme discriminatoire à première vue est une EPJ </a:t>
            </a:r>
            <a:r>
              <a:rPr lang="fr-CA" dirty="0"/>
              <a:t>[Exigence professionnelle justifiée]</a:t>
            </a:r>
            <a:r>
              <a:rPr lang="fr-CA" i="1" dirty="0"/>
              <a:t>. L’employeur peut justifier la norme contestée en établissant selon la prépondérance des probabilités :</a:t>
            </a: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6787061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B2438648-DB9F-7926-D93B-41FFC308F7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2C114A-8F48-AA4C-410F-7D48AA4EC1A7}"/>
              </a:ext>
            </a:extLst>
          </p:cNvPr>
          <p:cNvSpPr>
            <a:spLocks noGrp="1"/>
          </p:cNvSpPr>
          <p:nvPr>
            <p:ph type="title"/>
          </p:nvPr>
        </p:nvSpPr>
        <p:spPr>
          <a:xfrm>
            <a:off x="576000" y="571500"/>
            <a:ext cx="17136000" cy="2286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16.	</a:t>
            </a:r>
            <a:r>
              <a:rPr lang="fr-CA" sz="3600" i="1" dirty="0">
                <a:solidFill>
                  <a:schemeClr val="bg1"/>
                </a:solidFill>
                <a:latin typeface="Aptos" panose="020B0004020202020204" pitchFamily="34" charset="0"/>
              </a:rPr>
              <a:t>Syndicat des travailleuses et travailleurs de Val Saint-Côme c Station touristique Val Saint-Côme </a:t>
            </a:r>
            <a:r>
              <a:rPr lang="fr-CA" sz="3600" i="1" dirty="0" err="1">
                <a:solidFill>
                  <a:schemeClr val="bg1"/>
                </a:solidFill>
                <a:latin typeface="Aptos" panose="020B0004020202020204" pitchFamily="34" charset="0"/>
              </a:rPr>
              <a:t>inc.</a:t>
            </a:r>
            <a:r>
              <a:rPr lang="fr-CA" sz="3600" dirty="0">
                <a:solidFill>
                  <a:schemeClr val="bg1"/>
                </a:solidFill>
                <a:latin typeface="Aptos" panose="020B0004020202020204" pitchFamily="34" charset="0"/>
              </a:rPr>
              <a:t>,</a:t>
            </a:r>
            <a:r>
              <a:rPr lang="fr-CA" sz="3600" i="1"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2026 CanLII 17900 </a:t>
            </a:r>
            <a:r>
              <a:rPr lang="fr-CA" sz="3600" dirty="0">
                <a:solidFill>
                  <a:schemeClr val="bg1"/>
                </a:solidFill>
                <a:latin typeface="Aptos" panose="020B0004020202020204" pitchFamily="34" charset="0"/>
              </a:rPr>
              <a:t>(QC SAT) (Me Pierre-Marc Hamelin) (</a:t>
            </a:r>
            <a:r>
              <a:rPr lang="fr-CA" sz="3600" i="1" dirty="0">
                <a:solidFill>
                  <a:schemeClr val="bg1"/>
                </a:solidFill>
                <a:latin typeface="Aptos" panose="020B0004020202020204" pitchFamily="34" charset="0"/>
              </a:rPr>
              <a:t>Demande pour suspendre l'exécution accueillie (C.S., 2026-03-11)  </a:t>
            </a:r>
            <a:r>
              <a:rPr lang="fr-CA" sz="3600" i="1"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2026 QCCS 1146</a:t>
            </a:r>
            <a:r>
              <a:rPr lang="fr-CA" sz="3600" i="1" dirty="0">
                <a:solidFill>
                  <a:schemeClr val="bg1"/>
                </a:solidFill>
                <a:latin typeface="Aptos" panose="020B0004020202020204" pitchFamily="34" charset="0"/>
              </a:rPr>
              <a:t>) </a:t>
            </a:r>
          </a:p>
        </p:txBody>
      </p:sp>
      <p:sp>
        <p:nvSpPr>
          <p:cNvPr id="3" name="Espace réservé du contenu 2">
            <a:extLst>
              <a:ext uri="{FF2B5EF4-FFF2-40B4-BE49-F238E27FC236}">
                <a16:creationId xmlns:a16="http://schemas.microsoft.com/office/drawing/2014/main" id="{1C88F403-75A3-DDAF-6511-6228EF88BE91}"/>
              </a:ext>
            </a:extLst>
          </p:cNvPr>
          <p:cNvSpPr>
            <a:spLocks noGrp="1"/>
          </p:cNvSpPr>
          <p:nvPr>
            <p:ph idx="1"/>
          </p:nvPr>
        </p:nvSpPr>
        <p:spPr>
          <a:xfrm>
            <a:off x="576000" y="3314700"/>
            <a:ext cx="17136000" cy="6400800"/>
          </a:xfrm>
        </p:spPr>
        <p:txBody>
          <a:bodyPr lIns="180000" rIns="180000">
            <a:normAutofit/>
          </a:bodyPr>
          <a:lstStyle/>
          <a:p>
            <a:pPr marL="0" indent="0">
              <a:spcBef>
                <a:spcPts val="0"/>
              </a:spcBef>
              <a:spcAft>
                <a:spcPts val="1800"/>
              </a:spcAft>
              <a:buNone/>
            </a:pPr>
            <a:r>
              <a:rPr lang="fr-CA" b="1" u="sng" dirty="0">
                <a:solidFill>
                  <a:srgbClr val="1F2838"/>
                </a:solidFill>
                <a:latin typeface="Aptos" panose="020B0004020202020204" pitchFamily="34" charset="0"/>
              </a:rPr>
              <a:t>L’analyse :</a:t>
            </a:r>
          </a:p>
          <a:p>
            <a:pPr marL="0" indent="0" algn="just">
              <a:buNone/>
            </a:pPr>
            <a:r>
              <a:rPr lang="fr-FR" dirty="0"/>
              <a:t>[45] J’en conclus que l’utilisation d’une tablette numérique au travail le 31 mars 2024, ainsi qu’à d’autres moments avant cette date, constitue une faute sérieuse. Ce comportement est incompatible avec l’obligation de vigilance qui s’attache aux fonctions exercées par le plaignant et appelle une sanction sévère. La preuve ne me convainc toutefois pas que ce manquement justifie, dans les circonstances, une sanction de congédiement. La gravité de la faute, la pratique disciplinaire habituelle de l’employeur en semblable matière et l’absence de gradation disciplinaire militent plutôt en faveur d’une sanction importante, mais inférieure au congédiement. </a:t>
            </a:r>
          </a:p>
        </p:txBody>
      </p:sp>
    </p:spTree>
    <p:extLst>
      <p:ext uri="{BB962C8B-B14F-4D97-AF65-F5344CB8AC3E}">
        <p14:creationId xmlns:p14="http://schemas.microsoft.com/office/powerpoint/2010/main" val="42726557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ED18F6-D535-B800-8536-6B5B3BBF3E8B}"/>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5625134C-F7C5-88B2-D158-44D275A4D7F9}"/>
              </a:ext>
            </a:extLst>
          </p:cNvPr>
          <p:cNvGrpSpPr/>
          <p:nvPr/>
        </p:nvGrpSpPr>
        <p:grpSpPr>
          <a:xfrm>
            <a:off x="0" y="-114900"/>
            <a:ext cx="18288000" cy="10440000"/>
            <a:chOff x="0" y="-114900"/>
            <a:chExt cx="18288000" cy="10440000"/>
          </a:xfrm>
        </p:grpSpPr>
        <p:sp>
          <p:nvSpPr>
            <p:cNvPr id="3" name="Freeform 2">
              <a:extLst>
                <a:ext uri="{FF2B5EF4-FFF2-40B4-BE49-F238E27FC236}">
                  <a16:creationId xmlns:a16="http://schemas.microsoft.com/office/drawing/2014/main" id="{28930B14-926E-3274-D398-CBFCE88E053A}"/>
                </a:ext>
              </a:extLst>
            </p:cNvPr>
            <p:cNvSpPr/>
            <p:nvPr/>
          </p:nvSpPr>
          <p:spPr>
            <a:xfrm flipH="1">
              <a:off x="0" y="-114900"/>
              <a:ext cx="18288000" cy="10440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alphaModFix/>
                <a:duotone>
                  <a:prstClr val="black"/>
                  <a:srgbClr val="B69D74">
                    <a:tint val="45000"/>
                    <a:satMod val="400000"/>
                  </a:srgbClr>
                </a:duotone>
                <a:extLst>
                  <a:ext uri="{BEBA8EAE-BF5A-486C-A8C5-ECC9F3942E4B}">
                    <a14:imgProps xmlns:a14="http://schemas.microsoft.com/office/drawing/2010/main">
                      <a14:imgLayer r:embed="rId4">
                        <a14:imgEffect>
                          <a14:artisticPhotocopy/>
                        </a14:imgEffect>
                      </a14:imgLayer>
                    </a14:imgProps>
                  </a:ext>
                </a:extLst>
              </a:blip>
              <a:stretch>
                <a:fillRect l="-173813" t="213" r="-2" b="-218663"/>
              </a:stretch>
            </a:blipFill>
          </p:spPr>
          <p:txBody>
            <a:bodyPr/>
            <a:lstStyle/>
            <a:p>
              <a:endParaRPr lang="fr-CA"/>
            </a:p>
          </p:txBody>
        </p:sp>
        <p:sp>
          <p:nvSpPr>
            <p:cNvPr id="4" name="Rectangle 3">
              <a:extLst>
                <a:ext uri="{FF2B5EF4-FFF2-40B4-BE49-F238E27FC236}">
                  <a16:creationId xmlns:a16="http://schemas.microsoft.com/office/drawing/2014/main" id="{5B442EAD-CE3E-5B81-8E24-A34AEB9FE473}"/>
                </a:ext>
              </a:extLst>
            </p:cNvPr>
            <p:cNvSpPr/>
            <p:nvPr/>
          </p:nvSpPr>
          <p:spPr>
            <a:xfrm rot="5400000">
              <a:off x="-1696800" y="1656000"/>
              <a:ext cx="10404000" cy="6934200"/>
            </a:xfrm>
            <a:prstGeom prst="rect">
              <a:avLst/>
            </a:prstGeom>
            <a:solidFill>
              <a:srgbClr val="405374"/>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E0E9403B-1954-F077-7550-88356708E7DD}"/>
                </a:ext>
              </a:extLst>
            </p:cNvPr>
            <p:cNvSpPr/>
            <p:nvPr/>
          </p:nvSpPr>
          <p:spPr>
            <a:xfrm rot="5400000">
              <a:off x="6429375" y="-2771775"/>
              <a:ext cx="6477000" cy="15830550"/>
            </a:xfrm>
            <a:prstGeom prst="rect">
              <a:avLst/>
            </a:prstGeom>
            <a:solidFill>
              <a:srgbClr val="1F2838"/>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5" name="TextBox 5">
            <a:extLst>
              <a:ext uri="{FF2B5EF4-FFF2-40B4-BE49-F238E27FC236}">
                <a16:creationId xmlns:a16="http://schemas.microsoft.com/office/drawing/2014/main" id="{01D98641-C6B1-8FEA-AD8D-9ED806958637}"/>
              </a:ext>
            </a:extLst>
          </p:cNvPr>
          <p:cNvSpPr txBox="1"/>
          <p:nvPr/>
        </p:nvSpPr>
        <p:spPr>
          <a:xfrm>
            <a:off x="2171700" y="4589502"/>
            <a:ext cx="13944600" cy="1107996"/>
          </a:xfrm>
          <a:prstGeom prst="rect">
            <a:avLst/>
          </a:prstGeom>
        </p:spPr>
        <p:txBody>
          <a:bodyPr wrap="square" lIns="0" tIns="0" rIns="0" bIns="0" rtlCol="0" anchor="t">
            <a:spAutoFit/>
          </a:bodyPr>
          <a:lstStyle/>
          <a:p>
            <a:pPr lvl="0" algn="ctr">
              <a:tabLst>
                <a:tab pos="542925" algn="l"/>
              </a:tabLst>
            </a:pPr>
            <a:r>
              <a:rPr lang="fr-CA" sz="7200" b="1">
                <a:solidFill>
                  <a:srgbClr val="F2F3ED"/>
                </a:solidFill>
                <a:latin typeface="Imprint MT Shadow" panose="04020605060303030202" pitchFamily="82" charset="0"/>
              </a:rPr>
              <a:t>b)	Conditions de travail</a:t>
            </a:r>
          </a:p>
        </p:txBody>
      </p:sp>
    </p:spTree>
    <p:extLst>
      <p:ext uri="{BB962C8B-B14F-4D97-AF65-F5344CB8AC3E}">
        <p14:creationId xmlns:p14="http://schemas.microsoft.com/office/powerpoint/2010/main" val="38237478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D9B46CA-972F-E51B-84D3-CFF4E8903A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40330B-CAE8-2781-D914-6820DDA0023F}"/>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17.	</a:t>
            </a:r>
            <a:r>
              <a:rPr lang="fr-CA" sz="3600" i="1">
                <a:solidFill>
                  <a:schemeClr val="bg1"/>
                </a:solidFill>
                <a:latin typeface="Aptos" panose="020B0004020202020204" pitchFamily="34" charset="0"/>
              </a:rPr>
              <a:t>Union des employés et employées de service, section locale 800, FTQ c Université McGill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109125 </a:t>
            </a:r>
            <a:r>
              <a:rPr lang="fr-CA" sz="3600">
                <a:solidFill>
                  <a:schemeClr val="bg1"/>
                </a:solidFill>
                <a:latin typeface="Aptos" panose="020B0004020202020204" pitchFamily="34" charset="0"/>
              </a:rPr>
              <a:t>(QC SAT) (Me Johanne Cavé)</a:t>
            </a:r>
          </a:p>
        </p:txBody>
      </p:sp>
      <p:sp>
        <p:nvSpPr>
          <p:cNvPr id="3" name="Espace réservé du contenu 2">
            <a:extLst>
              <a:ext uri="{FF2B5EF4-FFF2-40B4-BE49-F238E27FC236}">
                <a16:creationId xmlns:a16="http://schemas.microsoft.com/office/drawing/2014/main" id="{7F5385AF-310A-1514-5C1F-FC3B8CB0117F}"/>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 </a:t>
            </a:r>
          </a:p>
          <a:p>
            <a:pPr marL="0" indent="0" algn="just">
              <a:spcBef>
                <a:spcPts val="0"/>
              </a:spcBef>
              <a:spcAft>
                <a:spcPts val="1800"/>
              </a:spcAft>
              <a:buNone/>
            </a:pPr>
            <a:r>
              <a:rPr lang="fr-CA" dirty="0">
                <a:solidFill>
                  <a:srgbClr val="1F2838"/>
                </a:solidFill>
                <a:latin typeface="Aptos" panose="020B0004020202020204" pitchFamily="34" charset="0"/>
              </a:rPr>
              <a:t>La question en litige :</a:t>
            </a:r>
          </a:p>
          <a:p>
            <a:pPr marL="0" indent="0" algn="just">
              <a:spcBef>
                <a:spcPts val="0"/>
              </a:spcBef>
              <a:spcAft>
                <a:spcPts val="1800"/>
              </a:spcAft>
              <a:buNone/>
            </a:pPr>
            <a:r>
              <a:rPr lang="fr-CA" dirty="0">
                <a:latin typeface="Aptos" panose="020B0004020202020204" pitchFamily="34" charset="0"/>
              </a:rPr>
              <a:t>En vertu des conventions collectives, l’Employeur est-il tenu d’appliquer la rétroactivité des augmentations des taux de salaires aux prestations d’ILD versées par l’assureur et aux IRR versées par la CNESST pendant la période de rétroactivité?</a:t>
            </a:r>
          </a:p>
          <a:p>
            <a:pPr algn="just">
              <a:spcBef>
                <a:spcPts val="0"/>
              </a:spcBef>
              <a:spcAft>
                <a:spcPts val="1800"/>
              </a:spcAft>
              <a:buFontTx/>
              <a:buChar char="-"/>
            </a:pPr>
            <a:r>
              <a:rPr lang="fr-CA" dirty="0">
                <a:latin typeface="Aptos" panose="020B0004020202020204" pitchFamily="34" charset="0"/>
              </a:rPr>
              <a:t>La convention collective prévoit que la rétroactivité s’applique sur les heures payées.</a:t>
            </a:r>
          </a:p>
          <a:p>
            <a:pPr marL="0" indent="0" algn="just">
              <a:spcBef>
                <a:spcPts val="0"/>
              </a:spcBef>
              <a:spcAft>
                <a:spcPts val="1800"/>
              </a:spcAft>
              <a:buNone/>
            </a:pPr>
            <a:endParaRPr lang="fr-CA" dirty="0">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a:p>
            <a:pPr marL="0" indent="0" algn="just">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7313819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1ED5CD58-BB28-6B6B-93F2-D4FA86DEAA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0D206C-F14C-14E6-3CDE-57914CC7D703}"/>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17.	</a:t>
            </a:r>
            <a:r>
              <a:rPr lang="fr-CA" sz="3600" i="1">
                <a:solidFill>
                  <a:schemeClr val="bg1"/>
                </a:solidFill>
                <a:latin typeface="Aptos" panose="020B0004020202020204" pitchFamily="34" charset="0"/>
              </a:rPr>
              <a:t>Union des employés et employées de service, section locale 800, FTQ c Université McGill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109125 </a:t>
            </a:r>
            <a:r>
              <a:rPr lang="fr-CA" sz="3600">
                <a:solidFill>
                  <a:schemeClr val="bg1"/>
                </a:solidFill>
                <a:latin typeface="Aptos" panose="020B0004020202020204" pitchFamily="34" charset="0"/>
              </a:rPr>
              <a:t>(QC SAT) (Me Johanne Cavé)</a:t>
            </a:r>
          </a:p>
        </p:txBody>
      </p:sp>
      <p:sp>
        <p:nvSpPr>
          <p:cNvPr id="3" name="Espace réservé du contenu 2">
            <a:extLst>
              <a:ext uri="{FF2B5EF4-FFF2-40B4-BE49-F238E27FC236}">
                <a16:creationId xmlns:a16="http://schemas.microsoft.com/office/drawing/2014/main" id="{973F741E-C54D-A562-635E-A02759CA01FE}"/>
              </a:ext>
            </a:extLst>
          </p:cNvPr>
          <p:cNvSpPr>
            <a:spLocks noGrp="1"/>
          </p:cNvSpPr>
          <p:nvPr>
            <p:ph idx="1"/>
          </p:nvPr>
        </p:nvSpPr>
        <p:spPr>
          <a:xfrm>
            <a:off x="576000" y="2552700"/>
            <a:ext cx="17136000" cy="7162800"/>
          </a:xfrm>
        </p:spPr>
        <p:txBody>
          <a:bodyPr lIns="180000" rIns="180000">
            <a:normAutofit fontScale="77500" lnSpcReduction="20000"/>
          </a:bodyPr>
          <a:lstStyle/>
          <a:p>
            <a:pPr marL="0" indent="0">
              <a:lnSpc>
                <a:spcPct val="120000"/>
              </a:lnSpc>
              <a:spcBef>
                <a:spcPts val="0"/>
              </a:spcBef>
              <a:spcAft>
                <a:spcPts val="1800"/>
              </a:spcAft>
              <a:buNone/>
            </a:pPr>
            <a:r>
              <a:rPr lang="fr-CA" b="1" u="sng" dirty="0">
                <a:solidFill>
                  <a:srgbClr val="1F2838"/>
                </a:solidFill>
                <a:latin typeface="Aptos" panose="020B0004020202020204" pitchFamily="34" charset="0"/>
              </a:rPr>
              <a:t>Les conclusions :</a:t>
            </a:r>
          </a:p>
          <a:p>
            <a:pPr marL="0" indent="0" algn="just">
              <a:lnSpc>
                <a:spcPct val="120000"/>
              </a:lnSpc>
              <a:spcBef>
                <a:spcPts val="0"/>
              </a:spcBef>
              <a:spcAft>
                <a:spcPts val="1800"/>
              </a:spcAft>
              <a:buNone/>
            </a:pPr>
            <a:r>
              <a:rPr lang="fr-CA" dirty="0">
                <a:latin typeface="Aptos" panose="020B0004020202020204" pitchFamily="34" charset="0"/>
              </a:rPr>
              <a:t>[29]	Cela dit, je considère que le texte de l’Annexe B est clair. Il n’y a donc pas lieu de l’interpréter ni de prendre en considération l’intention des parties. Il suffit de l’appliquer.</a:t>
            </a:r>
          </a:p>
          <a:p>
            <a:pPr marL="0" indent="0" algn="just">
              <a:lnSpc>
                <a:spcPct val="120000"/>
              </a:lnSpc>
              <a:spcBef>
                <a:spcPts val="0"/>
              </a:spcBef>
              <a:spcAft>
                <a:spcPts val="1800"/>
              </a:spcAft>
              <a:buNone/>
            </a:pPr>
            <a:r>
              <a:rPr lang="fr-CA" dirty="0">
                <a:latin typeface="Aptos" panose="020B0004020202020204" pitchFamily="34" charset="0"/>
              </a:rPr>
              <a:t>[30] 	Le texte qui prévoit la rétroactivité émane de la convention collective négociée entre les parties. Ainsi, il va de soi que le salaire ou les heures payées auxquels cette rétroactivité s’applique </a:t>
            </a:r>
            <a:r>
              <a:rPr lang="fr-CA" b="1" u="sng" dirty="0">
                <a:latin typeface="Aptos" panose="020B0004020202020204" pitchFamily="34" charset="0"/>
              </a:rPr>
              <a:t>sont ceux payés par l’Employeur</a:t>
            </a:r>
            <a:r>
              <a:rPr lang="fr-CA" b="1" dirty="0">
                <a:latin typeface="Aptos" panose="020B0004020202020204" pitchFamily="34" charset="0"/>
              </a:rPr>
              <a:t>, </a:t>
            </a:r>
            <a:r>
              <a:rPr lang="fr-CA" dirty="0">
                <a:latin typeface="Aptos" panose="020B0004020202020204" pitchFamily="34" charset="0"/>
              </a:rPr>
              <a:t>ou pour son compte, en vertu de la convention collective. Or, ce n’est pas le cas des indemnités payées par l’assureur ni par la CNESST.</a:t>
            </a:r>
          </a:p>
          <a:p>
            <a:pPr marL="0" indent="0" algn="just">
              <a:lnSpc>
                <a:spcPct val="120000"/>
              </a:lnSpc>
              <a:spcBef>
                <a:spcPts val="0"/>
              </a:spcBef>
              <a:spcAft>
                <a:spcPts val="1800"/>
              </a:spcAft>
              <a:buNone/>
            </a:pPr>
            <a:r>
              <a:rPr lang="fr-CA" dirty="0">
                <a:latin typeface="Aptos" panose="020B0004020202020204" pitchFamily="34" charset="0"/>
              </a:rPr>
              <a:t>[37] 	La convention collective ne stipule pas que la rétroactivité s’applique à des versements autres que les heures payées, soit le salaire versé. Plus particulièrement, la convention collective ne prévoit pas l’obligation pour l’Employeur de suppléer aux prestations ou indemnités prévues au contrat d’assurance invalidité de longue durée ni au régime de la CNESST. </a:t>
            </a:r>
            <a:r>
              <a:rPr lang="fr-CA" b="1" u="sng" dirty="0">
                <a:latin typeface="Aptos" panose="020B0004020202020204" pitchFamily="34" charset="0"/>
              </a:rPr>
              <a:t>Le seul fait que la convention collective fasse référence au contrat d’assurance et au régime de la CNESST ne crée pas une l’obligation pour l’Employeur d’appliquer la rétroactivité des augmentations des taux de salaire sur les sommes versées en vertu de ces régimes</a:t>
            </a:r>
            <a:r>
              <a:rPr lang="fr-CA" dirty="0">
                <a:latin typeface="Aptos" panose="020B0004020202020204" pitchFamily="34" charset="0"/>
              </a:rPr>
              <a:t>. D’ailleurs, bien que cela ne pèse pas dans l’analyse, je souligne que le contrat d’assurance prévoit l’indexation annuelle des prestations d’ILD selon un pourcentage fixe, et que le régime de la CNESST prévoit qu’un salarié peut demander l’ajustement de ses IRR en cas d’augmentation du taux de salaire attaché à son poste. Ainsi, le salarié dont le taux de salaire augmente rétroactivement n’est pas laissé pour compte.</a:t>
            </a:r>
          </a:p>
          <a:p>
            <a:pPr marL="0" indent="0">
              <a:lnSpc>
                <a:spcPct val="120000"/>
              </a:lnSpc>
              <a:spcBef>
                <a:spcPts val="0"/>
              </a:spcBef>
              <a:spcAft>
                <a:spcPts val="1800"/>
              </a:spcAft>
              <a:buNone/>
            </a:pPr>
            <a:endParaRPr lang="fr-CA" dirty="0">
              <a:solidFill>
                <a:srgbClr val="1F2838"/>
              </a:solidFill>
              <a:latin typeface="Aptos" panose="020B0004020202020204" pitchFamily="34" charset="0"/>
            </a:endParaRPr>
          </a:p>
          <a:p>
            <a:pPr marL="0" indent="0">
              <a:lnSpc>
                <a:spcPct val="120000"/>
              </a:lnSpc>
              <a:spcBef>
                <a:spcPts val="0"/>
              </a:spcBef>
              <a:spcAft>
                <a:spcPts val="1800"/>
              </a:spcAft>
              <a:buNone/>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40456410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26DED96D-36C3-AEBC-3704-D1DDF030E7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851697-F728-E1C1-E50D-08A94E767B9A}"/>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18.	</a:t>
            </a:r>
            <a:r>
              <a:rPr lang="fr-CA" sz="3600" i="1">
                <a:solidFill>
                  <a:schemeClr val="bg1"/>
                </a:solidFill>
                <a:latin typeface="Aptos" panose="020B0004020202020204" pitchFamily="34" charset="0"/>
              </a:rPr>
              <a:t>Syndicat des travailleurs et travailleuses de la buanderie centrale de Montréal - CSN c Buanderie centrale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138485</a:t>
            </a:r>
            <a:r>
              <a:rPr lang="fr-CA" sz="3600">
                <a:solidFill>
                  <a:schemeClr val="bg1"/>
                </a:solidFill>
                <a:latin typeface="Aptos" panose="020B0004020202020204" pitchFamily="34" charset="0"/>
              </a:rPr>
              <a:t> ( Arbitre Me Maureen Flynn)</a:t>
            </a:r>
          </a:p>
        </p:txBody>
      </p:sp>
      <p:sp>
        <p:nvSpPr>
          <p:cNvPr id="3" name="Espace réservé du contenu 2">
            <a:extLst>
              <a:ext uri="{FF2B5EF4-FFF2-40B4-BE49-F238E27FC236}">
                <a16:creationId xmlns:a16="http://schemas.microsoft.com/office/drawing/2014/main" id="{F0598CF7-69F9-3255-B350-709E4F56251F}"/>
              </a:ext>
            </a:extLst>
          </p:cNvPr>
          <p:cNvSpPr>
            <a:spLocks noGrp="1"/>
          </p:cNvSpPr>
          <p:nvPr>
            <p:ph idx="1"/>
          </p:nvPr>
        </p:nvSpPr>
        <p:spPr>
          <a:xfrm>
            <a:off x="576000" y="2552700"/>
            <a:ext cx="17136000" cy="7162800"/>
          </a:xfrm>
        </p:spPr>
        <p:txBody>
          <a:bodyPr lIns="180000" rIns="180000"/>
          <a:lstStyle/>
          <a:p>
            <a:pPr marL="0" indent="0" algn="just">
              <a:spcBef>
                <a:spcPts val="0"/>
              </a:spcBef>
              <a:spcAft>
                <a:spcPts val="1800"/>
              </a:spcAft>
              <a:buNone/>
            </a:pPr>
            <a:r>
              <a:rPr lang="fr-CA" b="1" u="sng" dirty="0">
                <a:solidFill>
                  <a:srgbClr val="1F2838"/>
                </a:solidFill>
                <a:latin typeface="Aptos" panose="020B0004020202020204" pitchFamily="34" charset="0"/>
              </a:rPr>
              <a:t>Les faits :</a:t>
            </a:r>
          </a:p>
          <a:p>
            <a:pPr algn="just">
              <a:spcBef>
                <a:spcPts val="0"/>
              </a:spcBef>
              <a:spcAft>
                <a:spcPts val="1800"/>
              </a:spcAft>
              <a:buFontTx/>
              <a:buChar char="-"/>
            </a:pPr>
            <a:r>
              <a:rPr lang="fr-CA" dirty="0">
                <a:solidFill>
                  <a:srgbClr val="1F2838"/>
                </a:solidFill>
                <a:latin typeface="Aptos" panose="020B0004020202020204" pitchFamily="34" charset="0"/>
              </a:rPr>
              <a:t>Le salarié est un préposé à la buanderie qui dépose une réclamation d’assurance salaire à la suite d’un diagnostic de trouble d’adaptation.</a:t>
            </a:r>
          </a:p>
          <a:p>
            <a:pPr algn="just">
              <a:spcBef>
                <a:spcPts val="0"/>
              </a:spcBef>
              <a:spcAft>
                <a:spcPts val="1800"/>
              </a:spcAft>
              <a:buFontTx/>
              <a:buChar char="-"/>
            </a:pPr>
            <a:r>
              <a:rPr lang="fr-CA" dirty="0">
                <a:solidFill>
                  <a:srgbClr val="1F2838"/>
                </a:solidFill>
                <a:latin typeface="Aptos" panose="020B0004020202020204" pitchFamily="34" charset="0"/>
              </a:rPr>
              <a:t>L’employeur refuse de l’indemniser puisqu’il découvre à travers le formulaire que le travailleur est aux études à temps plein.</a:t>
            </a:r>
          </a:p>
          <a:p>
            <a:pPr algn="just">
              <a:spcBef>
                <a:spcPts val="0"/>
              </a:spcBef>
              <a:spcAft>
                <a:spcPts val="1800"/>
              </a:spcAft>
              <a:buFontTx/>
              <a:buChar char="-"/>
            </a:pPr>
            <a:r>
              <a:rPr lang="fr-CA" dirty="0">
                <a:solidFill>
                  <a:srgbClr val="1F2838"/>
                </a:solidFill>
                <a:latin typeface="Aptos" panose="020B0004020202020204" pitchFamily="34" charset="0"/>
              </a:rPr>
              <a:t>Or, sur le formulaire rempli par le médecin du salarié, on peut y lire « études + travail à temps complet a mené à un épuisement professionnel avec symptômes dépressifs importants ».</a:t>
            </a:r>
          </a:p>
        </p:txBody>
      </p:sp>
    </p:spTree>
    <p:extLst>
      <p:ext uri="{BB962C8B-B14F-4D97-AF65-F5344CB8AC3E}">
        <p14:creationId xmlns:p14="http://schemas.microsoft.com/office/powerpoint/2010/main" val="1875393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FBEBA2AD-AD74-B92D-50D0-6DE10A4966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4527EE-1208-F24D-6D4E-3AE2D2D17AB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18.	</a:t>
            </a:r>
            <a:r>
              <a:rPr lang="fr-CA" sz="3600" i="1">
                <a:solidFill>
                  <a:schemeClr val="bg1"/>
                </a:solidFill>
                <a:latin typeface="Aptos" panose="020B0004020202020204" pitchFamily="34" charset="0"/>
              </a:rPr>
              <a:t>Syndicat des travailleurs et travailleuses de la buanderie centrale de Montréal - CSN c Buanderie centrale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138485</a:t>
            </a:r>
            <a:r>
              <a:rPr lang="fr-CA" sz="3600">
                <a:solidFill>
                  <a:schemeClr val="bg1"/>
                </a:solidFill>
                <a:latin typeface="Aptos" panose="020B0004020202020204" pitchFamily="34" charset="0"/>
              </a:rPr>
              <a:t> ( Arbitre Me Maureen Flynn)</a:t>
            </a:r>
          </a:p>
        </p:txBody>
      </p:sp>
      <p:sp>
        <p:nvSpPr>
          <p:cNvPr id="3" name="Espace réservé du contenu 2">
            <a:extLst>
              <a:ext uri="{FF2B5EF4-FFF2-40B4-BE49-F238E27FC236}">
                <a16:creationId xmlns:a16="http://schemas.microsoft.com/office/drawing/2014/main" id="{59DF2D16-E53A-7851-E432-C6B4591793EB}"/>
              </a:ext>
            </a:extLst>
          </p:cNvPr>
          <p:cNvSpPr>
            <a:spLocks noGrp="1"/>
          </p:cNvSpPr>
          <p:nvPr>
            <p:ph idx="1"/>
          </p:nvPr>
        </p:nvSpPr>
        <p:spPr>
          <a:xfrm>
            <a:off x="576000" y="2552700"/>
            <a:ext cx="17136000" cy="7162800"/>
          </a:xfrm>
        </p:spPr>
        <p:txBody>
          <a:bodyPr lIns="180000" rIns="180000"/>
          <a:lstStyle/>
          <a:p>
            <a:pPr marL="0" indent="0">
              <a:spcBef>
                <a:spcPts val="0"/>
              </a:spcBef>
              <a:spcAft>
                <a:spcPts val="1800"/>
              </a:spcAft>
              <a:buNone/>
            </a:pPr>
            <a:r>
              <a:rPr lang="fr-CA" b="1" u="sng" dirty="0">
                <a:solidFill>
                  <a:srgbClr val="1F2838"/>
                </a:solidFill>
                <a:latin typeface="Aptos" panose="020B0004020202020204" pitchFamily="34" charset="0"/>
              </a:rPr>
              <a:t>Les faits :</a:t>
            </a:r>
          </a:p>
          <a:p>
            <a:pPr marL="0" indent="0">
              <a:spcBef>
                <a:spcPts val="0"/>
              </a:spcBef>
              <a:spcAft>
                <a:spcPts val="1800"/>
              </a:spcAft>
              <a:buNone/>
              <a:tabLst>
                <a:tab pos="1074738" algn="l"/>
              </a:tabLst>
            </a:pPr>
            <a:r>
              <a:rPr lang="fr-FR" dirty="0">
                <a:latin typeface="Aptos" panose="020B0004020202020204" pitchFamily="34" charset="0"/>
              </a:rPr>
              <a:t>[13]	En lisant le formulaire, M. Boudreau découvre que M. </a:t>
            </a:r>
            <a:r>
              <a:rPr lang="fr-FR" dirty="0" err="1">
                <a:latin typeface="Aptos" panose="020B0004020202020204" pitchFamily="34" charset="0"/>
              </a:rPr>
              <a:t>Dupéré</a:t>
            </a:r>
            <a:r>
              <a:rPr lang="fr-FR" dirty="0">
                <a:latin typeface="Aptos" panose="020B0004020202020204" pitchFamily="34" charset="0"/>
              </a:rPr>
              <a:t> est aux études. Il estime que l’état du plaignant découle de son choix, étudier et travailler à temps plein. Il estime donc que le plaignant n’est pas proprement dit invalide. Il juge qu’il a aggravé sa condition en poursuivant des études. Il précise qu’il ne savait pas que M. </a:t>
            </a:r>
            <a:r>
              <a:rPr lang="fr-FR" dirty="0" err="1">
                <a:latin typeface="Aptos" panose="020B0004020202020204" pitchFamily="34" charset="0"/>
              </a:rPr>
              <a:t>Dupéré</a:t>
            </a:r>
            <a:r>
              <a:rPr lang="fr-FR" dirty="0">
                <a:latin typeface="Aptos" panose="020B0004020202020204" pitchFamily="34" charset="0"/>
              </a:rPr>
              <a:t> était aux études en mars 2023. </a:t>
            </a:r>
          </a:p>
          <a:p>
            <a:pPr marL="0" indent="0">
              <a:spcBef>
                <a:spcPts val="0"/>
              </a:spcBef>
              <a:spcAft>
                <a:spcPts val="1800"/>
              </a:spcAft>
              <a:buNone/>
              <a:tabLst>
                <a:tab pos="1074738" algn="l"/>
              </a:tabLst>
            </a:pPr>
            <a:r>
              <a:rPr lang="fr-FR" dirty="0">
                <a:latin typeface="Aptos" panose="020B0004020202020204" pitchFamily="34" charset="0"/>
              </a:rPr>
              <a:t>[…]</a:t>
            </a:r>
          </a:p>
          <a:p>
            <a:pPr marL="0" indent="0">
              <a:spcBef>
                <a:spcPts val="0"/>
              </a:spcBef>
              <a:spcAft>
                <a:spcPts val="1800"/>
              </a:spcAft>
              <a:buNone/>
              <a:tabLst>
                <a:tab pos="1074738" algn="l"/>
              </a:tabLst>
            </a:pPr>
            <a:r>
              <a:rPr lang="fr-FR" dirty="0">
                <a:latin typeface="Aptos" panose="020B0004020202020204" pitchFamily="34" charset="0"/>
              </a:rPr>
              <a:t>[17]	M. Boudreau réitère et précise son appréciation. Le plaignant s’est placé dans un état de vulnérabilité, en choisissant d’étudier à temps plein. Tout en se référant aux notes médicales déposées en preuve, M. Boudreau conclut que le plaignant a aggravé son état en poursuivant des études à temps plein tout en travaillant à temps plein. </a:t>
            </a:r>
          </a:p>
          <a:p>
            <a:pPr marL="0" indent="0">
              <a:spcBef>
                <a:spcPts val="0"/>
              </a:spcBef>
              <a:spcAft>
                <a:spcPts val="1800"/>
              </a:spcAft>
              <a:buNone/>
            </a:pPr>
            <a:endParaRPr lang="fr-CA" b="1" u="sng" dirty="0">
              <a:solidFill>
                <a:srgbClr val="1F2838"/>
              </a:solidFill>
              <a:latin typeface="Aptos" panose="020B0004020202020204" pitchFamily="34" charset="0"/>
            </a:endParaRPr>
          </a:p>
        </p:txBody>
      </p:sp>
    </p:spTree>
    <p:extLst>
      <p:ext uri="{BB962C8B-B14F-4D97-AF65-F5344CB8AC3E}">
        <p14:creationId xmlns:p14="http://schemas.microsoft.com/office/powerpoint/2010/main" val="19047367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EBBB1975-072E-B4AB-2D19-26E3C1CBFC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651C4A-757A-012B-91C6-1AF955BE5E95}"/>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18.	</a:t>
            </a:r>
            <a:r>
              <a:rPr lang="fr-CA" sz="3600" i="1">
                <a:solidFill>
                  <a:schemeClr val="bg1"/>
                </a:solidFill>
                <a:latin typeface="Aptos" panose="020B0004020202020204" pitchFamily="34" charset="0"/>
              </a:rPr>
              <a:t>Syndicat des travailleurs et travailleuses de la buanderie centrale de Montréal - CSN c Buanderie centrale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138485</a:t>
            </a:r>
            <a:r>
              <a:rPr lang="fr-CA" sz="3600">
                <a:solidFill>
                  <a:schemeClr val="bg1"/>
                </a:solidFill>
                <a:latin typeface="Aptos" panose="020B0004020202020204" pitchFamily="34" charset="0"/>
              </a:rPr>
              <a:t> ( Arbitre Me Maureen Flynn)</a:t>
            </a:r>
          </a:p>
        </p:txBody>
      </p:sp>
      <p:sp>
        <p:nvSpPr>
          <p:cNvPr id="3" name="Espace réservé du contenu 2">
            <a:extLst>
              <a:ext uri="{FF2B5EF4-FFF2-40B4-BE49-F238E27FC236}">
                <a16:creationId xmlns:a16="http://schemas.microsoft.com/office/drawing/2014/main" id="{C992CDC8-F9F5-71E9-E1C1-A2900E82B1D3}"/>
              </a:ext>
            </a:extLst>
          </p:cNvPr>
          <p:cNvSpPr>
            <a:spLocks noGrp="1"/>
          </p:cNvSpPr>
          <p:nvPr>
            <p:ph idx="1"/>
          </p:nvPr>
        </p:nvSpPr>
        <p:spPr>
          <a:xfrm>
            <a:off x="576000" y="2552700"/>
            <a:ext cx="17136000" cy="7162800"/>
          </a:xfrm>
        </p:spPr>
        <p:txBody>
          <a:bodyPr lIns="180000" rIns="180000">
            <a:normAutofit fontScale="77500" lnSpcReduction="20000"/>
          </a:bodyPr>
          <a:lstStyle/>
          <a:p>
            <a:pPr marL="0" indent="0" algn="just">
              <a:lnSpc>
                <a:spcPct val="120000"/>
              </a:lnSpc>
              <a:spcBef>
                <a:spcPts val="0"/>
              </a:spcBef>
              <a:spcAft>
                <a:spcPts val="1800"/>
              </a:spcAft>
              <a:buNone/>
            </a:pPr>
            <a:r>
              <a:rPr lang="en-CA" b="1" u="sng" dirty="0" err="1">
                <a:solidFill>
                  <a:srgbClr val="1F2838"/>
                </a:solidFill>
                <a:latin typeface="Aptos" panose="020B0004020202020204" pitchFamily="34" charset="0"/>
              </a:rPr>
              <a:t>L’analyse</a:t>
            </a:r>
            <a:r>
              <a:rPr lang="en-CA" b="1" u="sng" dirty="0">
                <a:solidFill>
                  <a:srgbClr val="1F2838"/>
                </a:solidFill>
                <a:latin typeface="Aptos" panose="020B0004020202020204" pitchFamily="34" charset="0"/>
              </a:rPr>
              <a:t> :</a:t>
            </a:r>
          </a:p>
          <a:p>
            <a:pPr marL="0" indent="0" algn="just">
              <a:lnSpc>
                <a:spcPct val="120000"/>
              </a:lnSpc>
              <a:spcBef>
                <a:spcPts val="0"/>
              </a:spcBef>
              <a:spcAft>
                <a:spcPts val="1800"/>
              </a:spcAft>
              <a:buNone/>
              <a:tabLst>
                <a:tab pos="1162050" algn="l"/>
              </a:tabLst>
            </a:pPr>
            <a:r>
              <a:rPr lang="fr-FR" dirty="0">
                <a:latin typeface="Aptos" panose="020B0004020202020204" pitchFamily="34" charset="0"/>
              </a:rPr>
              <a:t>[33]	À l’audition, M. Boudreau précise qu’il a fondé sa décision essentiellement à partir des informations fournies par le médecin relativement aux circonstances entourant l’apparition de la maladie, à savoir : « étudier + travail à temps plein a mené à un épuisement professionnel avec symptômes dépressifs importants ». </a:t>
            </a:r>
          </a:p>
          <a:p>
            <a:pPr marL="0" indent="0" algn="just">
              <a:lnSpc>
                <a:spcPct val="120000"/>
              </a:lnSpc>
              <a:spcBef>
                <a:spcPts val="0"/>
              </a:spcBef>
              <a:spcAft>
                <a:spcPts val="1800"/>
              </a:spcAft>
              <a:buNone/>
              <a:tabLst>
                <a:tab pos="1162050" algn="l"/>
              </a:tabLst>
            </a:pPr>
            <a:r>
              <a:rPr lang="fr-FR" dirty="0">
                <a:latin typeface="Aptos" panose="020B0004020202020204" pitchFamily="34" charset="0"/>
              </a:rPr>
              <a:t>[34]	M. Boudreau juge donc que l’employé est apte à travailler puisqu’il peut étudier à temps plein et surtout qu’il a contribué à son épuisement professionnel, en combinant deux activités à temps plein (étudier et travailler). </a:t>
            </a:r>
          </a:p>
          <a:p>
            <a:pPr marL="1074738" indent="-1074738" algn="just">
              <a:lnSpc>
                <a:spcPct val="120000"/>
              </a:lnSpc>
              <a:spcBef>
                <a:spcPts val="0"/>
              </a:spcBef>
              <a:spcAft>
                <a:spcPts val="1800"/>
              </a:spcAft>
              <a:buNone/>
              <a:tabLst>
                <a:tab pos="1162050" algn="l"/>
              </a:tabLst>
            </a:pPr>
            <a:r>
              <a:rPr lang="fr-FR" dirty="0">
                <a:latin typeface="Aptos" panose="020B0004020202020204" pitchFamily="34" charset="0"/>
              </a:rPr>
              <a:t>[35]	À l’audition, l’Employeur précise que sa décision repose sur l’article 23.05 de la convention collective qui stipule ce qui suit : </a:t>
            </a:r>
          </a:p>
          <a:p>
            <a:pPr marL="2236788" indent="-1074738" algn="just">
              <a:lnSpc>
                <a:spcPct val="120000"/>
              </a:lnSpc>
              <a:spcBef>
                <a:spcPts val="0"/>
              </a:spcBef>
              <a:spcAft>
                <a:spcPts val="1800"/>
              </a:spcAft>
              <a:buNone/>
            </a:pPr>
            <a:r>
              <a:rPr lang="fr-FR" b="1" dirty="0">
                <a:latin typeface="Aptos" panose="020B0004020202020204" pitchFamily="34" charset="0"/>
              </a:rPr>
              <a:t>23.05 	</a:t>
            </a:r>
            <a:r>
              <a:rPr lang="fr-FR" dirty="0">
                <a:latin typeface="Aptos" panose="020B0004020202020204" pitchFamily="34" charset="0"/>
              </a:rPr>
              <a:t>Une période d’invalidité résultant de maladie ou blessure qui a volontairement été causée par la  personne salariée elle-même, d’alcoolisme ou de toxicomanie, de participation active à une émeute, à 	une insurrection, ou à des actes criminels, ou de service dans les forces armées n’est pas reconnue comme une période d’invalidité aux fins des présentes. </a:t>
            </a:r>
          </a:p>
          <a:p>
            <a:pPr marL="2149475" indent="0" algn="just">
              <a:lnSpc>
                <a:spcPct val="120000"/>
              </a:lnSpc>
              <a:spcBef>
                <a:spcPts val="0"/>
              </a:spcBef>
              <a:spcAft>
                <a:spcPts val="1800"/>
              </a:spcAft>
              <a:buNone/>
            </a:pPr>
            <a:r>
              <a:rPr lang="fr-FR" dirty="0">
                <a:latin typeface="Aptos" panose="020B0004020202020204" pitchFamily="34" charset="0"/>
              </a:rPr>
              <a:t>Toutefois, la période d’invalidité résultant d’alcoolisme ou de toxicomanie pendant laquelle la personne salariée reçoit des traitements ou soins médicaux en vue de sa réadaptation est reconnue comme une période d’invalidité. </a:t>
            </a:r>
          </a:p>
        </p:txBody>
      </p:sp>
    </p:spTree>
    <p:extLst>
      <p:ext uri="{BB962C8B-B14F-4D97-AF65-F5344CB8AC3E}">
        <p14:creationId xmlns:p14="http://schemas.microsoft.com/office/powerpoint/2010/main" val="38076833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44481EE8-D301-3DFC-4731-79344369A7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BC556D-082A-4ACC-4C6B-2EB1BC376C9D}"/>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18.	</a:t>
            </a:r>
            <a:r>
              <a:rPr lang="fr-CA" sz="3600" i="1">
                <a:solidFill>
                  <a:schemeClr val="bg1"/>
                </a:solidFill>
                <a:latin typeface="Aptos" panose="020B0004020202020204" pitchFamily="34" charset="0"/>
              </a:rPr>
              <a:t>Syndicat des travailleurs et travailleuses de la buanderie centrale de Montréal - CSN c Buanderie centrale de 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138485</a:t>
            </a:r>
            <a:r>
              <a:rPr lang="fr-CA" sz="3600">
                <a:solidFill>
                  <a:schemeClr val="bg1"/>
                </a:solidFill>
                <a:latin typeface="Aptos" panose="020B0004020202020204" pitchFamily="34" charset="0"/>
              </a:rPr>
              <a:t> ( Arbitre Me Maureen Flynn)</a:t>
            </a:r>
          </a:p>
        </p:txBody>
      </p:sp>
      <p:sp>
        <p:nvSpPr>
          <p:cNvPr id="3" name="Espace réservé du contenu 2">
            <a:extLst>
              <a:ext uri="{FF2B5EF4-FFF2-40B4-BE49-F238E27FC236}">
                <a16:creationId xmlns:a16="http://schemas.microsoft.com/office/drawing/2014/main" id="{39A141C6-A096-0EEC-6BA2-CD9BB4FAF898}"/>
              </a:ext>
            </a:extLst>
          </p:cNvPr>
          <p:cNvSpPr>
            <a:spLocks noGrp="1"/>
          </p:cNvSpPr>
          <p:nvPr>
            <p:ph idx="1"/>
          </p:nvPr>
        </p:nvSpPr>
        <p:spPr>
          <a:xfrm>
            <a:off x="576000" y="2552700"/>
            <a:ext cx="17136000" cy="7162800"/>
          </a:xfrm>
        </p:spPr>
        <p:txBody>
          <a:bodyPr lIns="180000" rIns="180000">
            <a:normAutofit/>
          </a:bodyPr>
          <a:lstStyle/>
          <a:p>
            <a:pPr marL="0" indent="0" algn="just">
              <a:spcBef>
                <a:spcPts val="0"/>
              </a:spcBef>
              <a:spcAft>
                <a:spcPts val="1800"/>
              </a:spcAft>
              <a:buNone/>
            </a:pPr>
            <a:r>
              <a:rPr lang="en-CA" b="1" u="sng" dirty="0" err="1">
                <a:solidFill>
                  <a:srgbClr val="1F2838"/>
                </a:solidFill>
                <a:latin typeface="Aptos" panose="020B0004020202020204" pitchFamily="34" charset="0"/>
              </a:rPr>
              <a:t>L’analyse</a:t>
            </a:r>
            <a:r>
              <a:rPr lang="en-CA" b="1" u="sng" dirty="0">
                <a:solidFill>
                  <a:srgbClr val="1F2838"/>
                </a:solidFill>
                <a:latin typeface="Aptos" panose="020B0004020202020204" pitchFamily="34" charset="0"/>
              </a:rPr>
              <a:t> :</a:t>
            </a:r>
          </a:p>
          <a:p>
            <a:pPr marL="0" indent="0" algn="just">
              <a:spcBef>
                <a:spcPts val="0"/>
              </a:spcBef>
              <a:spcAft>
                <a:spcPts val="1800"/>
              </a:spcAft>
              <a:buNone/>
              <a:tabLst>
                <a:tab pos="1074738" algn="l"/>
              </a:tabLst>
            </a:pPr>
            <a:r>
              <a:rPr lang="fr-FR" dirty="0"/>
              <a:t>[48]	Le trouble d’adaptation avec humeur dépressive peut résulter d’une multitude de facteurs, certains liés au travail ou d’autres découlant d’un évènement ou contexte personnel. Le fait que le style de vie d’une personne puisse affecter son humeur, à un moment, au cours de son parcours de vie, ne suffit pas à établir qu’il ait causé son état (maladie ou blessure). </a:t>
            </a:r>
          </a:p>
          <a:p>
            <a:pPr marL="0" indent="0" algn="just">
              <a:spcBef>
                <a:spcPts val="0"/>
              </a:spcBef>
              <a:spcAft>
                <a:spcPts val="1800"/>
              </a:spcAft>
              <a:buNone/>
              <a:tabLst>
                <a:tab pos="1074738" algn="l"/>
              </a:tabLst>
            </a:pPr>
            <a:r>
              <a:rPr lang="fr-FR" dirty="0"/>
              <a:t>[49]	</a:t>
            </a:r>
            <a:r>
              <a:rPr lang="fr-FR" b="1" u="sng" dirty="0"/>
              <a:t>L’interprétation retenue par l’Employeur de la clause 23.05 m’apparait non seulement déraisonnable, aux vues des faits propres à cette affaire, mais également face aux différentes causes qui peuvent entrainer un état dépressif et invalidant</a:t>
            </a:r>
            <a:r>
              <a:rPr lang="fr-FR" dirty="0"/>
              <a:t> (comme un deuil compliqué, une surcharge à titre de proche aidant, etc.). </a:t>
            </a:r>
          </a:p>
        </p:txBody>
      </p:sp>
    </p:spTree>
    <p:extLst>
      <p:ext uri="{BB962C8B-B14F-4D97-AF65-F5344CB8AC3E}">
        <p14:creationId xmlns:p14="http://schemas.microsoft.com/office/powerpoint/2010/main" val="18191160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A84B2B28-1076-3D0F-59EC-EC947E67BB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ABC8C0-FBF8-1134-EE41-F8177F919122}"/>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a:solidFill>
                  <a:schemeClr val="bg1"/>
                </a:solidFill>
                <a:latin typeface="Aptos" panose="020B0004020202020204" pitchFamily="34" charset="0"/>
              </a:rPr>
              <a:t>19.	</a:t>
            </a:r>
            <a:r>
              <a:rPr lang="fr-CA" sz="3600" i="1">
                <a:solidFill>
                  <a:schemeClr val="bg1"/>
                </a:solidFill>
                <a:latin typeface="Aptos" panose="020B0004020202020204" pitchFamily="34" charset="0"/>
              </a:rPr>
              <a:t>Syndicat des travailleuses et travailleurs du CIUSSS du NÎM-CSN c Santé Québec – Centre intégré universitaire de santé et de services sociaux du </a:t>
            </a:r>
            <a:r>
              <a:rPr lang="fr-CA" sz="3600" i="1" err="1">
                <a:solidFill>
                  <a:schemeClr val="bg1"/>
                </a:solidFill>
                <a:latin typeface="Aptos" panose="020B0004020202020204" pitchFamily="34" charset="0"/>
              </a:rPr>
              <a:t>Nord-de-l’Île-de-Montréal</a:t>
            </a:r>
            <a:r>
              <a:rPr lang="fr-CA" sz="3600">
                <a:solidFill>
                  <a:schemeClr val="bg1"/>
                </a:solidFill>
                <a:latin typeface="Aptos" panose="020B0004020202020204" pitchFamily="34" charset="0"/>
              </a:rPr>
              <a:t>, </a:t>
            </a:r>
            <a:r>
              <a:rPr lang="fr-CA" sz="360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144284 (QC SAT) </a:t>
            </a:r>
            <a:r>
              <a:rPr lang="fr-CA" sz="3600">
                <a:solidFill>
                  <a:schemeClr val="bg1"/>
                </a:solidFill>
                <a:latin typeface="Aptos" panose="020B0004020202020204" pitchFamily="34" charset="0"/>
              </a:rPr>
              <a:t>(Arbitre Me Frédéric Tremblay)</a:t>
            </a:r>
          </a:p>
        </p:txBody>
      </p:sp>
      <p:sp>
        <p:nvSpPr>
          <p:cNvPr id="3" name="Espace réservé du contenu 2">
            <a:extLst>
              <a:ext uri="{FF2B5EF4-FFF2-40B4-BE49-F238E27FC236}">
                <a16:creationId xmlns:a16="http://schemas.microsoft.com/office/drawing/2014/main" id="{36F4FB53-BA32-99B7-4288-A5924569922B}"/>
              </a:ext>
            </a:extLst>
          </p:cNvPr>
          <p:cNvSpPr>
            <a:spLocks noGrp="1"/>
          </p:cNvSpPr>
          <p:nvPr>
            <p:ph idx="1"/>
          </p:nvPr>
        </p:nvSpPr>
        <p:spPr>
          <a:xfrm>
            <a:off x="576000" y="2552700"/>
            <a:ext cx="17136000" cy="7162800"/>
          </a:xfrm>
        </p:spPr>
        <p:txBody>
          <a:bodyPr lIns="180000" rIns="180000"/>
          <a:lstStyle/>
          <a:p>
            <a:pPr marL="0" indent="0" algn="just">
              <a:buNone/>
            </a:pPr>
            <a:r>
              <a:rPr lang="fr-CA" b="1" u="sng" dirty="0">
                <a:solidFill>
                  <a:srgbClr val="1F2838"/>
                </a:solidFill>
                <a:latin typeface="Aptos" panose="020B0004020202020204" pitchFamily="34" charset="0"/>
              </a:rPr>
              <a:t>Les faits :</a:t>
            </a:r>
          </a:p>
          <a:p>
            <a:pPr algn="just">
              <a:buFontTx/>
              <a:buChar char="-"/>
            </a:pPr>
            <a:r>
              <a:rPr lang="fr-CA" dirty="0">
                <a:solidFill>
                  <a:srgbClr val="1F2838"/>
                </a:solidFill>
                <a:latin typeface="Aptos" panose="020B0004020202020204" pitchFamily="34" charset="0"/>
              </a:rPr>
              <a:t>Le plaignant est PAB depuis mai 2011.</a:t>
            </a:r>
          </a:p>
          <a:p>
            <a:pPr algn="just">
              <a:buFontTx/>
              <a:buChar char="-"/>
            </a:pPr>
            <a:r>
              <a:rPr lang="fr-CA" dirty="0">
                <a:solidFill>
                  <a:srgbClr val="1F2838"/>
                </a:solidFill>
                <a:latin typeface="Aptos" panose="020B0004020202020204" pitchFamily="34" charset="0"/>
              </a:rPr>
              <a:t>Il doit se déplacer dans son pays natal en Haïti dans le contexte du décès de sa sœur.</a:t>
            </a:r>
          </a:p>
          <a:p>
            <a:pPr algn="just">
              <a:buFontTx/>
              <a:buChar char="-"/>
            </a:pPr>
            <a:r>
              <a:rPr lang="fr-CA" dirty="0">
                <a:solidFill>
                  <a:srgbClr val="1F2838"/>
                </a:solidFill>
                <a:latin typeface="Aptos" panose="020B0004020202020204" pitchFamily="34" charset="0"/>
              </a:rPr>
              <a:t>L’employeur lui accorde des vacances du 29 janvier au 9 février 2024.</a:t>
            </a:r>
          </a:p>
          <a:p>
            <a:pPr algn="just">
              <a:buFontTx/>
              <a:buChar char="-"/>
            </a:pPr>
            <a:r>
              <a:rPr lang="fr-CA" dirty="0">
                <a:solidFill>
                  <a:srgbClr val="1F2838"/>
                </a:solidFill>
                <a:latin typeface="Aptos" panose="020B0004020202020204" pitchFamily="34" charset="0"/>
              </a:rPr>
              <a:t>Le 6 février alors que le plaignant doit prendre son vol de retour vers Montréal, il apprend que l’aéroport de Port-au-Prince est fermé pour des raisons de sécurité et l’ensemble des vols sont annulés.</a:t>
            </a:r>
          </a:p>
          <a:p>
            <a:pPr algn="just">
              <a:buFontTx/>
              <a:buChar char="-"/>
            </a:pPr>
            <a:r>
              <a:rPr lang="fr-CA" dirty="0">
                <a:solidFill>
                  <a:srgbClr val="1F2838"/>
                </a:solidFill>
                <a:latin typeface="Aptos" panose="020B0004020202020204" pitchFamily="34" charset="0"/>
              </a:rPr>
              <a:t>Le plaignant contacte son frère afin qu’il entreprenne les démarches pour obtenir un autre vol de retour.</a:t>
            </a:r>
          </a:p>
          <a:p>
            <a:pPr algn="just">
              <a:buFontTx/>
              <a:buChar char="-"/>
            </a:pPr>
            <a:r>
              <a:rPr lang="fr-CA" dirty="0">
                <a:solidFill>
                  <a:srgbClr val="1F2838"/>
                </a:solidFill>
                <a:latin typeface="Aptos" panose="020B0004020202020204" pitchFamily="34" charset="0"/>
              </a:rPr>
              <a:t>L’aéroport de Port-au-Prince n’offrant qu’un vol par semaine vers Montréal, le plaignant n’obtient un billet de retour que pour le 21 février.</a:t>
            </a:r>
          </a:p>
          <a:p>
            <a:pPr algn="just">
              <a:buFontTx/>
              <a:buChar char="-"/>
            </a:pPr>
            <a:r>
              <a:rPr lang="fr-CA" dirty="0">
                <a:solidFill>
                  <a:srgbClr val="1F2838"/>
                </a:solidFill>
                <a:latin typeface="Aptos" panose="020B0004020202020204" pitchFamily="34" charset="0"/>
              </a:rPr>
              <a:t> Le plaignant avise le même jour l’hôpital en parlant à l’assistant-infirmier chef du bloc opératoire qu’il ne sera de retour  au travail que le 22 février- Il lui répond- Ok je t’attend le 22.</a:t>
            </a:r>
          </a:p>
        </p:txBody>
      </p:sp>
    </p:spTree>
    <p:extLst>
      <p:ext uri="{BB962C8B-B14F-4D97-AF65-F5344CB8AC3E}">
        <p14:creationId xmlns:p14="http://schemas.microsoft.com/office/powerpoint/2010/main" val="16708398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2F3ED"/>
        </a:solidFill>
        <a:effectLst/>
      </p:bgPr>
    </p:bg>
    <p:spTree>
      <p:nvGrpSpPr>
        <p:cNvPr id="1" name="">
          <a:extLst>
            <a:ext uri="{FF2B5EF4-FFF2-40B4-BE49-F238E27FC236}">
              <a16:creationId xmlns:a16="http://schemas.microsoft.com/office/drawing/2014/main" id="{E91450C2-C98E-285D-2B74-BBF57DB9F59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C9745F-D69A-A7FF-4600-9A557FA3FBE4}"/>
              </a:ext>
            </a:extLst>
          </p:cNvPr>
          <p:cNvSpPr>
            <a:spLocks noGrp="1"/>
          </p:cNvSpPr>
          <p:nvPr>
            <p:ph type="title"/>
          </p:nvPr>
        </p:nvSpPr>
        <p:spPr>
          <a:xfrm>
            <a:off x="576000" y="571500"/>
            <a:ext cx="17136000" cy="1800000"/>
          </a:xfrm>
          <a:solidFill>
            <a:srgbClr val="1F2838"/>
          </a:solidFill>
        </p:spPr>
        <p:txBody>
          <a:bodyPr lIns="180000" rIns="180000">
            <a:noAutofit/>
          </a:bodyPr>
          <a:lstStyle/>
          <a:p>
            <a:pPr marL="723900" indent="-723900" algn="just">
              <a:tabLst>
                <a:tab pos="723900" algn="l"/>
              </a:tabLst>
            </a:pPr>
            <a:r>
              <a:rPr lang="fr-CA" sz="3600" dirty="0">
                <a:solidFill>
                  <a:schemeClr val="bg1"/>
                </a:solidFill>
                <a:latin typeface="Aptos" panose="020B0004020202020204" pitchFamily="34" charset="0"/>
              </a:rPr>
              <a:t>19.	</a:t>
            </a:r>
            <a:r>
              <a:rPr lang="fr-CA" sz="3600" i="1" dirty="0">
                <a:solidFill>
                  <a:schemeClr val="bg1"/>
                </a:solidFill>
                <a:latin typeface="Aptos" panose="020B0004020202020204" pitchFamily="34" charset="0"/>
              </a:rPr>
              <a:t>Syndicat des travailleuses et travailleurs du CIUSSS du NÎM-CSN c Santé Québec – Centre intégré universitaire de santé et de services sociaux du </a:t>
            </a:r>
            <a:r>
              <a:rPr lang="fr-CA" sz="3600" i="1" dirty="0" err="1">
                <a:solidFill>
                  <a:schemeClr val="bg1"/>
                </a:solidFill>
                <a:latin typeface="Aptos" panose="020B0004020202020204" pitchFamily="34" charset="0"/>
              </a:rPr>
              <a:t>Nord-de-l’Île-de-Montréal</a:t>
            </a:r>
            <a:r>
              <a:rPr lang="fr-CA" sz="3600" dirty="0">
                <a:solidFill>
                  <a:schemeClr val="bg1"/>
                </a:solidFill>
                <a:latin typeface="Aptos" panose="020B0004020202020204" pitchFamily="34" charset="0"/>
              </a:rPr>
              <a:t>, </a:t>
            </a:r>
            <a:r>
              <a:rPr lang="fr-CA"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2025 CanLII 144284 (QC SAT) </a:t>
            </a:r>
            <a:r>
              <a:rPr lang="fr-CA" sz="3600" dirty="0">
                <a:solidFill>
                  <a:schemeClr val="bg1"/>
                </a:solidFill>
                <a:latin typeface="Aptos" panose="020B0004020202020204" pitchFamily="34" charset="0"/>
              </a:rPr>
              <a:t>(Arbitre Me Frédéric Tremblay)</a:t>
            </a:r>
          </a:p>
        </p:txBody>
      </p:sp>
      <p:sp>
        <p:nvSpPr>
          <p:cNvPr id="3" name="Espace réservé du contenu 2">
            <a:extLst>
              <a:ext uri="{FF2B5EF4-FFF2-40B4-BE49-F238E27FC236}">
                <a16:creationId xmlns:a16="http://schemas.microsoft.com/office/drawing/2014/main" id="{89990703-CB88-393B-2EE7-C13846A17778}"/>
              </a:ext>
            </a:extLst>
          </p:cNvPr>
          <p:cNvSpPr>
            <a:spLocks noGrp="1"/>
          </p:cNvSpPr>
          <p:nvPr>
            <p:ph idx="1"/>
          </p:nvPr>
        </p:nvSpPr>
        <p:spPr>
          <a:xfrm>
            <a:off x="576000" y="2552700"/>
            <a:ext cx="17136000" cy="7162800"/>
          </a:xfrm>
        </p:spPr>
        <p:txBody>
          <a:bodyPr lIns="180000" rIns="180000">
            <a:normAutofit fontScale="85000" lnSpcReduction="10000"/>
          </a:bodyPr>
          <a:lstStyle/>
          <a:p>
            <a:pPr marL="0" indent="0" algn="just">
              <a:lnSpc>
                <a:spcPct val="110000"/>
              </a:lnSpc>
              <a:spcBef>
                <a:spcPts val="0"/>
              </a:spcBef>
              <a:spcAft>
                <a:spcPts val="1800"/>
              </a:spcAft>
              <a:buNone/>
            </a:pPr>
            <a:r>
              <a:rPr lang="fr-CA" b="1" u="sng" dirty="0">
                <a:solidFill>
                  <a:srgbClr val="1F2838"/>
                </a:solidFill>
                <a:latin typeface="Aptos" panose="020B0004020202020204" pitchFamily="34" charset="0"/>
              </a:rPr>
              <a:t>Les faits :</a:t>
            </a:r>
          </a:p>
          <a:p>
            <a:pPr algn="just" fontAlgn="t">
              <a:lnSpc>
                <a:spcPct val="110000"/>
              </a:lnSpc>
              <a:spcBef>
                <a:spcPts val="0"/>
              </a:spcBef>
              <a:spcAft>
                <a:spcPts val="1800"/>
              </a:spcAft>
              <a:buFontTx/>
              <a:buChar char="-"/>
            </a:pPr>
            <a:r>
              <a:rPr lang="fr-CA" dirty="0">
                <a:latin typeface="Aptos" panose="020B0004020202020204" pitchFamily="34" charset="0"/>
              </a:rPr>
              <a:t>9 février : M</a:t>
            </a:r>
            <a:r>
              <a:rPr lang="fr-CA" baseline="30000" dirty="0">
                <a:latin typeface="Aptos" panose="020B0004020202020204" pitchFamily="34" charset="0"/>
              </a:rPr>
              <a:t>me</a:t>
            </a:r>
            <a:r>
              <a:rPr lang="fr-CA" dirty="0">
                <a:latin typeface="Aptos" panose="020B0004020202020204" pitchFamily="34" charset="0"/>
              </a:rPr>
              <a:t> Bougie, directrice informe le plaignant par courriel qu’elle est au courant de l’annulation de son vol. Elle lui demande de justifier son absence jusqu’au 22 février et exige des preuves, notamment l’annulation du vol et les raisons de celle-ci.</a:t>
            </a:r>
          </a:p>
          <a:p>
            <a:pPr algn="just" fontAlgn="t">
              <a:lnSpc>
                <a:spcPct val="110000"/>
              </a:lnSpc>
              <a:spcBef>
                <a:spcPts val="0"/>
              </a:spcBef>
              <a:spcAft>
                <a:spcPts val="1800"/>
              </a:spcAft>
              <a:buFontTx/>
              <a:buChar char="-"/>
            </a:pPr>
            <a:r>
              <a:rPr lang="fr-CA" dirty="0">
                <a:latin typeface="Aptos" panose="020B0004020202020204" pitchFamily="34" charset="0"/>
              </a:rPr>
              <a:t>12 février  : Sans réponse, M</a:t>
            </a:r>
            <a:r>
              <a:rPr lang="fr-CA" baseline="30000" dirty="0">
                <a:latin typeface="Aptos" panose="020B0004020202020204" pitchFamily="34" charset="0"/>
              </a:rPr>
              <a:t>me</a:t>
            </a:r>
            <a:r>
              <a:rPr lang="fr-CA" dirty="0">
                <a:latin typeface="Aptos" panose="020B0004020202020204" pitchFamily="34" charset="0"/>
              </a:rPr>
              <a:t> Bougie relance et donne un délai jusqu’au lendemain matin pour répondre.</a:t>
            </a:r>
          </a:p>
          <a:p>
            <a:pPr algn="just" fontAlgn="t">
              <a:lnSpc>
                <a:spcPct val="110000"/>
              </a:lnSpc>
              <a:spcBef>
                <a:spcPts val="0"/>
              </a:spcBef>
              <a:spcAft>
                <a:spcPts val="1800"/>
              </a:spcAft>
              <a:buFontTx/>
              <a:buChar char="-"/>
            </a:pPr>
            <a:r>
              <a:rPr lang="fr-CA" dirty="0">
                <a:latin typeface="Aptos" panose="020B0004020202020204" pitchFamily="34" charset="0"/>
              </a:rPr>
              <a:t>13 février  : M</a:t>
            </a:r>
            <a:r>
              <a:rPr lang="fr-CA" baseline="30000" dirty="0">
                <a:latin typeface="Aptos" panose="020B0004020202020204" pitchFamily="34" charset="0"/>
              </a:rPr>
              <a:t>me</a:t>
            </a:r>
            <a:r>
              <a:rPr lang="fr-CA" dirty="0">
                <a:latin typeface="Aptos" panose="020B0004020202020204" pitchFamily="34" charset="0"/>
              </a:rPr>
              <a:t> Bougie envoie une lettre par courriel. Elle indique que les absences des 12 et 13 février sont non autorisées. Elle exige des justificatifs au plus tard le 14 février à midi. Elle précise qu’à défaut le salarié perdra son ancienneté.</a:t>
            </a:r>
          </a:p>
          <a:p>
            <a:pPr algn="just" fontAlgn="t">
              <a:lnSpc>
                <a:spcPct val="110000"/>
              </a:lnSpc>
              <a:spcBef>
                <a:spcPts val="0"/>
              </a:spcBef>
              <a:spcAft>
                <a:spcPts val="1800"/>
              </a:spcAft>
              <a:buFontTx/>
              <a:buChar char="-"/>
            </a:pPr>
            <a:r>
              <a:rPr lang="fr-CA" dirty="0">
                <a:latin typeface="Aptos" panose="020B0004020202020204" pitchFamily="34" charset="0"/>
              </a:rPr>
              <a:t>15 février : M</a:t>
            </a:r>
            <a:r>
              <a:rPr lang="fr-CA" baseline="30000" dirty="0">
                <a:latin typeface="Aptos" panose="020B0004020202020204" pitchFamily="34" charset="0"/>
              </a:rPr>
              <a:t>me</a:t>
            </a:r>
            <a:r>
              <a:rPr lang="fr-CA" dirty="0">
                <a:latin typeface="Aptos" panose="020B0004020202020204" pitchFamily="34" charset="0"/>
              </a:rPr>
              <a:t> Bougie informe le salarié qu’il perd son ancienneté en raison de quatre absences non autorisées. Elle lui ordonne de se présenter au travail le 19 février. Elle l’avise qu’une absence à cette date sera considérée comme un abandon d’emploi.</a:t>
            </a:r>
          </a:p>
          <a:p>
            <a:pPr algn="just" fontAlgn="t">
              <a:lnSpc>
                <a:spcPct val="110000"/>
              </a:lnSpc>
              <a:spcBef>
                <a:spcPts val="0"/>
              </a:spcBef>
              <a:spcAft>
                <a:spcPts val="1800"/>
              </a:spcAft>
              <a:buFontTx/>
              <a:buChar char="-"/>
            </a:pPr>
            <a:r>
              <a:rPr lang="fr-CA" dirty="0">
                <a:latin typeface="Aptos" panose="020B0004020202020204" pitchFamily="34" charset="0"/>
              </a:rPr>
              <a:t>20 février : M</a:t>
            </a:r>
            <a:r>
              <a:rPr lang="fr-CA" baseline="30000" dirty="0">
                <a:latin typeface="Aptos" panose="020B0004020202020204" pitchFamily="34" charset="0"/>
              </a:rPr>
              <a:t>me</a:t>
            </a:r>
            <a:r>
              <a:rPr lang="fr-CA" dirty="0">
                <a:latin typeface="Aptos" panose="020B0004020202020204" pitchFamily="34" charset="0"/>
              </a:rPr>
              <a:t> Bougie informe M. Bernard de la fin de son emploi. L’employeur conclut à un abandon volontaire pour ne pas s’être présenté le 19 février</a:t>
            </a:r>
          </a:p>
          <a:p>
            <a:pPr algn="just">
              <a:lnSpc>
                <a:spcPct val="110000"/>
              </a:lnSpc>
              <a:spcBef>
                <a:spcPts val="0"/>
              </a:spcBef>
              <a:spcAft>
                <a:spcPts val="1800"/>
              </a:spcAft>
              <a:buFontTx/>
              <a:buChar char="-"/>
            </a:pPr>
            <a:endParaRPr lang="fr-CA" dirty="0">
              <a:solidFill>
                <a:srgbClr val="1F2838"/>
              </a:solidFill>
              <a:latin typeface="Aptos" panose="020B0004020202020204" pitchFamily="34" charset="0"/>
            </a:endParaRPr>
          </a:p>
        </p:txBody>
      </p:sp>
    </p:spTree>
    <p:extLst>
      <p:ext uri="{BB962C8B-B14F-4D97-AF65-F5344CB8AC3E}">
        <p14:creationId xmlns:p14="http://schemas.microsoft.com/office/powerpoint/2010/main" val="2436441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DFF8CBCF24194A96808D6C8D1BA734" ma:contentTypeVersion="17" ma:contentTypeDescription="Crée un document." ma:contentTypeScope="" ma:versionID="853e67b359e9a70a1fcf5347d62ec46d">
  <xsd:schema xmlns:xsd="http://www.w3.org/2001/XMLSchema" xmlns:xs="http://www.w3.org/2001/XMLSchema" xmlns:p="http://schemas.microsoft.com/office/2006/metadata/properties" xmlns:ns2="c7a57044-3cee-4b5a-b46c-6636a9ecae5f" xmlns:ns3="f175c8f9-2bf1-4dcb-aca1-be9f2549d1b6" targetNamespace="http://schemas.microsoft.com/office/2006/metadata/properties" ma:root="true" ma:fieldsID="cdaabbf357faced04c6822f6c84bd35c" ns2:_="" ns3:_="">
    <xsd:import namespace="c7a57044-3cee-4b5a-b46c-6636a9ecae5f"/>
    <xsd:import namespace="f175c8f9-2bf1-4dcb-aca1-be9f2549d1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57044-3cee-4b5a-b46c-6636a9ecae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f78e2543-12fc-43eb-810b-32d4cf0f4e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75c8f9-2bf1-4dcb-aca1-be9f2549d1b6"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8ba6b564-0a98-466e-8826-0b22ccce0e20}" ma:internalName="TaxCatchAll" ma:showField="CatchAllData" ma:web="f175c8f9-2bf1-4dcb-aca1-be9f2549d1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a57044-3cee-4b5a-b46c-6636a9ecae5f">
      <Terms xmlns="http://schemas.microsoft.com/office/infopath/2007/PartnerControls"/>
    </lcf76f155ced4ddcb4097134ff3c332f>
    <TaxCatchAll xmlns="f175c8f9-2bf1-4dcb-aca1-be9f2549d1b6" xsi:nil="true"/>
  </documentManagement>
</p:properties>
</file>

<file path=customXml/itemProps1.xml><?xml version="1.0" encoding="utf-8"?>
<ds:datastoreItem xmlns:ds="http://schemas.openxmlformats.org/officeDocument/2006/customXml" ds:itemID="{4301425A-91DD-49D2-AC76-521720943D5C}"/>
</file>

<file path=customXml/itemProps2.xml><?xml version="1.0" encoding="utf-8"?>
<ds:datastoreItem xmlns:ds="http://schemas.openxmlformats.org/officeDocument/2006/customXml" ds:itemID="{2769919E-D265-4C5F-88E1-DEBB5DBD1F2F}"/>
</file>

<file path=customXml/itemProps3.xml><?xml version="1.0" encoding="utf-8"?>
<ds:datastoreItem xmlns:ds="http://schemas.openxmlformats.org/officeDocument/2006/customXml" ds:itemID="{ACEC79CE-6AE5-48BA-A409-43AD9A22291A}"/>
</file>

<file path=docProps/app.xml><?xml version="1.0" encoding="utf-8"?>
<Properties xmlns="http://schemas.openxmlformats.org/officeDocument/2006/extended-properties" xmlns:vt="http://schemas.openxmlformats.org/officeDocument/2006/docPropsVTypes">
  <Template>Wisp</Template>
  <TotalTime>2786</TotalTime>
  <Words>35274</Words>
  <Application>Microsoft Office PowerPoint</Application>
  <PresentationFormat>Personnalisé</PresentationFormat>
  <Paragraphs>1244</Paragraphs>
  <Slides>154</Slides>
  <Notes>149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154</vt:i4>
      </vt:variant>
    </vt:vector>
  </HeadingPairs>
  <TitlesOfParts>
    <vt:vector size="161" baseType="lpstr">
      <vt:lpstr>Arial</vt:lpstr>
      <vt:lpstr>Imprint MT Shadow</vt:lpstr>
      <vt:lpstr>Aptos</vt:lpstr>
      <vt:lpstr>Wingdings</vt:lpstr>
      <vt:lpstr>Aptos Black</vt:lpstr>
      <vt:lpstr>Calibri</vt:lpstr>
      <vt:lpstr>Office Theme</vt:lpstr>
      <vt:lpstr>Présentation PowerPoint</vt:lpstr>
      <vt:lpstr>Présentation PowerPoint</vt:lpstr>
      <vt:lpstr>1. Syndicat de l’enseignement de la région de Québec (FAE) c Centre de services scolaire des Premières Seigneuries, 2025 CanLII 92168 (QC SAT)  ( Me Alain Turcotte)</vt:lpstr>
      <vt:lpstr>1. Syndicat de l’enseignement de la région de Québec (FAE) c Centre de services scolaire des Premières Seigneuries, 2025 CanLII 92168 (QC SAT)  ( Me Alain Turcotte)</vt:lpstr>
      <vt:lpstr>1. Syndicat de l’enseignement de la région de Québec (FAE) c Centre de services scolaire des Premières Seigneuries, 2025 CanLII 92168 (QC SAT)  ( Me Alain Turcotte)</vt:lpstr>
      <vt:lpstr>1. Syndicat de l’enseignement de la région de Québec (FAE) c Centre de services scolaire des Premières Seigneuries, 2025 CanLII 92168 (QC SAT)  ( Me Alain Turcotte)</vt:lpstr>
      <vt:lpstr>1. Syndicat de l’enseignement de la région de Québec (FAE) c Centre de services scolaire des Premières Seigneuries, 2025 CanLII 92168 (QC SAT)  ( Me Alain Turcotte)</vt:lpstr>
      <vt:lpstr>2. Syndicat des professionnelles et professionnels en milieu scolaire du Nord-Ouest (SPPMSNO) c Commission scolaire Crie, 2025 CanLII 658 (QC SAT), 2025 QCTA 8</vt:lpstr>
      <vt:lpstr>2. Syndicat des professionnelles et professionnels en milieu scolaire du Nord-Ouest (SPPMSNO) c Commission scolaire Crie, 2025 CanLII 658 (QC SAT), 2025 QCTA 8</vt:lpstr>
      <vt:lpstr>2. Syndicat des professionnelles et professionnels en milieu scolaire du Nord-Ouest (SPPMSNO) c Commission scolaire Crie, 2025 CanLII 658 (QC SAT), 2025 QCTA 8</vt:lpstr>
      <vt:lpstr>2. Syndicat des professionnelles et professionnels en milieu scolaire du Nord-Ouest (SPPMSNO) c Commission scolaire Crie, 2025 CanLII 658 (QC SAT), 2025 QCTA 8</vt:lpstr>
      <vt:lpstr>2. Syndicat des professionnelles et professionnels en milieu scolaire du Nord-Ouest (SPPMSNO) c Commission scolaire Crie, 2025 CanLII 658 (QC SAT), 2025 QCTA 8</vt:lpstr>
      <vt:lpstr>2. Syndicat des professionnelles et professionnels en milieu scolaire du Nord-Ouest (SPPMSNO) c Commission scolaire Crie, 2025 CanLII 658 (QC SAT), 2025 QCTA 8</vt:lpstr>
      <vt:lpstr>2. Syndicat des professionnelles et professionnels en milieu scolaire du Nord-Ouest (SPPMSNO) c Commission scolaire Crie, 2025 CanLII 658 (QC SAT), 2025 QCTA 8</vt:lpstr>
      <vt:lpstr>3. a) STT de Coach Canada - CSN c Newcan Coach Company ULC (Coach Canada), 2025 CanLII 96672 (CA SA) (Me Francine Lamy)</vt:lpstr>
      <vt:lpstr>3. a) STT de Coach Canada - CSN c Newcan Coach Company ULC (Coach Canada), 2025 CanLII 96672 (CA SA) (Me Francine Lamy)</vt:lpstr>
      <vt:lpstr>3. a) STT de Coach Canada - CSN c Newcan Coach Company ULC (Coach Canada), 2025 CanLII 96672 (CA SA) (Me Francine Lamy)</vt:lpstr>
      <vt:lpstr>3. a) STT de Coach Canada - CSN c Newcan Coach Company ULC (Coach Canada), 2025 CanLII 96672 (CA SA) (Me Francine Lamy)</vt:lpstr>
      <vt:lpstr>3. a) STT de Coach Canada - CSN c Newcan Coach Company ULC (Coach Canada), 2025 CanLII 96672 (CA SA) (Me Francine Lamy)</vt:lpstr>
      <vt:lpstr>3. a) STT de Coach Canada - CSN c Newcan Coach Company ULC (Coach Canada), 2025 CanLII 96672 (CA SA) (Me Francine Lamy)</vt:lpstr>
      <vt:lpstr>3. a) STT de Coach Canada - CSN c Newcan Coach Company ULC (Coach Canada), 2025 CanLII 96672 (CA SA) (Me Francine Lamy)</vt:lpstr>
      <vt:lpstr>3. a) STT de Coach Canada - CSN c Newcan Coach Company ULC (Coach Canada), 2025 CanLII 96672 (CA SA) (Me Francine Lamy)</vt:lpstr>
      <vt:lpstr>3. a) STT de Coach Canada - CSN c Newcan Coach Company ULC (Coach Canada), 2025 CanLII 96672 (CA SA) (Me Francine Lamy)</vt:lpstr>
      <vt:lpstr>3. b) Réserve de compétence, 2026 CanLII 27321 (CA SA), (Me Francine Lamy)</vt:lpstr>
      <vt:lpstr>3. b) Réserve de compétence, 2026 CanLII 27321 (CA SA)</vt:lpstr>
      <vt:lpstr>4. Association professionnelle des ingénieurs du gouvernement du Québec (APIGQ) c Québec - fonds des réseaux de transport terrestre (ministère des transports et de la mobilité durable), 2025 CanLII 118685 (QC SAT) (arbitre Éric-Jan Zubrzycki)</vt:lpstr>
      <vt:lpstr>4. Association professionnelle des ingénieurs du gouvernement du Québec (APIGQ) c Québec - fonds des réseaux de transport terrestre (ministère des transports et de la mobilité durable), 2025 CanLII 118685 (QC SAT) (arbitre Éric-Jan Zubrzycki)</vt:lpstr>
      <vt:lpstr>4. Association professionnelle des ingénieurs du gouvernement du Québec (APIGQ) c Québec - fonds des réseaux de transport terrestre (ministère des transports et de la mobilité durable), 2025 CanLII 118685 (QC SAT) (arbitre Éric-Jan Zubrzycki)</vt:lpstr>
      <vt:lpstr>4. Association professionnelle des ingénieurs du gouvernement du Québec (APIGQ) c Québec - fonds des réseaux de transport terrestre (ministère des transports et de la mobilité durable), 2025 CanLII 118685 (QC SAT) (arbitre Éric-Jan Zubrzycki)</vt:lpstr>
      <vt:lpstr>4. Association professionnelle des ingénieurs du gouvernement du Québec (APIGQ) c Québec - fonds des réseaux de transport terrestre (ministère des transports et de la mobilité durable), 2025 CanLII 118685 (QC SAT) (arbitre Éric-Jan Zubrzycki)</vt:lpstr>
      <vt:lpstr>4. Association professionnelle des ingénieurs du gouvernement du Québec (APIGQ) c Québec - fonds des réseaux de transport terrestre (ministère des transports et de la mobilité durable), 2025 CanLII 118685 (QC SAT) (arbitre Éric-Jan Zubrzycki)</vt:lpstr>
      <vt:lpstr>4. Association professionnelle des ingénieurs du gouvernement du Québec (APIGQ) c Québec - fonds des réseaux de transport terrestre (ministère des transports et de la mobilité durable), 2025 CanLII 118685 (QC SAT) (arbitre Éric-Jan Zubrzycki)</vt:lpstr>
      <vt:lpstr>5. Hydro-Québec et Syndicat des employé-e-s de métier d’Hydro-Québec, section locale 1500, 2026 CanLII 12740 (QC SAT) (arbitre Me Claude Martin)</vt:lpstr>
      <vt:lpstr>5. Hydro-Québec et Syndicat des employé-e-s de métier d’Hydro-Québec, section locale 1500, 2026 CanLII 12740 (QC SAT)  (arbitre Me Claude Martin)</vt:lpstr>
      <vt:lpstr>6. Collège John Abbott (John Abbott College of General and Vocational Education) v Syndicat de professeures et professeurs du Collège John Abbott (John Abbott College Faculty Association), 2025 CanLII 43656 (QC SAT) (Arbitre Claude Martin)</vt:lpstr>
      <vt:lpstr>6. Collège John Abbott (John Abbott College of General and Vocational Education) v Syndicat de professeures et professeurs du Collège John Abbott (John Abbott College Faculty Association), 2025 CanLII 43656 (QC SAT) (Arbitre Claude Martin)</vt:lpstr>
      <vt:lpstr>6. Collège John Abbott (John Abbott College of General and Vocational Education) v Syndicat de professeures et professeurs du Collège John Abbott (John Abbott College Faculty Association), 2025 CanLII 43656 (QC SAT) (Arbitre Claude Martin)</vt:lpstr>
      <vt:lpstr>6. Collège John Abbott (John Abbott College of General and Vocational Education) v Syndicat de professeures et professeurs du Collège John Abbott (John Abbott College Faculty Association), 2025 CanLII 43656 (QC SAT) (Arbitre Claude Martin)</vt:lpstr>
      <vt:lpstr>6. Collège John Abbott (John Abbott College of General and Vocational Education) v Syndicat de professeures et professeurs du Collège John Abbott (John Abbott College Faculty Association), 2025 CanLII 43656 (QC SAT) (Arbitre Claude Martin)</vt:lpstr>
      <vt:lpstr>7. Longueuil (Ville) c SCFP section locale 306, 2026 CanLII 13527 (QC SAT) (arbitre Me Pierre-Georges Roy )</vt:lpstr>
      <vt:lpstr>7. Longueuil (Ville) c SCFP section locale 306, 2026 CanLII 13527 (QC SAT) (arbitre Me Pierre-Georges Roy )</vt:lpstr>
      <vt:lpstr>7. Longueuil (Ville) c SCFP, section locale 306, 2026 CanLII 13527 (QC SAT) (arbitre Me Pierre-Georges Roy )</vt:lpstr>
      <vt:lpstr>7. Longueuil (Ville) c SCFP, section locale 306, 2026 CanLII 13527 (QC SAT) (arbitre Me Pierre-Georges Roy )</vt:lpstr>
      <vt:lpstr>8. Centre intégré universitaire de santé et de services sociaux du Nord-de-l’Île-de-Montréal c FIQ – Syndicat des professionnelles en soins du Nord-de-l’Île-de-Montréal, 2026 CanLII 6361 (QC SAT) (Arbitre: Me Serge Brault) </vt:lpstr>
      <vt:lpstr>8. Centre intégré universitaire de santé et de services sociaux du Nord-de-l’Île-de-Montréal c FIQ – Syndicat des professionnelles en soins du Nord-de-l’Île-de-Montréal, 2026 CanLII 6361 (QC SAT) (Arbitre: Me Serge Brault) </vt:lpstr>
      <vt:lpstr>8. Centre intégré universitaire de santé et de services sociaux du Nord-de-l’Île-de-Montréal c FIQ – Syndicat des professionnelles en soins du Nord-de-l’Île-de-Montréal, 2026 CanLII 6361 (QC SAT) (Arbitre: Me Serge Brault) </vt:lpstr>
      <vt:lpstr>8. Centre intégré universitaire de santé et de services sociaux du Nord-de-l’Île-de-Montréal c FIQ – Syndicat des professionnelles en soins du Nord-de-l’Île-de-Montréal, 2026 CanLII 6361 (QC SAT) (Arbitre: Me Serge Brault) </vt:lpstr>
      <vt:lpstr>8. Centre intégré universitaire de santé et de services sociaux du Nord-de-l’Île-de-Montréal c FIQ – Syndicat des professionnelles en soins du Nord-de-l’Île-de-Montréal, 2026 CanLII 6361 (QC SAT) (Arbitre: Me Serge Brault) </vt:lpstr>
      <vt:lpstr>8. Centre intégré universitaire de santé et de services sociaux du Nord-de-l’Île-de-Montréal c FIQ – Syndicat des professionnelles en soins du Nord-de-l’Île-de-Montréal, 2026 CanLII 6361 (QC SAT) (Arbitre: Me Serge Brault) </vt:lpstr>
      <vt:lpstr>8. Centre intégré universitaire de santé et de services sociaux du Nord-de-l’Île-de-Montréal c FIQ – Syndicat des professionnelles en soins du Nord-de-l’Île-de-Montréal, 2026 CanLII 6361 (QC SAT) (Arbitre: Me Serge Brault) </vt:lpstr>
      <vt:lpstr>Présentation PowerPoint</vt:lpstr>
      <vt:lpstr>Présentation PowerPoint</vt:lpstr>
      <vt:lpstr>9. Association canadienne des métiers de la truelle (local 100) c Maçonnerie M. Demers inc., 2025 QCTA 115 (CanLII)  (Arbitre Francine Lamy)</vt:lpstr>
      <vt:lpstr>9. Association canadienne des métiers de la truelle (local 100) c Maçonnerie M. Demers inc., 2025 QCTA 115 (CanLII)  (Arbitre Francine Lamy)</vt:lpstr>
      <vt:lpstr>9. Association canadienne des métiers de la truelle (local 100) c Maçonnerie M. Demers inc., 2025 QCTA 115 (CanLII)  (Arbitre Francine Lamy)</vt:lpstr>
      <vt:lpstr>9. Association canadienne des métiers de la truelle (local 100) c Maçonnerie M. Demers inc., 2025 QCTA 115 (CanLII)  (Arbitre Francine Lamy)</vt:lpstr>
      <vt:lpstr>9. Association canadienne des métiers de la truelle (local 100) c Maçonnerie M. Demers inc., 2025 QCTA 115 (CanLII)  (Arbitre Francine Lamy)</vt:lpstr>
      <vt:lpstr>9. Association canadienne des métiers de la truelle (local 100) c Maçonnerie M. Demers inc., 2025 QCTA 115 (CanLII)  (Arbitre Francine Lamy)</vt:lpstr>
      <vt:lpstr>9. Association canadienne des métiers de la truelle (local 100) c Maçonnerie M. Demers inc., 2025 QCTA 115 (CanLII) (Arbitre Francine Lamy)</vt:lpstr>
      <vt:lpstr>10. Syndicat des travailleuses et travailleurs du CIUSSS de l’Est-de-l’Île-de-Montréal - CSN c Santé Québec, 2025 CanLII 131282 (QC SAT) (Arbitre Me Denis Nadeau)</vt:lpstr>
      <vt:lpstr>10. Syndicat des travailleuses et travailleurs du CIUSSS de l’Est-de-l’Île-de-Montréal - CSN c Santé Québec, 2025 CanLII 131282 (QC SAT) (Arbitre Me Denis Nadeau)</vt:lpstr>
      <vt:lpstr>10. Syndicat des travailleuses et travailleurs du CIUSSS de l’Est-de-l’Île-de-Montréal - CSN c Santé Québec, 2025 CanLII 131282 (QC SAT) (Arbitre Me Denis Nadeau)</vt:lpstr>
      <vt:lpstr>10. Syndicat des travailleuses et travailleurs du CIUSSS de l’Est-de-l’Île-de-Montréal - CSN c Santé Québec, 2025 CanLII 131282 (QC SAT) (Arbitre Me Denis Nadeau)</vt:lpstr>
      <vt:lpstr>10. Syndicat des travailleuses et travailleurs du CIUSSS de l’Est-de-l’Île-de-Montréal - CSN c Santé Québec, 2025 CanLII 131282 (QC SAT) (Arbitre Me Denis Nadeau)</vt:lpstr>
      <vt:lpstr>11. Syndicat des travailleuses et travailleurs de la Municipalité de Wentworth-Nord – CSN Et Municipalité de Wentworth-Nord, 2025canlii96650 (Arbitre Me Francine Lamy)</vt:lpstr>
      <vt:lpstr>11. Syndicat des travailleuses et travailleurs de la Municipalité de Wentworth-Nord – CSN Et Municipalité de Wentworth-Nord, 2025canlii96650 (Arbitre Me Francine Lamy)</vt:lpstr>
      <vt:lpstr>11. Syndicat des travailleuses et travailleurs de la Municipalité de Wentworth-Nord – CSN Et Municipalité de Wentworth-Nord, 2025canlii96650 (Arbitre Me Francine Lamy)</vt:lpstr>
      <vt:lpstr>12. Travailleurs et travailleuses unis de l’alimentation et du commerce, section locale 501 Et Métro Richelieu inc., division épicerie, 2025 CanLII 115322 (QC SAT) (Arbitre Me Frédéric Tremblay)</vt:lpstr>
      <vt:lpstr>12. Travailleurs et travailleuses unis de l’alimentation et du commerce, section locale 501 Et Métro Richelieu inc., division épicerie, 2025 CanLII 115322 (QC SAT) (Arbitre Me Frédéric Tremblay)</vt:lpstr>
      <vt:lpstr>12. Travailleurs et travailleuses unis de l’alimentation et du commerce, section locale 501 Et Métro Richelieu inc., division épicerie, 2025 CanLII 115322 (QC SAT) (Arbitre Me Frédéric Tremblay)</vt:lpstr>
      <vt:lpstr>13. Syndicat des travailleuses et travailleurs de L’Autre Maison – CSN et Centre L’Autre Maison inc., 2025 CanLII 120680 (QC SAT) (Arbitre Me Frédéric Tremblay)</vt:lpstr>
      <vt:lpstr>13. Syndicat des travailleuses et travailleurs de L’Autre Maison – CSN et Centre L’Autre Maison inc., 2025 CanLII 120680 (QC SAT) (Arbitre Me Frédéric Tremblay)</vt:lpstr>
      <vt:lpstr>13. Syndicat des travailleuses et travailleurs de L’Autre Maison – CSN et Centre L’Autre Maison inc., 2025 CanLII 120680 (QC SAT) (Arbitre Me Frédéric Tremblay)</vt:lpstr>
      <vt:lpstr>13. Syndicat des travailleuses et travailleurs de L’Autre Maison – CSN et Centre L’Autre Maison inc., 2025 CanLII 120680 (QC SAT) (Arbitre Me Frédéric Tremblay)</vt:lpstr>
      <vt:lpstr>13. Syndicat des travailleuses et travailleurs de L’Autre Maison – CSN et Centre L’Autre Maison inc., 2025 CanLII 120680 (QC SAT) (Arbitre Me Frédéric Tremblay)</vt:lpstr>
      <vt:lpstr>13. Syndicat des travailleuses et travailleurs de L’Autre Maison – CSN et Centre L’Autre Maison inc., 2025 CanLII 120680 (QC SAT) (Arbitre Me Frédéric Tremblay)</vt:lpstr>
      <vt:lpstr>13. Syndicat des travailleuses et travailleurs de L’Autre Maison – CSN et Centre L’Autre Maison inc., 2025 CanLII 120680 (QC SAT) (Arbitre Me Frédéric Tremblay)</vt:lpstr>
      <vt:lpstr>13. Syndicat des travailleuses et travailleurs de L’Autre Maison – CSN et Centre L’Autre Maison inc., 2025 CanLII 120680 (QC SAT) (Arbitre Me Frédéric Tremblay)</vt:lpstr>
      <vt:lpstr>14. Fédération de l’habitation coopérative du Québec et Syndicat des employé.es de l’habitation coopérative (FISA), 2025 CanLII 130823 (QC SAT) (Arbitre Claire Brassard).</vt:lpstr>
      <vt:lpstr>14. Fédération de l’habitation coopérative du Québec et Syndicat des employé.es de l’habitation coopérative (FISA), 2025 CanLII 130823 (QC SAT) (Arbitre Claire Brassard).</vt:lpstr>
      <vt:lpstr>14. Fédération de l’habitation coopérative du Québec et Syndicat des employé.es de l’habitation coopérative (FISA), 2025 CanLII 130823 (QC SAT) (Arbitre Claire Brassard).</vt:lpstr>
      <vt:lpstr>14. Fédération de l’habitation coopérative du Québec et Syndicat des employé.es de l’habitation coopérative (FISA), 2025 CanLII 130823 (QC SAT) (Arbitre Claire Brassard).</vt:lpstr>
      <vt:lpstr>15. ArcelorMittal c Syndicat des Métallos, section locale 7401 (Force protectrice), 2026 CanLII 4167 (QC SAT) (Arbitre Me Pierre-Georges Roy).</vt:lpstr>
      <vt:lpstr>15. ArcelorMittal c Syndicat des Métallos, section locale 7401 (Force protectrice), 2026 CanLII 4167 (QC SAT) (Arbitre Me Pierre-Georges Roy).</vt:lpstr>
      <vt:lpstr>15. ArcelorMittal c Syndicat des Métallos, section locale 7401 (Force protectrice), 2026 CanLII 4167 (QC SAT) (Arbitre Me Pierre-Georges Roy).</vt:lpstr>
      <vt:lpstr>15. ArcelorMittal c Syndicat des Métallos, section locale 7401 (Force protectrice), 2026 CanLII 4167 (QC SAT) (Arbitre Me Pierre-Georges Roy).</vt:lpstr>
      <vt:lpstr>16. Syndicat des travailleuses et travailleurs de Val Saint-Côme c Station touristique Val Saint-Côme inc., 2026 CanLII 17900 (QC SAT) (Me Pierre-Marc Hamelin) (Demande pour suspendre l'exécution accueillie (C.S., 2026-03-11)  2026 QCCS 1146) </vt:lpstr>
      <vt:lpstr>16. Syndicat des travailleuses et travailleurs de Val Saint-Côme c Station touristique Val Saint-Côme inc., 2026 CanLII 17900 (QC SAT) (Me Pierre-Marc Hamelin) (Demande pour suspendre l'exécution accueillie (C.S., 2026-03-11)  2026 QCCS 1146) </vt:lpstr>
      <vt:lpstr>16. Syndicat des travailleuses et travailleurs de Val Saint-Côme c Station touristique Val Saint-Côme inc., 2026 CanLII 17900 (QC SAT) (Me Pierre-Marc Hamelin) (Demande pour suspendre l'exécution accueillie (C.S., 2026-03-11)  2026 QCCS 1146) </vt:lpstr>
      <vt:lpstr>16. Syndicat des travailleuses et travailleurs de Val Saint-Côme c Station touristique Val Saint-Côme inc., 2026 CanLII 17900 (QC SAT) (Me Pierre-Marc Hamelin) (Demande pour suspendre l'exécution accueillie (C.S., 2026-03-11)  2026 QCCS 1146) </vt:lpstr>
      <vt:lpstr>Présentation PowerPoint</vt:lpstr>
      <vt:lpstr>17. Union des employés et employées de service, section locale 800, FTQ c Université McGill, 2025 CanLII 109125 (QC SAT) (Me Johanne Cavé)</vt:lpstr>
      <vt:lpstr>17. Union des employés et employées de service, section locale 800, FTQ c Université McGill, 2025 CanLII 109125 (QC SAT) (Me Johanne Cavé)</vt:lpstr>
      <vt:lpstr>18. Syndicat des travailleurs et travailleuses de la buanderie centrale de Montréal - CSN c Buanderie centrale de Montréal, 2025 CanLII 138485 ( Arbitre Me Maureen Flynn)</vt:lpstr>
      <vt:lpstr>18. Syndicat des travailleurs et travailleuses de la buanderie centrale de Montréal - CSN c Buanderie centrale de Montréal, 2025 CanLII 138485 ( Arbitre Me Maureen Flynn)</vt:lpstr>
      <vt:lpstr>18. Syndicat des travailleurs et travailleuses de la buanderie centrale de Montréal - CSN c Buanderie centrale de Montréal, 2025 CanLII 138485 ( Arbitre Me Maureen Flynn)</vt:lpstr>
      <vt:lpstr>18. Syndicat des travailleurs et travailleuses de la buanderie centrale de Montréal - CSN c Buanderie centrale de Montréal, 2025 CanLII 138485 ( Arbitre Me Maureen Flynn)</vt:lpstr>
      <vt:lpstr>19. Syndicat des travailleuses et travailleurs du CIUSSS du NÎM-CSN c Santé Québec – Centre intégré universitaire de santé et de services sociaux du Nord-de-l’Île-de-Montréal, 2025 CanLII 144284 (QC SAT) (Arbitre Me Frédéric Tremblay)</vt:lpstr>
      <vt:lpstr>19. Syndicat des travailleuses et travailleurs du CIUSSS du NÎM-CSN c Santé Québec – Centre intégré universitaire de santé et de services sociaux du Nord-de-l’Île-de-Montréal, 2025 CanLII 144284 (QC SAT) (Arbitre Me Frédéric Tremblay)</vt:lpstr>
      <vt:lpstr>19. Syndicat des travailleuses et travailleurs du CIUSSS du NÎM-CSN c Santé Québec – Centre intégré universitaire de santé et de services sociaux du Nord-de-l’Île-de-Montréal, 2025 CanLII 144284 (QC SAT) (Arbitre Me Frédéric Tremblay)</vt:lpstr>
      <vt:lpstr>20. Syndicat québécois des employés de Telus, section locale 5044 – SCFP c Telus communication inc., 2026 CanLII 7602 (CA SA) (Arbitre Marc Mancini)</vt:lpstr>
      <vt:lpstr>20. Syndicat québécois des employés de Telus, section locale 5044 – SCFP c Telus communication inc., 2026 CanLII 7602 (CA SA) (Arbitre Marc Mancini)</vt:lpstr>
      <vt:lpstr>20. Syndicat québécois des employés de Telus, section locale 5044 – SCFP c Telus communication inc., 2026 CanLII 7602 (CA SA) (Arbitre Marc Mancini)</vt:lpstr>
      <vt:lpstr>20. Syndicat québécois des employés de Telus, section locale 5044 – SCFP c Telus communication inc., 2026 CanLII 7602 (CA SA) (Arbitre Marc Mancini)</vt:lpstr>
      <vt:lpstr>20. Syndicat québécois des employés de Telus, section locale 5044 – SCFP c Telus communication inc., 2026 CanLII 7602 (CA SA) (Arbitre Marc Mancini)</vt:lpstr>
      <vt:lpstr>20. Syndicat québécois des employés de Telus, section locale 5044 – SCFP c Telus communication inc., 2026 CanLII 7602 (CA SA) (Arbitre Marc Mancini)</vt:lpstr>
      <vt:lpstr>20. Syndicat québécois des employés de Telus, section locale 5044 – SCFP c Telus communication inc., 2026 CanLII 7602 (CA SA) (Arbitre Marc Mancini)</vt:lpstr>
      <vt:lpstr>21. Teamsters Québec local 1999 c Molson Canada 2005 (Usine), 2026 CanLII 3019 (QC SAT) ( Arbitre Me Guy Roy).</vt:lpstr>
      <vt:lpstr>21. Teamsters Québec local 1999 c Molson Canada 2005 (Usine), 2026 CanLII 3019 (QC SAT) ( Arbitre Me Guy Roy).</vt:lpstr>
      <vt:lpstr>21. Teamsters Québec local 1999 c Molson Canada 2005 (Usine), 2026 CanLII 3019 (QC SAT) ( Arbitre Me Guy Roy).</vt:lpstr>
      <vt:lpstr>Présentation PowerPoint</vt:lpstr>
      <vt:lpstr>Présentation PowerPoint</vt:lpstr>
      <vt:lpstr>22. Solano Gomez c. Union des employés et employées de service, section locale 800, 2025 QCTAT 1861 (CanLII) ( Juge Geneviève Drapeau)</vt:lpstr>
      <vt:lpstr>22. Solano Gomez c. Union des employés et employées de service, section locale 800, 2025 QCTAT 1861 (CanLII) ( Juge Geneviève Drapeau)</vt:lpstr>
      <vt:lpstr>22. Solano Gomez c. Union des employés et employées de service, section locale 800, 2025 QCTAT 1861 (CanLII) ( Juge Geneviève Drapeau)</vt:lpstr>
      <vt:lpstr>22. Solano Gomez c. Union des employés et employées de service, section locale 800, 2025 QCTAT 1861 (CanLII) ( Juge Geneviève Drapeau)</vt:lpstr>
      <vt:lpstr>23. Bonnier c. Syndicat des pompiers et pompières du Québec, 2025 QCTAT 3960 (CanLII) (Juge Guy Blanchet)</vt:lpstr>
      <vt:lpstr>23. Bonnier c. Syndicat des pompiers et pompières du Québec, 2025 QCTAT 3960 (CanLII) (Juge Guy Blanchet)</vt:lpstr>
      <vt:lpstr>24. Boulet c. Syndicat du personnel de soutien scolaire des Découvreurs (CSN),     2025 QCTAT 4068 (CanLII) (Juge Marie-Claude Grignon) (Pourvoi en contrôle judiciaire, 2025-11-03 (C.S.) 200-17-038204-251)</vt:lpstr>
      <vt:lpstr>24. Boulet c. Syndicat du personnel de soutien scolaire des Découvreurs (CSN),     2025 QCTAT 4068 (CanLII) (Juge Marie-Claude Grignon) (Pourvoi en contrôle judiciaire, 2025-11-03 (C.S.) 200-17-038204-251)</vt:lpstr>
      <vt:lpstr>24. Boulet c. Syndicat du personnel de soutien scolaire des Découvreurs (CSN),     2025 QCTAT 4068 (CanLII) (Juge Marie-Claude Grignon) (Pourvoi en contrôle judiciaire, 2025-11-03 (C.S.) 200-17-038204-251)</vt:lpstr>
      <vt:lpstr>24. Boulet c. Syndicat du personnel de soutien scolaire des Découvreurs (CSN),     2025 QCTAT 4068 (CanLII) (Juge Marie-Claude Grignon) (Pourvoi en contrôle judiciaire, 2025-11-03 (C.S.) 200-17-038204-251)</vt:lpstr>
      <vt:lpstr>24. Boulet c. Syndicat du personnel de soutien scolaire des Découvreurs (CSN),     2025 QCTAT 4068 (CanLII) (Juge Marie-Claude Grignon) (Pourvoi en contrôle judiciaire, 2025-11-03 (C.S.) 200-17-038204-251)</vt:lpstr>
      <vt:lpstr>25. Syndicat des cols bleus regroupés de Montréal (SCFP, 301) c. Ville de Montréal, 2025 QCTAT 1978 (CanLII) (Juge Sylvain Gagnon)</vt:lpstr>
      <vt:lpstr>25. Syndicat des cols bleus regroupés de Montréal (SCFP, 301) c. Ville de Montréal, 2025 QCTAT 1978 (CanLII) (Juge Sylvain Gagnon)</vt:lpstr>
      <vt:lpstr>25. Syndicat des cols bleus regroupés de Montréal (SCFP, 301) c. Ville de Montréal, 2025 QCTAT 1978 (CanLII) (Juge Sylvain Gagnon)</vt:lpstr>
      <vt:lpstr>25. Syndicat des cols bleus regroupés de Montréal (SCFP, 301) c. Ville de Montréal, 2025 QCTAT 1978 (CanLII) (Juge Sylvain Gagnon)</vt:lpstr>
      <vt:lpstr>25. Syndicat des cols bleus regroupés de Montréal (SCFP, 301) c. Ville de Montréal, 2025 QCTAT 1978 (CanLII) (Juge Sylvain Gagnon)</vt:lpstr>
      <vt:lpstr>25. Syndicat des cols bleus regroupés de Montréal (SCFP, 301) c. Ville de Montréal, 2025 QCTAT 1978 (CanLII) (Juge Sylvain Gagnon)</vt:lpstr>
      <vt:lpstr>26. Bégin-Létourneau c. Syndicat des spécialistes et professionnels d'Hydro-Québec, section locale 4250, SCFP-FTQ, 2025 QCTAT 5208 (CanLII) (Juge Benoit Roy-Déry</vt:lpstr>
      <vt:lpstr>26. Bégin-Létourneau c. Syndicat des spécialistes et professionnels d'Hydro-Québec, section locale 4250, SCFP-FTQ, 2025 QCTAT 5208 (CanLII) (Juge Benoit Roy-Déry</vt:lpstr>
      <vt:lpstr>26. Bégin-Létourneau c. Syndicat des spécialistes et professionnels d'Hydro-Québec, section locale 4250, SCFP-FTQ, 2025 QCTAT 5208 (CanLII) (Juge Benoit Roy-Déry</vt:lpstr>
      <vt:lpstr>Présentation PowerPoint</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28. Syndicat des travailleuses et travailleurs de l'Hôtel Le Concorde (CSN) c. 8815003 Canada inc., 2025 QCTAT 3303 (Ca( nLII)  (Juge Pierre-Étienne Morand) (Désistements du pourvoi en contrôle judiciaire et de la demande pour suspendre l'exécution d'une décision (C.S., 2025-10-09) 200-17-037957-255.)</vt:lpstr>
      <vt:lpstr>29. Syndicat des employés du transport public du Québec Métropolitain  et al. c. Réseau de transport de la Capitale, 2025 QCTAT 3598 (CanLII) ( Juge Myriam Bédard) Pourvoi en contrôle judiciaire, 2025-10-03 (C.S.) 200-17-038075-255.</vt:lpstr>
      <vt:lpstr>29. Syndicat des employés du transport public du Québec Métropolitain  et al. c. Réseau de transport de la Capitale, 2025 QCTAT 3598 (CanLII) ( Juge Myriam Bédard) Pourvoi en contrôle judiciaire, 2025-10-03 (C.S.) 200-17-038075-255.</vt:lpstr>
      <vt:lpstr>29. Syndicat des employés du transport public du Québec Métropolitain  et al. c. Réseau de transport de la Capitale, 2025 QCTAT 3598 (CanLII) ( Juge Myriam Bédard) Pourvoi en contrôle judiciaire, 2025-10-03 (C.S.) 200-17-038075-255.</vt:lpstr>
      <vt:lpstr>30. Syndicat des travailleuses et travailleurs de Shawinigan Aluminium inc. (CSN) c. Shawinigan Aluminium inc., 2025 QCTAT 5209 (CanLII) (Juge Dominic Fiset)</vt:lpstr>
      <vt:lpstr>30. Syndicat des travailleuses et travailleurs de Shawinigan Aluminium inc. (CSN) c. Shawinigan Aluminium inc., 2025 QCTAT 5209 (CanLII) (Juge Dominic Fiset)</vt:lpstr>
      <vt:lpstr>31. Jean-Louis c. Syndicat des métallos, section locale 8922, 2026 QCTAT 47 (CanLII) (Juge François Beaubien)</vt:lpstr>
      <vt:lpstr>31. Jean-Louis c. Syndicat des métallos, section locale 8922, 2026 QCTAT 47 (CanLII) (Juge François Beaubien)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Gold Corporate Law Presentation</dc:title>
  <dc:creator>Jessica Houle</dc:creator>
  <cp:lastModifiedBy>Marie-Lyne Grenier</cp:lastModifiedBy>
  <cp:revision>3</cp:revision>
  <dcterms:created xsi:type="dcterms:W3CDTF">2006-08-16T00:00:00Z</dcterms:created>
  <dcterms:modified xsi:type="dcterms:W3CDTF">2026-05-11T20:57:28Z</dcterms:modified>
  <dc:identifier>DAHGv-1oLy4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0x01010091DFF8CBCF24194A96808D6C8D1BA734</vt:lpwstr>
  </property>
</Properties>
</file>