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62" r:id="rId5"/>
    <p:sldId id="369" r:id="rId6"/>
    <p:sldId id="349" r:id="rId7"/>
    <p:sldId id="482" r:id="rId8"/>
    <p:sldId id="489" r:id="rId9"/>
    <p:sldId id="488" r:id="rId10"/>
    <p:sldId id="487" r:id="rId11"/>
    <p:sldId id="485" r:id="rId12"/>
    <p:sldId id="490" r:id="rId13"/>
    <p:sldId id="484" r:id="rId14"/>
    <p:sldId id="491" r:id="rId15"/>
    <p:sldId id="492" r:id="rId16"/>
    <p:sldId id="483" r:id="rId17"/>
    <p:sldId id="493" r:id="rId18"/>
    <p:sldId id="494" r:id="rId19"/>
    <p:sldId id="496" r:id="rId20"/>
    <p:sldId id="497" r:id="rId21"/>
    <p:sldId id="486" r:id="rId22"/>
    <p:sldId id="495" r:id="rId23"/>
    <p:sldId id="499" r:id="rId24"/>
    <p:sldId id="500" r:id="rId25"/>
    <p:sldId id="498" r:id="rId26"/>
    <p:sldId id="478"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C00000"/>
    <a:srgbClr val="FFA3A3"/>
    <a:srgbClr val="FF65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294123-5154-46C5-8B80-05E7B69BB035}" v="171" dt="2026-05-12T18:31:56.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81" autoAdjust="0"/>
  </p:normalViewPr>
  <p:slideViewPr>
    <p:cSldViewPr snapToGrid="0">
      <p:cViewPr varScale="1">
        <p:scale>
          <a:sx n="54" d="100"/>
          <a:sy n="54" d="100"/>
        </p:scale>
        <p:origin x="79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llaume Lavoie" userId="ac5dfc99-6d50-4adc-afb7-e2dd44bd4cda" providerId="ADAL" clId="{C3D932A2-EC77-4316-8743-E6B3725A09F8}"/>
    <pc:docChg chg="undo custSel addSld delSld modSld sldOrd">
      <pc:chgData name="Guillaume Lavoie" userId="ac5dfc99-6d50-4adc-afb7-e2dd44bd4cda" providerId="ADAL" clId="{C3D932A2-EC77-4316-8743-E6B3725A09F8}" dt="2026-05-12T18:31:44.725" v="6358" actId="20577"/>
      <pc:docMkLst>
        <pc:docMk/>
      </pc:docMkLst>
      <pc:sldChg chg="del">
        <pc:chgData name="Guillaume Lavoie" userId="ac5dfc99-6d50-4adc-afb7-e2dd44bd4cda" providerId="ADAL" clId="{C3D932A2-EC77-4316-8743-E6B3725A09F8}" dt="2026-05-12T12:43:36.526" v="0" actId="2696"/>
        <pc:sldMkLst>
          <pc:docMk/>
          <pc:sldMk cId="346791937" sldId="265"/>
        </pc:sldMkLst>
      </pc:sldChg>
      <pc:sldChg chg="del">
        <pc:chgData name="Guillaume Lavoie" userId="ac5dfc99-6d50-4adc-afb7-e2dd44bd4cda" providerId="ADAL" clId="{C3D932A2-EC77-4316-8743-E6B3725A09F8}" dt="2026-05-12T14:39:36.233" v="3007" actId="2696"/>
        <pc:sldMkLst>
          <pc:docMk/>
          <pc:sldMk cId="576461738" sldId="274"/>
        </pc:sldMkLst>
      </pc:sldChg>
      <pc:sldChg chg="del">
        <pc:chgData name="Guillaume Lavoie" userId="ac5dfc99-6d50-4adc-afb7-e2dd44bd4cda" providerId="ADAL" clId="{C3D932A2-EC77-4316-8743-E6B3725A09F8}" dt="2026-05-12T12:43:42.666" v="1" actId="2696"/>
        <pc:sldMkLst>
          <pc:docMk/>
          <pc:sldMk cId="2480118909" sldId="368"/>
        </pc:sldMkLst>
      </pc:sldChg>
      <pc:sldChg chg="del">
        <pc:chgData name="Guillaume Lavoie" userId="ac5dfc99-6d50-4adc-afb7-e2dd44bd4cda" providerId="ADAL" clId="{C3D932A2-EC77-4316-8743-E6B3725A09F8}" dt="2026-05-12T12:43:48.842" v="2" actId="2696"/>
        <pc:sldMkLst>
          <pc:docMk/>
          <pc:sldMk cId="306838755" sldId="480"/>
        </pc:sldMkLst>
      </pc:sldChg>
      <pc:sldChg chg="del">
        <pc:chgData name="Guillaume Lavoie" userId="ac5dfc99-6d50-4adc-afb7-e2dd44bd4cda" providerId="ADAL" clId="{C3D932A2-EC77-4316-8743-E6B3725A09F8}" dt="2026-05-12T12:43:54.203" v="3" actId="2696"/>
        <pc:sldMkLst>
          <pc:docMk/>
          <pc:sldMk cId="1025253020" sldId="481"/>
        </pc:sldMkLst>
      </pc:sldChg>
      <pc:sldChg chg="modSp mod modNotesTx">
        <pc:chgData name="Guillaume Lavoie" userId="ac5dfc99-6d50-4adc-afb7-e2dd44bd4cda" providerId="ADAL" clId="{C3D932A2-EC77-4316-8743-E6B3725A09F8}" dt="2026-05-12T12:48:17.834" v="49" actId="1076"/>
        <pc:sldMkLst>
          <pc:docMk/>
          <pc:sldMk cId="2176426661" sldId="482"/>
        </pc:sldMkLst>
        <pc:spChg chg="mod">
          <ac:chgData name="Guillaume Lavoie" userId="ac5dfc99-6d50-4adc-afb7-e2dd44bd4cda" providerId="ADAL" clId="{C3D932A2-EC77-4316-8743-E6B3725A09F8}" dt="2026-05-12T12:47:30.576" v="38" actId="1076"/>
          <ac:spMkLst>
            <pc:docMk/>
            <pc:sldMk cId="2176426661" sldId="482"/>
            <ac:spMk id="3" creationId="{27C364A9-2901-DD1B-19FF-A9B3BCF6C8CE}"/>
          </ac:spMkLst>
        </pc:spChg>
        <pc:spChg chg="mod">
          <ac:chgData name="Guillaume Lavoie" userId="ac5dfc99-6d50-4adc-afb7-e2dd44bd4cda" providerId="ADAL" clId="{C3D932A2-EC77-4316-8743-E6B3725A09F8}" dt="2026-05-12T12:47:40.539" v="40" actId="1076"/>
          <ac:spMkLst>
            <pc:docMk/>
            <pc:sldMk cId="2176426661" sldId="482"/>
            <ac:spMk id="5" creationId="{5E4E4E15-138B-6010-6DCC-8F4052F36532}"/>
          </ac:spMkLst>
        </pc:spChg>
        <pc:spChg chg="mod">
          <ac:chgData name="Guillaume Lavoie" userId="ac5dfc99-6d50-4adc-afb7-e2dd44bd4cda" providerId="ADAL" clId="{C3D932A2-EC77-4316-8743-E6B3725A09F8}" dt="2026-05-12T12:44:08.996" v="14" actId="20577"/>
          <ac:spMkLst>
            <pc:docMk/>
            <pc:sldMk cId="2176426661" sldId="482"/>
            <ac:spMk id="6" creationId="{39A49C0A-2058-FE30-8345-FA71650D7ECE}"/>
          </ac:spMkLst>
        </pc:spChg>
        <pc:spChg chg="mod">
          <ac:chgData name="Guillaume Lavoie" userId="ac5dfc99-6d50-4adc-afb7-e2dd44bd4cda" providerId="ADAL" clId="{C3D932A2-EC77-4316-8743-E6B3725A09F8}" dt="2026-05-12T12:48:05.388" v="45" actId="1076"/>
          <ac:spMkLst>
            <pc:docMk/>
            <pc:sldMk cId="2176426661" sldId="482"/>
            <ac:spMk id="12" creationId="{67D1F354-44E3-4DE9-34FA-737085B6F8EB}"/>
          </ac:spMkLst>
        </pc:spChg>
        <pc:spChg chg="mod">
          <ac:chgData name="Guillaume Lavoie" userId="ac5dfc99-6d50-4adc-afb7-e2dd44bd4cda" providerId="ADAL" clId="{C3D932A2-EC77-4316-8743-E6B3725A09F8}" dt="2026-05-12T12:47:43.368" v="41" actId="1076"/>
          <ac:spMkLst>
            <pc:docMk/>
            <pc:sldMk cId="2176426661" sldId="482"/>
            <ac:spMk id="84" creationId="{3223B2A1-DA11-C943-EA2B-7BE51B4F6DAB}"/>
          </ac:spMkLst>
        </pc:spChg>
        <pc:spChg chg="mod">
          <ac:chgData name="Guillaume Lavoie" userId="ac5dfc99-6d50-4adc-afb7-e2dd44bd4cda" providerId="ADAL" clId="{C3D932A2-EC77-4316-8743-E6B3725A09F8}" dt="2026-05-12T12:47:33.516" v="39" actId="1076"/>
          <ac:spMkLst>
            <pc:docMk/>
            <pc:sldMk cId="2176426661" sldId="482"/>
            <ac:spMk id="85" creationId="{21E03EF7-73CC-5D73-EB54-2619482203C3}"/>
          </ac:spMkLst>
        </pc:spChg>
        <pc:spChg chg="mod">
          <ac:chgData name="Guillaume Lavoie" userId="ac5dfc99-6d50-4adc-afb7-e2dd44bd4cda" providerId="ADAL" clId="{C3D932A2-EC77-4316-8743-E6B3725A09F8}" dt="2026-05-12T12:47:46.859" v="42" actId="1076"/>
          <ac:spMkLst>
            <pc:docMk/>
            <pc:sldMk cId="2176426661" sldId="482"/>
            <ac:spMk id="88" creationId="{ADC95FF6-7EA7-DD2C-56B1-F79F6CADA39C}"/>
          </ac:spMkLst>
        </pc:spChg>
        <pc:spChg chg="mod">
          <ac:chgData name="Guillaume Lavoie" userId="ac5dfc99-6d50-4adc-afb7-e2dd44bd4cda" providerId="ADAL" clId="{C3D932A2-EC77-4316-8743-E6B3725A09F8}" dt="2026-05-12T12:48:08.888" v="47" actId="1076"/>
          <ac:spMkLst>
            <pc:docMk/>
            <pc:sldMk cId="2176426661" sldId="482"/>
            <ac:spMk id="89" creationId="{57F3DAE0-942B-FF61-79AB-454D4C9C5D0E}"/>
          </ac:spMkLst>
        </pc:spChg>
        <pc:spChg chg="mod">
          <ac:chgData name="Guillaume Lavoie" userId="ac5dfc99-6d50-4adc-afb7-e2dd44bd4cda" providerId="ADAL" clId="{C3D932A2-EC77-4316-8743-E6B3725A09F8}" dt="2026-05-12T12:48:13.035" v="48" actId="1076"/>
          <ac:spMkLst>
            <pc:docMk/>
            <pc:sldMk cId="2176426661" sldId="482"/>
            <ac:spMk id="91" creationId="{499AC4B4-2E43-07D5-2AF1-C9895C3AF9EE}"/>
          </ac:spMkLst>
        </pc:spChg>
        <pc:spChg chg="mod">
          <ac:chgData name="Guillaume Lavoie" userId="ac5dfc99-6d50-4adc-afb7-e2dd44bd4cda" providerId="ADAL" clId="{C3D932A2-EC77-4316-8743-E6B3725A09F8}" dt="2026-05-12T12:48:17.834" v="49" actId="1076"/>
          <ac:spMkLst>
            <pc:docMk/>
            <pc:sldMk cId="2176426661" sldId="482"/>
            <ac:spMk id="92" creationId="{053201E4-C343-2500-D8B0-C46BFB1E9087}"/>
          </ac:spMkLst>
        </pc:spChg>
      </pc:sldChg>
      <pc:sldChg chg="modSp mod ord">
        <pc:chgData name="Guillaume Lavoie" userId="ac5dfc99-6d50-4adc-afb7-e2dd44bd4cda" providerId="ADAL" clId="{C3D932A2-EC77-4316-8743-E6B3725A09F8}" dt="2026-05-12T17:59:43.587" v="5106" actId="255"/>
        <pc:sldMkLst>
          <pc:docMk/>
          <pc:sldMk cId="2281906260" sldId="483"/>
        </pc:sldMkLst>
        <pc:spChg chg="mod">
          <ac:chgData name="Guillaume Lavoie" userId="ac5dfc99-6d50-4adc-afb7-e2dd44bd4cda" providerId="ADAL" clId="{C3D932A2-EC77-4316-8743-E6B3725A09F8}" dt="2026-05-12T17:59:43.587" v="5106" actId="255"/>
          <ac:spMkLst>
            <pc:docMk/>
            <pc:sldMk cId="2281906260" sldId="483"/>
            <ac:spMk id="11" creationId="{C7A8BE46-8544-8FD1-1104-FB512D43CB2B}"/>
          </ac:spMkLst>
        </pc:spChg>
        <pc:spChg chg="mod">
          <ac:chgData name="Guillaume Lavoie" userId="ac5dfc99-6d50-4adc-afb7-e2dd44bd4cda" providerId="ADAL" clId="{C3D932A2-EC77-4316-8743-E6B3725A09F8}" dt="2026-05-12T14:15:15.512" v="2280" actId="20577"/>
          <ac:spMkLst>
            <pc:docMk/>
            <pc:sldMk cId="2281906260" sldId="483"/>
            <ac:spMk id="12" creationId="{43E458FD-BA36-C00A-6714-94D8EFCFD65D}"/>
          </ac:spMkLst>
        </pc:spChg>
      </pc:sldChg>
      <pc:sldChg chg="modSp mod ord">
        <pc:chgData name="Guillaume Lavoie" userId="ac5dfc99-6d50-4adc-afb7-e2dd44bd4cda" providerId="ADAL" clId="{C3D932A2-EC77-4316-8743-E6B3725A09F8}" dt="2026-05-12T17:59:13.977" v="5104" actId="255"/>
        <pc:sldMkLst>
          <pc:docMk/>
          <pc:sldMk cId="3074824857" sldId="484"/>
        </pc:sldMkLst>
        <pc:spChg chg="mod">
          <ac:chgData name="Guillaume Lavoie" userId="ac5dfc99-6d50-4adc-afb7-e2dd44bd4cda" providerId="ADAL" clId="{C3D932A2-EC77-4316-8743-E6B3725A09F8}" dt="2026-05-12T17:59:13.977" v="5104" actId="255"/>
          <ac:spMkLst>
            <pc:docMk/>
            <pc:sldMk cId="3074824857" sldId="484"/>
            <ac:spMk id="11" creationId="{229DC8A7-B80B-974E-3D07-62EBD3B59F3B}"/>
          </ac:spMkLst>
        </pc:spChg>
        <pc:spChg chg="mod">
          <ac:chgData name="Guillaume Lavoie" userId="ac5dfc99-6d50-4adc-afb7-e2dd44bd4cda" providerId="ADAL" clId="{C3D932A2-EC77-4316-8743-E6B3725A09F8}" dt="2026-05-12T13:32:33.751" v="1120" actId="20577"/>
          <ac:spMkLst>
            <pc:docMk/>
            <pc:sldMk cId="3074824857" sldId="484"/>
            <ac:spMk id="12" creationId="{9348F452-3C76-3676-F1E3-ECA4F797DCD2}"/>
          </ac:spMkLst>
        </pc:spChg>
      </pc:sldChg>
      <pc:sldChg chg="modSp mod ord">
        <pc:chgData name="Guillaume Lavoie" userId="ac5dfc99-6d50-4adc-afb7-e2dd44bd4cda" providerId="ADAL" clId="{C3D932A2-EC77-4316-8743-E6B3725A09F8}" dt="2026-05-12T18:29:25.129" v="6351" actId="14100"/>
        <pc:sldMkLst>
          <pc:docMk/>
          <pc:sldMk cId="2580821868" sldId="485"/>
        </pc:sldMkLst>
        <pc:spChg chg="mod">
          <ac:chgData name="Guillaume Lavoie" userId="ac5dfc99-6d50-4adc-afb7-e2dd44bd4cda" providerId="ADAL" clId="{C3D932A2-EC77-4316-8743-E6B3725A09F8}" dt="2026-05-12T18:29:25.129" v="6351" actId="14100"/>
          <ac:spMkLst>
            <pc:docMk/>
            <pc:sldMk cId="2580821868" sldId="485"/>
            <ac:spMk id="11" creationId="{C00E4CFF-8085-3372-F988-829307ED2DA2}"/>
          </ac:spMkLst>
        </pc:spChg>
        <pc:spChg chg="mod">
          <ac:chgData name="Guillaume Lavoie" userId="ac5dfc99-6d50-4adc-afb7-e2dd44bd4cda" providerId="ADAL" clId="{C3D932A2-EC77-4316-8743-E6B3725A09F8}" dt="2026-05-12T13:22:51.785" v="984" actId="20577"/>
          <ac:spMkLst>
            <pc:docMk/>
            <pc:sldMk cId="2580821868" sldId="485"/>
            <ac:spMk id="12" creationId="{08E6EE0D-F3AE-C22E-D1FF-84929E5CB5A4}"/>
          </ac:spMkLst>
        </pc:spChg>
      </pc:sldChg>
      <pc:sldChg chg="modSp add mod">
        <pc:chgData name="Guillaume Lavoie" userId="ac5dfc99-6d50-4adc-afb7-e2dd44bd4cda" providerId="ADAL" clId="{C3D932A2-EC77-4316-8743-E6B3725A09F8}" dt="2026-05-12T18:06:09.516" v="5370" actId="20577"/>
        <pc:sldMkLst>
          <pc:docMk/>
          <pc:sldMk cId="432576471" sldId="486"/>
        </pc:sldMkLst>
        <pc:spChg chg="mod">
          <ac:chgData name="Guillaume Lavoie" userId="ac5dfc99-6d50-4adc-afb7-e2dd44bd4cda" providerId="ADAL" clId="{C3D932A2-EC77-4316-8743-E6B3725A09F8}" dt="2026-05-12T18:06:09.516" v="5370" actId="20577"/>
          <ac:spMkLst>
            <pc:docMk/>
            <pc:sldMk cId="432576471" sldId="486"/>
            <ac:spMk id="11" creationId="{2D809443-5561-39FF-673C-4D3D497F6F78}"/>
          </ac:spMkLst>
        </pc:spChg>
        <pc:spChg chg="mod">
          <ac:chgData name="Guillaume Lavoie" userId="ac5dfc99-6d50-4adc-afb7-e2dd44bd4cda" providerId="ADAL" clId="{C3D932A2-EC77-4316-8743-E6B3725A09F8}" dt="2026-05-12T13:34:32.517" v="1167" actId="20577"/>
          <ac:spMkLst>
            <pc:docMk/>
            <pc:sldMk cId="432576471" sldId="486"/>
            <ac:spMk id="12" creationId="{4E6BC54F-E5F1-9753-5213-93B5431BE48D}"/>
          </ac:spMkLst>
        </pc:spChg>
      </pc:sldChg>
      <pc:sldChg chg="modSp del mod">
        <pc:chgData name="Guillaume Lavoie" userId="ac5dfc99-6d50-4adc-afb7-e2dd44bd4cda" providerId="ADAL" clId="{C3D932A2-EC77-4316-8743-E6B3725A09F8}" dt="2026-05-12T13:32:26.856" v="1117" actId="2696"/>
        <pc:sldMkLst>
          <pc:docMk/>
          <pc:sldMk cId="3468075054" sldId="486"/>
        </pc:sldMkLst>
        <pc:spChg chg="mod">
          <ac:chgData name="Guillaume Lavoie" userId="ac5dfc99-6d50-4adc-afb7-e2dd44bd4cda" providerId="ADAL" clId="{C3D932A2-EC77-4316-8743-E6B3725A09F8}" dt="2026-05-12T13:10:45.303" v="785" actId="21"/>
          <ac:spMkLst>
            <pc:docMk/>
            <pc:sldMk cId="3468075054" sldId="486"/>
            <ac:spMk id="11" creationId="{2D809443-5561-39FF-673C-4D3D497F6F78}"/>
          </ac:spMkLst>
        </pc:spChg>
      </pc:sldChg>
      <pc:sldChg chg="modSp mod">
        <pc:chgData name="Guillaume Lavoie" userId="ac5dfc99-6d50-4adc-afb7-e2dd44bd4cda" providerId="ADAL" clId="{C3D932A2-EC77-4316-8743-E6B3725A09F8}" dt="2026-05-12T17:59:23.408" v="5105" actId="255"/>
        <pc:sldMkLst>
          <pc:docMk/>
          <pc:sldMk cId="1201262410" sldId="487"/>
        </pc:sldMkLst>
        <pc:spChg chg="mod">
          <ac:chgData name="Guillaume Lavoie" userId="ac5dfc99-6d50-4adc-afb7-e2dd44bd4cda" providerId="ADAL" clId="{C3D932A2-EC77-4316-8743-E6B3725A09F8}" dt="2026-05-12T17:59:23.408" v="5105" actId="255"/>
          <ac:spMkLst>
            <pc:docMk/>
            <pc:sldMk cId="1201262410" sldId="487"/>
            <ac:spMk id="11" creationId="{F36D47FE-92AF-BA59-26DB-30CC09785087}"/>
          </ac:spMkLst>
        </pc:spChg>
        <pc:spChg chg="mod">
          <ac:chgData name="Guillaume Lavoie" userId="ac5dfc99-6d50-4adc-afb7-e2dd44bd4cda" providerId="ADAL" clId="{C3D932A2-EC77-4316-8743-E6B3725A09F8}" dt="2026-05-12T13:10:32.299" v="783" actId="20577"/>
          <ac:spMkLst>
            <pc:docMk/>
            <pc:sldMk cId="1201262410" sldId="487"/>
            <ac:spMk id="12" creationId="{60C12282-6DCF-ED87-70BC-4285C54BF6A9}"/>
          </ac:spMkLst>
        </pc:spChg>
      </pc:sldChg>
      <pc:sldChg chg="modSp mod ord">
        <pc:chgData name="Guillaume Lavoie" userId="ac5dfc99-6d50-4adc-afb7-e2dd44bd4cda" providerId="ADAL" clId="{C3D932A2-EC77-4316-8743-E6B3725A09F8}" dt="2026-05-12T13:09:43.969" v="761" actId="20577"/>
        <pc:sldMkLst>
          <pc:docMk/>
          <pc:sldMk cId="1432890448" sldId="488"/>
        </pc:sldMkLst>
        <pc:spChg chg="mod">
          <ac:chgData name="Guillaume Lavoie" userId="ac5dfc99-6d50-4adc-afb7-e2dd44bd4cda" providerId="ADAL" clId="{C3D932A2-EC77-4316-8743-E6B3725A09F8}" dt="2026-05-12T12:59:09.070" v="385" actId="1076"/>
          <ac:spMkLst>
            <pc:docMk/>
            <pc:sldMk cId="1432890448" sldId="488"/>
            <ac:spMk id="2" creationId="{AD601A57-B815-C877-1B24-CB11D0D2856D}"/>
          </ac:spMkLst>
        </pc:spChg>
        <pc:spChg chg="mod">
          <ac:chgData name="Guillaume Lavoie" userId="ac5dfc99-6d50-4adc-afb7-e2dd44bd4cda" providerId="ADAL" clId="{C3D932A2-EC77-4316-8743-E6B3725A09F8}" dt="2026-05-12T13:09:43.969" v="761" actId="20577"/>
          <ac:spMkLst>
            <pc:docMk/>
            <pc:sldMk cId="1432890448" sldId="488"/>
            <ac:spMk id="15" creationId="{162F61BB-5054-D03F-2DC6-76611C005564}"/>
          </ac:spMkLst>
        </pc:spChg>
      </pc:sldChg>
      <pc:sldChg chg="modSp add mod ord">
        <pc:chgData name="Guillaume Lavoie" userId="ac5dfc99-6d50-4adc-afb7-e2dd44bd4cda" providerId="ADAL" clId="{C3D932A2-EC77-4316-8743-E6B3725A09F8}" dt="2026-05-12T18:27:36.564" v="6347" actId="113"/>
        <pc:sldMkLst>
          <pc:docMk/>
          <pc:sldMk cId="4237567248" sldId="489"/>
        </pc:sldMkLst>
        <pc:spChg chg="mod">
          <ac:chgData name="Guillaume Lavoie" userId="ac5dfc99-6d50-4adc-afb7-e2dd44bd4cda" providerId="ADAL" clId="{C3D932A2-EC77-4316-8743-E6B3725A09F8}" dt="2026-05-12T18:27:36.564" v="6347" actId="113"/>
          <ac:spMkLst>
            <pc:docMk/>
            <pc:sldMk cId="4237567248" sldId="489"/>
            <ac:spMk id="15" creationId="{3B114693-AD12-4C6F-E2DB-04F496CBE2AA}"/>
          </ac:spMkLst>
        </pc:spChg>
      </pc:sldChg>
      <pc:sldChg chg="add del">
        <pc:chgData name="Guillaume Lavoie" userId="ac5dfc99-6d50-4adc-afb7-e2dd44bd4cda" providerId="ADAL" clId="{C3D932A2-EC77-4316-8743-E6B3725A09F8}" dt="2026-05-12T13:00:59.037" v="405"/>
        <pc:sldMkLst>
          <pc:docMk/>
          <pc:sldMk cId="550713017" sldId="490"/>
        </pc:sldMkLst>
      </pc:sldChg>
      <pc:sldChg chg="modSp add mod">
        <pc:chgData name="Guillaume Lavoie" userId="ac5dfc99-6d50-4adc-afb7-e2dd44bd4cda" providerId="ADAL" clId="{C3D932A2-EC77-4316-8743-E6B3725A09F8}" dt="2026-05-12T13:32:53.027" v="1123" actId="1076"/>
        <pc:sldMkLst>
          <pc:docMk/>
          <pc:sldMk cId="683782367" sldId="490"/>
        </pc:sldMkLst>
        <pc:spChg chg="mod">
          <ac:chgData name="Guillaume Lavoie" userId="ac5dfc99-6d50-4adc-afb7-e2dd44bd4cda" providerId="ADAL" clId="{C3D932A2-EC77-4316-8743-E6B3725A09F8}" dt="2026-05-12T13:32:53.027" v="1123" actId="1076"/>
          <ac:spMkLst>
            <pc:docMk/>
            <pc:sldMk cId="683782367" sldId="490"/>
            <ac:spMk id="11" creationId="{7F6B2423-48EA-B4E3-F63D-D37134E7142B}"/>
          </ac:spMkLst>
        </pc:spChg>
      </pc:sldChg>
      <pc:sldChg chg="modSp add mod">
        <pc:chgData name="Guillaume Lavoie" userId="ac5dfc99-6d50-4adc-afb7-e2dd44bd4cda" providerId="ADAL" clId="{C3D932A2-EC77-4316-8743-E6B3725A09F8}" dt="2026-05-12T18:30:04.949" v="6353" actId="255"/>
        <pc:sldMkLst>
          <pc:docMk/>
          <pc:sldMk cId="3548563086" sldId="491"/>
        </pc:sldMkLst>
        <pc:spChg chg="mod">
          <ac:chgData name="Guillaume Lavoie" userId="ac5dfc99-6d50-4adc-afb7-e2dd44bd4cda" providerId="ADAL" clId="{C3D932A2-EC77-4316-8743-E6B3725A09F8}" dt="2026-05-12T18:30:04.949" v="6353" actId="255"/>
          <ac:spMkLst>
            <pc:docMk/>
            <pc:sldMk cId="3548563086" sldId="491"/>
            <ac:spMk id="11" creationId="{209A18FA-9253-F3B2-EA28-C5B15A1FA985}"/>
          </ac:spMkLst>
        </pc:spChg>
      </pc:sldChg>
      <pc:sldChg chg="delSp modSp add mod ord">
        <pc:chgData name="Guillaume Lavoie" userId="ac5dfc99-6d50-4adc-afb7-e2dd44bd4cda" providerId="ADAL" clId="{C3D932A2-EC77-4316-8743-E6B3725A09F8}" dt="2026-05-12T14:26:46.251" v="2903" actId="20577"/>
        <pc:sldMkLst>
          <pc:docMk/>
          <pc:sldMk cId="2658000385" sldId="492"/>
        </pc:sldMkLst>
        <pc:spChg chg="mod">
          <ac:chgData name="Guillaume Lavoie" userId="ac5dfc99-6d50-4adc-afb7-e2dd44bd4cda" providerId="ADAL" clId="{C3D932A2-EC77-4316-8743-E6B3725A09F8}" dt="2026-05-12T14:26:46.251" v="2903" actId="20577"/>
          <ac:spMkLst>
            <pc:docMk/>
            <pc:sldMk cId="2658000385" sldId="492"/>
            <ac:spMk id="11" creationId="{1FBB78FC-04F5-9DC5-20A1-5913C923662A}"/>
          </ac:spMkLst>
        </pc:spChg>
        <pc:spChg chg="del">
          <ac:chgData name="Guillaume Lavoie" userId="ac5dfc99-6d50-4adc-afb7-e2dd44bd4cda" providerId="ADAL" clId="{C3D932A2-EC77-4316-8743-E6B3725A09F8}" dt="2026-05-12T14:12:32.395" v="2129" actId="478"/>
          <ac:spMkLst>
            <pc:docMk/>
            <pc:sldMk cId="2658000385" sldId="492"/>
            <ac:spMk id="14" creationId="{AA7608AE-B5A1-70A6-3C2F-8C43579C0A45}"/>
          </ac:spMkLst>
        </pc:spChg>
      </pc:sldChg>
      <pc:sldChg chg="addSp delSp modSp add mod">
        <pc:chgData name="Guillaume Lavoie" userId="ac5dfc99-6d50-4adc-afb7-e2dd44bd4cda" providerId="ADAL" clId="{C3D932A2-EC77-4316-8743-E6B3725A09F8}" dt="2026-05-12T14:33:12.426" v="3005" actId="115"/>
        <pc:sldMkLst>
          <pc:docMk/>
          <pc:sldMk cId="276041363" sldId="493"/>
        </pc:sldMkLst>
        <pc:spChg chg="add del">
          <ac:chgData name="Guillaume Lavoie" userId="ac5dfc99-6d50-4adc-afb7-e2dd44bd4cda" providerId="ADAL" clId="{C3D932A2-EC77-4316-8743-E6B3725A09F8}" dt="2026-05-12T14:28:27.090" v="2925" actId="22"/>
          <ac:spMkLst>
            <pc:docMk/>
            <pc:sldMk cId="276041363" sldId="493"/>
            <ac:spMk id="6" creationId="{94F96084-6882-70CE-5A04-9A0C03BC798D}"/>
          </ac:spMkLst>
        </pc:spChg>
        <pc:spChg chg="mod">
          <ac:chgData name="Guillaume Lavoie" userId="ac5dfc99-6d50-4adc-afb7-e2dd44bd4cda" providerId="ADAL" clId="{C3D932A2-EC77-4316-8743-E6B3725A09F8}" dt="2026-05-12T14:33:12.426" v="3005" actId="115"/>
          <ac:spMkLst>
            <pc:docMk/>
            <pc:sldMk cId="276041363" sldId="493"/>
            <ac:spMk id="11" creationId="{2B58DF51-04E7-4EF9-BA5E-CA95FD1BC4BA}"/>
          </ac:spMkLst>
        </pc:spChg>
      </pc:sldChg>
      <pc:sldChg chg="modSp add mod">
        <pc:chgData name="Guillaume Lavoie" userId="ac5dfc99-6d50-4adc-afb7-e2dd44bd4cda" providerId="ADAL" clId="{C3D932A2-EC77-4316-8743-E6B3725A09F8}" dt="2026-05-12T18:30:53.793" v="6356" actId="255"/>
        <pc:sldMkLst>
          <pc:docMk/>
          <pc:sldMk cId="1249017412" sldId="494"/>
        </pc:sldMkLst>
        <pc:spChg chg="mod">
          <ac:chgData name="Guillaume Lavoie" userId="ac5dfc99-6d50-4adc-afb7-e2dd44bd4cda" providerId="ADAL" clId="{C3D932A2-EC77-4316-8743-E6B3725A09F8}" dt="2026-05-12T18:30:53.793" v="6356" actId="255"/>
          <ac:spMkLst>
            <pc:docMk/>
            <pc:sldMk cId="1249017412" sldId="494"/>
            <ac:spMk id="11" creationId="{3B3FD409-B791-99FA-1C7A-F1C4EB8511F7}"/>
          </ac:spMkLst>
        </pc:spChg>
      </pc:sldChg>
      <pc:sldChg chg="modSp add mod">
        <pc:chgData name="Guillaume Lavoie" userId="ac5dfc99-6d50-4adc-afb7-e2dd44bd4cda" providerId="ADAL" clId="{C3D932A2-EC77-4316-8743-E6B3725A09F8}" dt="2026-05-12T18:13:28.836" v="6027" actId="5793"/>
        <pc:sldMkLst>
          <pc:docMk/>
          <pc:sldMk cId="2835544827" sldId="495"/>
        </pc:sldMkLst>
        <pc:spChg chg="mod">
          <ac:chgData name="Guillaume Lavoie" userId="ac5dfc99-6d50-4adc-afb7-e2dd44bd4cda" providerId="ADAL" clId="{C3D932A2-EC77-4316-8743-E6B3725A09F8}" dt="2026-05-12T18:13:28.836" v="6027" actId="5793"/>
          <ac:spMkLst>
            <pc:docMk/>
            <pc:sldMk cId="2835544827" sldId="495"/>
            <ac:spMk id="11" creationId="{B048066F-718C-073E-4BB2-500F3672705F}"/>
          </ac:spMkLst>
        </pc:spChg>
        <pc:spChg chg="mod">
          <ac:chgData name="Guillaume Lavoie" userId="ac5dfc99-6d50-4adc-afb7-e2dd44bd4cda" providerId="ADAL" clId="{C3D932A2-EC77-4316-8743-E6B3725A09F8}" dt="2026-05-12T18:05:43.185" v="5362"/>
          <ac:spMkLst>
            <pc:docMk/>
            <pc:sldMk cId="2835544827" sldId="495"/>
            <ac:spMk id="12" creationId="{1BB1C9F5-917A-3A97-7BC4-4C89582400DD}"/>
          </ac:spMkLst>
        </pc:spChg>
      </pc:sldChg>
      <pc:sldChg chg="modSp add mod">
        <pc:chgData name="Guillaume Lavoie" userId="ac5dfc99-6d50-4adc-afb7-e2dd44bd4cda" providerId="ADAL" clId="{C3D932A2-EC77-4316-8743-E6B3725A09F8}" dt="2026-05-12T18:00:35.550" v="5109" actId="255"/>
        <pc:sldMkLst>
          <pc:docMk/>
          <pc:sldMk cId="1210473888" sldId="496"/>
        </pc:sldMkLst>
        <pc:spChg chg="mod">
          <ac:chgData name="Guillaume Lavoie" userId="ac5dfc99-6d50-4adc-afb7-e2dd44bd4cda" providerId="ADAL" clId="{C3D932A2-EC77-4316-8743-E6B3725A09F8}" dt="2026-05-12T18:00:35.550" v="5109" actId="255"/>
          <ac:spMkLst>
            <pc:docMk/>
            <pc:sldMk cId="1210473888" sldId="496"/>
            <ac:spMk id="11" creationId="{15DA82DD-5DAF-EAFB-4180-A75D53E4D7FE}"/>
          </ac:spMkLst>
        </pc:spChg>
        <pc:spChg chg="mod">
          <ac:chgData name="Guillaume Lavoie" userId="ac5dfc99-6d50-4adc-afb7-e2dd44bd4cda" providerId="ADAL" clId="{C3D932A2-EC77-4316-8743-E6B3725A09F8}" dt="2026-05-12T14:40:09.227" v="3050" actId="20577"/>
          <ac:spMkLst>
            <pc:docMk/>
            <pc:sldMk cId="1210473888" sldId="496"/>
            <ac:spMk id="12" creationId="{4FC611E8-2F6E-1059-1265-32917C9B2BDD}"/>
          </ac:spMkLst>
        </pc:spChg>
      </pc:sldChg>
      <pc:sldChg chg="modSp add mod">
        <pc:chgData name="Guillaume Lavoie" userId="ac5dfc99-6d50-4adc-afb7-e2dd44bd4cda" providerId="ADAL" clId="{C3D932A2-EC77-4316-8743-E6B3725A09F8}" dt="2026-05-12T18:00:00.896" v="5107" actId="255"/>
        <pc:sldMkLst>
          <pc:docMk/>
          <pc:sldMk cId="1507063523" sldId="497"/>
        </pc:sldMkLst>
        <pc:spChg chg="mod">
          <ac:chgData name="Guillaume Lavoie" userId="ac5dfc99-6d50-4adc-afb7-e2dd44bd4cda" providerId="ADAL" clId="{C3D932A2-EC77-4316-8743-E6B3725A09F8}" dt="2026-05-12T18:00:00.896" v="5107" actId="255"/>
          <ac:spMkLst>
            <pc:docMk/>
            <pc:sldMk cId="1507063523" sldId="497"/>
            <ac:spMk id="11" creationId="{210FD244-37BF-9A4B-24C7-C64B191A855C}"/>
          </ac:spMkLst>
        </pc:spChg>
      </pc:sldChg>
      <pc:sldChg chg="add">
        <pc:chgData name="Guillaume Lavoie" userId="ac5dfc99-6d50-4adc-afb7-e2dd44bd4cda" providerId="ADAL" clId="{C3D932A2-EC77-4316-8743-E6B3725A09F8}" dt="2026-05-12T18:05:26.085" v="5361"/>
        <pc:sldMkLst>
          <pc:docMk/>
          <pc:sldMk cId="3797123765" sldId="498"/>
        </pc:sldMkLst>
      </pc:sldChg>
      <pc:sldChg chg="modSp add mod">
        <pc:chgData name="Guillaume Lavoie" userId="ac5dfc99-6d50-4adc-afb7-e2dd44bd4cda" providerId="ADAL" clId="{C3D932A2-EC77-4316-8743-E6B3725A09F8}" dt="2026-05-12T18:31:44.725" v="6358" actId="20577"/>
        <pc:sldMkLst>
          <pc:docMk/>
          <pc:sldMk cId="2015428774" sldId="499"/>
        </pc:sldMkLst>
        <pc:spChg chg="mod">
          <ac:chgData name="Guillaume Lavoie" userId="ac5dfc99-6d50-4adc-afb7-e2dd44bd4cda" providerId="ADAL" clId="{C3D932A2-EC77-4316-8743-E6B3725A09F8}" dt="2026-05-12T18:31:44.725" v="6358" actId="20577"/>
          <ac:spMkLst>
            <pc:docMk/>
            <pc:sldMk cId="2015428774" sldId="499"/>
            <ac:spMk id="11" creationId="{58C0E08A-5B45-9346-8C12-DD81CCDDA943}"/>
          </ac:spMkLst>
        </pc:spChg>
      </pc:sldChg>
      <pc:sldChg chg="modSp add mod">
        <pc:chgData name="Guillaume Lavoie" userId="ac5dfc99-6d50-4adc-afb7-e2dd44bd4cda" providerId="ADAL" clId="{C3D932A2-EC77-4316-8743-E6B3725A09F8}" dt="2026-05-12T18:22:17.702" v="6193" actId="20577"/>
        <pc:sldMkLst>
          <pc:docMk/>
          <pc:sldMk cId="542146336" sldId="500"/>
        </pc:sldMkLst>
        <pc:spChg chg="mod">
          <ac:chgData name="Guillaume Lavoie" userId="ac5dfc99-6d50-4adc-afb7-e2dd44bd4cda" providerId="ADAL" clId="{C3D932A2-EC77-4316-8743-E6B3725A09F8}" dt="2026-05-12T18:22:17.702" v="6193" actId="20577"/>
          <ac:spMkLst>
            <pc:docMk/>
            <pc:sldMk cId="542146336" sldId="500"/>
            <ac:spMk id="11" creationId="{89F9A1BD-7A4A-2497-D94F-4050D38287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4FE68-4723-4217-827E-3F3C7E7C034E}" type="datetimeFigureOut">
              <a:rPr lang="fr-CA" smtClean="0"/>
              <a:t>2026-05-12</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0AA57-BAFA-4476-A029-2363BD89762B}" type="slidenum">
              <a:rPr lang="fr-CA" smtClean="0"/>
              <a:t>‹N°›</a:t>
            </a:fld>
            <a:endParaRPr lang="fr-CA" dirty="0"/>
          </a:p>
        </p:txBody>
      </p:sp>
    </p:spTree>
    <p:extLst>
      <p:ext uri="{BB962C8B-B14F-4D97-AF65-F5344CB8AC3E}">
        <p14:creationId xmlns:p14="http://schemas.microsoft.com/office/powerpoint/2010/main" val="8407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dirty="0"/>
          </a:p>
        </p:txBody>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1</a:t>
            </a:fld>
            <a:endParaRPr lang="fr-CA" dirty="0"/>
          </a:p>
        </p:txBody>
      </p:sp>
    </p:spTree>
    <p:extLst>
      <p:ext uri="{BB962C8B-B14F-4D97-AF65-F5344CB8AC3E}">
        <p14:creationId xmlns:p14="http://schemas.microsoft.com/office/powerpoint/2010/main" val="382711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814A-9E4B-3E51-D375-4AB6723195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DBD1FC7-841F-FBDF-873B-611A493D008E}"/>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41E3CB05-2F13-333B-5F4D-E759042A3281}"/>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545B1E45-E665-1DB9-37BA-F50D11A9CE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771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23D0-29CC-8400-92F0-3F1F881D30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AA404B-F968-C736-3D3C-2DDA5CAA5525}"/>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07276719-1336-0F39-6DFE-2B4E7E11CB91}"/>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AE358E75-DC12-F85A-5319-07C274ED7D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62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4C604-2B74-BCA5-920C-1DB07340FF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79030B-425C-065C-76CD-407F45396765}"/>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F43DF0B4-92F9-E684-0DF3-1A60DABCE978}"/>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149A59E7-DE5A-C23D-8DB6-46EFEF856B67}"/>
              </a:ext>
            </a:extLst>
          </p:cNvPr>
          <p:cNvSpPr>
            <a:spLocks noGrp="1"/>
          </p:cNvSpPr>
          <p:nvPr>
            <p:ph type="sldNum" sz="quarter" idx="5"/>
          </p:nvPr>
        </p:nvSpPr>
        <p:spPr/>
        <p:txBody>
          <a:bodyPr/>
          <a:lstStyle/>
          <a:p>
            <a:fld id="{EEB0AA57-BAFA-4476-A029-2363BD89762B}" type="slidenum">
              <a:rPr lang="fr-CA" smtClean="0"/>
              <a:t>13</a:t>
            </a:fld>
            <a:endParaRPr lang="fr-CA" dirty="0"/>
          </a:p>
        </p:txBody>
      </p:sp>
    </p:spTree>
    <p:extLst>
      <p:ext uri="{BB962C8B-B14F-4D97-AF65-F5344CB8AC3E}">
        <p14:creationId xmlns:p14="http://schemas.microsoft.com/office/powerpoint/2010/main" val="139284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637E-F83F-CE47-209D-9CDCDA11EA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162AF9-1B1B-F071-3363-1C4DAAE9CE57}"/>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98D80CCA-5999-3713-4CAC-02FFBEBF0D04}"/>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A064F209-0286-F781-F884-9F0E22B7720E}"/>
              </a:ext>
            </a:extLst>
          </p:cNvPr>
          <p:cNvSpPr>
            <a:spLocks noGrp="1"/>
          </p:cNvSpPr>
          <p:nvPr>
            <p:ph type="sldNum" sz="quarter" idx="5"/>
          </p:nvPr>
        </p:nvSpPr>
        <p:spPr/>
        <p:txBody>
          <a:bodyPr/>
          <a:lstStyle/>
          <a:p>
            <a:fld id="{EEB0AA57-BAFA-4476-A029-2363BD89762B}" type="slidenum">
              <a:rPr lang="fr-CA" smtClean="0"/>
              <a:t>14</a:t>
            </a:fld>
            <a:endParaRPr lang="fr-CA" dirty="0"/>
          </a:p>
        </p:txBody>
      </p:sp>
    </p:spTree>
    <p:extLst>
      <p:ext uri="{BB962C8B-B14F-4D97-AF65-F5344CB8AC3E}">
        <p14:creationId xmlns:p14="http://schemas.microsoft.com/office/powerpoint/2010/main" val="133463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0901-9D08-C922-9999-72D1C2A18A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2AD057-381B-CDD4-52EA-9548BD3280B3}"/>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E32DD36B-E1DD-4087-EA8E-9904906F1F57}"/>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8C920F73-6F6C-F13B-4D8F-9492A7FFA7E3}"/>
              </a:ext>
            </a:extLst>
          </p:cNvPr>
          <p:cNvSpPr>
            <a:spLocks noGrp="1"/>
          </p:cNvSpPr>
          <p:nvPr>
            <p:ph type="sldNum" sz="quarter" idx="5"/>
          </p:nvPr>
        </p:nvSpPr>
        <p:spPr/>
        <p:txBody>
          <a:bodyPr/>
          <a:lstStyle/>
          <a:p>
            <a:fld id="{EEB0AA57-BAFA-4476-A029-2363BD89762B}" type="slidenum">
              <a:rPr lang="fr-CA" smtClean="0"/>
              <a:t>15</a:t>
            </a:fld>
            <a:endParaRPr lang="fr-CA" dirty="0"/>
          </a:p>
        </p:txBody>
      </p:sp>
    </p:spTree>
    <p:extLst>
      <p:ext uri="{BB962C8B-B14F-4D97-AF65-F5344CB8AC3E}">
        <p14:creationId xmlns:p14="http://schemas.microsoft.com/office/powerpoint/2010/main" val="253056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CDAF-FB9F-529E-2422-CC524926CF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FB8F35-D462-499F-D7FA-5A75D794D3E4}"/>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2308ECCE-9779-015E-E046-D63BCE2CB501}"/>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6A6E9591-2E31-4C4F-E2C1-E8C1A83CC1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563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414F-293D-0380-5791-48FBE590B6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E6C0F4-F7E9-D648-229E-7C6AD12647D3}"/>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5F02E9DD-B485-413A-71B4-891FADD5E56A}"/>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9741A397-A1D4-A373-4774-B563CE2590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578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B3ACD-2633-E2DD-5674-CD466AE059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F76F2A-FFB6-D29C-08CC-B205D482C092}"/>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861DFC99-B124-D358-60E4-B629A59D24BF}"/>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5530DB6F-58B9-B3BA-9D5A-3DF659B55E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689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E644-3FF9-49EE-EAD4-ACB7B762BF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878BEC-F987-8F5F-7253-D1835D055C87}"/>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6A4C09D5-D413-83AF-CD4A-A61B1538A14B}"/>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4AD871F2-EFB7-B4D9-4270-38C6C41DEC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102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95ED3-5A53-30F2-F715-2AA2E6EEEC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A9571A-FE89-66C6-2068-051340CE0248}"/>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71418C9D-F8D2-AADE-C2DF-98BF86ABDF90}"/>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9251C377-E8D1-855D-2F4C-551AFDAA0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29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dirty="0"/>
          </a:p>
        </p:txBody>
      </p:sp>
      <p:sp>
        <p:nvSpPr>
          <p:cNvPr id="3" name="Espace réservé des notes 2"/>
          <p:cNvSpPr>
            <a:spLocks noGrp="1"/>
          </p:cNvSpPr>
          <p:nvPr>
            <p:ph type="body" idx="1"/>
          </p:nvPr>
        </p:nvSpPr>
        <p:spPr/>
        <p:txBody>
          <a:bodyPr/>
          <a:lstStyle/>
          <a:p>
            <a:endParaRPr lang="fr-CA" dirty="0"/>
          </a:p>
          <a:p>
            <a:r>
              <a:rPr lang="fr-CA" dirty="0"/>
              <a:t>Lors des consultations parlementaires: ministre ne discute pas. Monopolise le temps de parole. CAQ traite un expert de relations industrielles de militant</a:t>
            </a:r>
          </a:p>
          <a:p>
            <a:endParaRPr lang="fr-CA" dirty="0"/>
          </a:p>
          <a:p>
            <a:r>
              <a:rPr lang="fr-CA" dirty="0"/>
              <a:t>Tendance autoritaire: gouvernance par décret, dispositions liberticides (ref projet de loi 1)</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3</a:t>
            </a:fld>
            <a:endParaRPr lang="fr-CA" dirty="0"/>
          </a:p>
        </p:txBody>
      </p:sp>
    </p:spTree>
    <p:extLst>
      <p:ext uri="{BB962C8B-B14F-4D97-AF65-F5344CB8AC3E}">
        <p14:creationId xmlns:p14="http://schemas.microsoft.com/office/powerpoint/2010/main" val="27910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8C4AA-B83F-76C6-CF83-C6B05699AC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C9E893-6F3A-72F8-AED6-59380E4FCB90}"/>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A6B4F533-4B83-D55B-947D-00A122E4009C}"/>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FDFD39A5-406A-85B9-C5A0-DF1C7715C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931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0586-A8D8-B8C2-81D4-E4CE2199B7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2ED912-67DF-7AA1-35FE-62C90543A6FB}"/>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98F0F25C-886D-2563-1FB3-03DF387DBAB9}"/>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CFF49D79-D51B-01B1-9F71-9FE4AB9E87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781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dirty="0"/>
          </a:p>
        </p:txBody>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23</a:t>
            </a:fld>
            <a:endParaRPr lang="fr-CA" dirty="0"/>
          </a:p>
        </p:txBody>
      </p:sp>
    </p:spTree>
    <p:extLst>
      <p:ext uri="{BB962C8B-B14F-4D97-AF65-F5344CB8AC3E}">
        <p14:creationId xmlns:p14="http://schemas.microsoft.com/office/powerpoint/2010/main" val="93800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E85C-D1F0-EFC4-33CB-35F5999401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E77B91-5E1C-6304-439A-EB32C363A766}"/>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8F295DE2-D7BB-6B8A-4F1A-8E87C8AA511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DCE7EAF-C42C-4A52-D5BE-22845938B70B}"/>
              </a:ext>
            </a:extLst>
          </p:cNvPr>
          <p:cNvSpPr>
            <a:spLocks noGrp="1"/>
          </p:cNvSpPr>
          <p:nvPr>
            <p:ph type="sldNum" sz="quarter" idx="5"/>
          </p:nvPr>
        </p:nvSpPr>
        <p:spPr/>
        <p:txBody>
          <a:bodyPr/>
          <a:lstStyle/>
          <a:p>
            <a:fld id="{EEB0AA57-BAFA-4476-A029-2363BD89762B}" type="slidenum">
              <a:rPr lang="fr-CA" smtClean="0"/>
              <a:t>4</a:t>
            </a:fld>
            <a:endParaRPr lang="fr-CA" dirty="0"/>
          </a:p>
        </p:txBody>
      </p:sp>
    </p:spTree>
    <p:extLst>
      <p:ext uri="{BB962C8B-B14F-4D97-AF65-F5344CB8AC3E}">
        <p14:creationId xmlns:p14="http://schemas.microsoft.com/office/powerpoint/2010/main" val="380258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392C-C5FB-52FC-96CE-302CAD99E1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E09A39-730E-A364-E211-84ED7B908077}"/>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BD509DAE-F233-54DE-041D-DB82BB55E881}"/>
              </a:ext>
            </a:extLst>
          </p:cNvPr>
          <p:cNvSpPr>
            <a:spLocks noGrp="1"/>
          </p:cNvSpPr>
          <p:nvPr>
            <p:ph type="body" idx="1"/>
          </p:nvPr>
        </p:nvSpPr>
        <p:spPr/>
        <p:txBody>
          <a:bodyPr/>
          <a:lstStyle/>
          <a:p>
            <a:r>
              <a:rPr lang="fr-CA" dirty="0"/>
              <a:t>Commentaire sur l’application de la loi: dispositions pénales seulement</a:t>
            </a:r>
          </a:p>
        </p:txBody>
      </p:sp>
      <p:sp>
        <p:nvSpPr>
          <p:cNvPr id="4" name="Espace réservé du numéro de diapositive 3">
            <a:extLst>
              <a:ext uri="{FF2B5EF4-FFF2-40B4-BE49-F238E27FC236}">
                <a16:creationId xmlns:a16="http://schemas.microsoft.com/office/drawing/2014/main" id="{E7CD9667-9CAB-997F-8EA0-C638781499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465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45EF-6FCA-F26E-2230-4DE2E079FF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C86FC5-DC46-AF81-1462-CC27D61F80C8}"/>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BDD3FB24-EBFB-A2D6-E0A5-2E4452961135}"/>
              </a:ext>
            </a:extLst>
          </p:cNvPr>
          <p:cNvSpPr>
            <a:spLocks noGrp="1"/>
          </p:cNvSpPr>
          <p:nvPr>
            <p:ph type="body" idx="1"/>
          </p:nvPr>
        </p:nvSpPr>
        <p:spPr/>
        <p:txBody>
          <a:bodyPr/>
          <a:lstStyle/>
          <a:p>
            <a:r>
              <a:rPr lang="fr-CA" dirty="0"/>
              <a:t>Commentaire sur l’application de la loi: dispositions pénales seulement</a:t>
            </a:r>
          </a:p>
        </p:txBody>
      </p:sp>
      <p:sp>
        <p:nvSpPr>
          <p:cNvPr id="4" name="Espace réservé du numéro de diapositive 3">
            <a:extLst>
              <a:ext uri="{FF2B5EF4-FFF2-40B4-BE49-F238E27FC236}">
                <a16:creationId xmlns:a16="http://schemas.microsoft.com/office/drawing/2014/main" id="{A4BD4085-00EC-53B2-57CA-A92B72BAF4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4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2B9D-AC59-1EC1-4055-53148F48E9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0722CA-CBFD-5E57-5085-DB0524795D9A}"/>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770FFBFD-50A0-96EE-F178-0180A0698E20}"/>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B68D85F0-871C-649A-A82E-D864F0B538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123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B5602-B248-3FDB-071A-0DE6835727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ABB7F7-CB1F-E076-55C1-D5AE293C7789}"/>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F56BC8AA-30D7-4451-9BCD-36121480EDFA}"/>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DF65505D-68B9-81F2-1B4B-B54D26BFA2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9039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F3AB-D204-811D-7637-973C8DED7A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16A60B-1817-D4AE-3BA1-08FB1B2D495C}"/>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4399D8C7-2477-6C06-06A4-E82DD82F492E}"/>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247EFF09-5C07-29DF-1258-C25A58A5D6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9051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91C01-AFDB-69AB-58B1-1F40410BE6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D58406-149F-0B4C-1A81-947B9B593813}"/>
              </a:ext>
            </a:extLst>
          </p:cNvPr>
          <p:cNvSpPr>
            <a:spLocks noGrp="1" noRot="1" noChangeAspect="1"/>
          </p:cNvSpPr>
          <p:nvPr>
            <p:ph type="sldImg"/>
          </p:nvPr>
        </p:nvSpPr>
        <p:spPr/>
        <p:txBody>
          <a:bodyPr/>
          <a:lstStyle/>
          <a:p>
            <a:endParaRPr lang="fr-CA" dirty="0"/>
          </a:p>
        </p:txBody>
      </p:sp>
      <p:sp>
        <p:nvSpPr>
          <p:cNvPr id="3" name="Espace réservé des notes 2">
            <a:extLst>
              <a:ext uri="{FF2B5EF4-FFF2-40B4-BE49-F238E27FC236}">
                <a16:creationId xmlns:a16="http://schemas.microsoft.com/office/drawing/2014/main" id="{B3A2B3AC-D910-0D6A-0821-2E9C6D811C3D}"/>
              </a:ext>
            </a:extLst>
          </p:cNvPr>
          <p:cNvSpPr>
            <a:spLocks noGrp="1"/>
          </p:cNvSpPr>
          <p:nvPr>
            <p:ph type="body" idx="1"/>
          </p:nvPr>
        </p:nvSpPr>
        <p:spPr/>
        <p:txBody>
          <a:bodyPr/>
          <a:lstStyle/>
          <a:p>
            <a:pPr algn="l"/>
            <a:endParaRPr lang="fr-CA" dirty="0"/>
          </a:p>
        </p:txBody>
      </p:sp>
      <p:sp>
        <p:nvSpPr>
          <p:cNvPr id="4" name="Espace réservé du numéro de diapositive 3">
            <a:extLst>
              <a:ext uri="{FF2B5EF4-FFF2-40B4-BE49-F238E27FC236}">
                <a16:creationId xmlns:a16="http://schemas.microsoft.com/office/drawing/2014/main" id="{F37B6E81-1226-B3FC-D44D-75358342EB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0AA57-BAFA-4476-A029-2363BD89762B}"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707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B4BA7E-868E-C48D-B173-6FF627F69B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2AC6711-223F-D8B3-5A6D-090888637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3EFAAC2B-22C9-D074-4BD4-7BA0EAF4F54B}"/>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5" name="Espace réservé du pied de page 4">
            <a:extLst>
              <a:ext uri="{FF2B5EF4-FFF2-40B4-BE49-F238E27FC236}">
                <a16:creationId xmlns:a16="http://schemas.microsoft.com/office/drawing/2014/main" id="{7C56E2C4-8856-8B8F-A575-208C24C10A98}"/>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4FE4D638-4FAD-CCF3-01C7-F72CA2492FC0}"/>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10341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4FB83-6543-21FD-05AE-1917A7ACF6F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AD88B4A-5A63-3E56-0A36-11EB4EE28F2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1028404-BE76-8397-F2EB-8ACCF57099F9}"/>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5" name="Espace réservé du pied de page 4">
            <a:extLst>
              <a:ext uri="{FF2B5EF4-FFF2-40B4-BE49-F238E27FC236}">
                <a16:creationId xmlns:a16="http://schemas.microsoft.com/office/drawing/2014/main" id="{FD8A6F49-2291-9C3E-66AE-F731C7198EAA}"/>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19C93F8B-1BCC-39A2-7ED4-AB2E51AE3289}"/>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256967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5DED7C3-FCF6-CE4E-8750-DC523536F568}"/>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2616689-75B9-6DED-3D71-4F68D2AE94D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433268-BC8B-724A-0076-0F0658F9F002}"/>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5" name="Espace réservé du pied de page 4">
            <a:extLst>
              <a:ext uri="{FF2B5EF4-FFF2-40B4-BE49-F238E27FC236}">
                <a16:creationId xmlns:a16="http://schemas.microsoft.com/office/drawing/2014/main" id="{BFA857E0-2EC1-2F7B-880F-FF2AD7287859}"/>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EA69308D-BFB9-261D-73BB-22A083489676}"/>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384803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D7AF4C-EF54-441B-94C6-E3AC2F28826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2554667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D6C03D05-04D6-E839-432A-044D43332CEB}"/>
              </a:ext>
            </a:extLst>
          </p:cNvPr>
          <p:cNvSpPr>
            <a:spLocks noGrp="1"/>
          </p:cNvSpPr>
          <p:nvPr>
            <p:ph type="pic" sz="quarter" idx="10"/>
          </p:nvPr>
        </p:nvSpPr>
        <p:spPr>
          <a:xfrm>
            <a:off x="536839" y="2131572"/>
            <a:ext cx="4860662" cy="3176881"/>
          </a:xfrm>
          <a:custGeom>
            <a:avLst/>
            <a:gdLst>
              <a:gd name="connsiteX0" fmla="*/ 0 w 5337840"/>
              <a:gd name="connsiteY0" fmla="*/ 0 h 4019207"/>
              <a:gd name="connsiteX1" fmla="*/ 5337840 w 5337840"/>
              <a:gd name="connsiteY1" fmla="*/ 0 h 4019207"/>
              <a:gd name="connsiteX2" fmla="*/ 5337840 w 5337840"/>
              <a:gd name="connsiteY2" fmla="*/ 4019207 h 4019207"/>
              <a:gd name="connsiteX3" fmla="*/ 0 w 5337840"/>
              <a:gd name="connsiteY3" fmla="*/ 4019207 h 4019207"/>
            </a:gdLst>
            <a:ahLst/>
            <a:cxnLst>
              <a:cxn ang="0">
                <a:pos x="connsiteX0" y="connsiteY0"/>
              </a:cxn>
              <a:cxn ang="0">
                <a:pos x="connsiteX1" y="connsiteY1"/>
              </a:cxn>
              <a:cxn ang="0">
                <a:pos x="connsiteX2" y="connsiteY2"/>
              </a:cxn>
              <a:cxn ang="0">
                <a:pos x="connsiteX3" y="connsiteY3"/>
              </a:cxn>
            </a:cxnLst>
            <a:rect l="l" t="t" r="r" b="b"/>
            <a:pathLst>
              <a:path w="5337840" h="4019207">
                <a:moveTo>
                  <a:pt x="0" y="0"/>
                </a:moveTo>
                <a:lnTo>
                  <a:pt x="5337840" y="0"/>
                </a:lnTo>
                <a:lnTo>
                  <a:pt x="5337840" y="4019207"/>
                </a:lnTo>
                <a:lnTo>
                  <a:pt x="0" y="4019207"/>
                </a:lnTo>
                <a:close/>
              </a:path>
            </a:pathLst>
          </a:custGeom>
        </p:spPr>
        <p:txBody>
          <a:bodyPr wrap="square">
            <a:noAutofit/>
          </a:bodyPr>
          <a:lstStyle>
            <a:lvl1pPr>
              <a:defRPr sz="10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dirty="0">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dirty="0"/>
          </a:p>
        </p:txBody>
      </p:sp>
    </p:spTree>
    <p:extLst>
      <p:ext uri="{BB962C8B-B14F-4D97-AF65-F5344CB8AC3E}">
        <p14:creationId xmlns:p14="http://schemas.microsoft.com/office/powerpoint/2010/main" val="1079008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83681B-8E1C-4BB5-8288-791E24B74D4C}"/>
              </a:ext>
            </a:extLst>
          </p:cNvPr>
          <p:cNvSpPr>
            <a:spLocks noGrp="1"/>
          </p:cNvSpPr>
          <p:nvPr>
            <p:ph type="pic" sz="quarter" idx="10"/>
          </p:nvPr>
        </p:nvSpPr>
        <p:spPr>
          <a:xfrm>
            <a:off x="5562600" y="0"/>
            <a:ext cx="6629400" cy="6858000"/>
          </a:xfrm>
          <a:custGeom>
            <a:avLst/>
            <a:gdLst>
              <a:gd name="connsiteX0" fmla="*/ 0 w 6629400"/>
              <a:gd name="connsiteY0" fmla="*/ 0 h 6858000"/>
              <a:gd name="connsiteX1" fmla="*/ 6629400 w 6629400"/>
              <a:gd name="connsiteY1" fmla="*/ 0 h 6858000"/>
              <a:gd name="connsiteX2" fmla="*/ 6629400 w 6629400"/>
              <a:gd name="connsiteY2" fmla="*/ 6858000 h 6858000"/>
              <a:gd name="connsiteX3" fmla="*/ 0 w 6629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29400" h="6858000">
                <a:moveTo>
                  <a:pt x="0" y="0"/>
                </a:moveTo>
                <a:lnTo>
                  <a:pt x="6629400" y="0"/>
                </a:lnTo>
                <a:lnTo>
                  <a:pt x="6629400" y="6858000"/>
                </a:lnTo>
                <a:lnTo>
                  <a:pt x="0" y="6858000"/>
                </a:lnTo>
                <a:close/>
              </a:path>
            </a:pathLst>
          </a:custGeom>
        </p:spPr>
        <p:txBody>
          <a:bodyPr wrap="square">
            <a:noAutofit/>
          </a:bodyPr>
          <a:lstStyle>
            <a:lvl1pPr>
              <a:defRPr sz="1500"/>
            </a:lvl1pPr>
          </a:lstStyle>
          <a:p>
            <a:r>
              <a:rPr lang="en-US" dirty="0"/>
              <a:t>Click icon to add picture</a:t>
            </a:r>
          </a:p>
        </p:txBody>
      </p:sp>
    </p:spTree>
    <p:extLst>
      <p:ext uri="{BB962C8B-B14F-4D97-AF65-F5344CB8AC3E}">
        <p14:creationId xmlns:p14="http://schemas.microsoft.com/office/powerpoint/2010/main" val="107227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EB0D77-32E9-448A-0E24-14488B2A9A95}"/>
              </a:ext>
            </a:extLst>
          </p:cNvPr>
          <p:cNvSpPr>
            <a:spLocks noGrp="1"/>
          </p:cNvSpPr>
          <p:nvPr>
            <p:ph type="pic" sz="quarter" idx="10"/>
          </p:nvPr>
        </p:nvSpPr>
        <p:spPr>
          <a:xfrm>
            <a:off x="1007604" y="3779063"/>
            <a:ext cx="3192537" cy="2056692"/>
          </a:xfrm>
          <a:custGeom>
            <a:avLst/>
            <a:gdLst>
              <a:gd name="connsiteX0" fmla="*/ 185370 w 3192537"/>
              <a:gd name="connsiteY0" fmla="*/ 0 h 2056692"/>
              <a:gd name="connsiteX1" fmla="*/ 3007167 w 3192537"/>
              <a:gd name="connsiteY1" fmla="*/ 0 h 2056692"/>
              <a:gd name="connsiteX2" fmla="*/ 3192537 w 3192537"/>
              <a:gd name="connsiteY2" fmla="*/ 185370 h 2056692"/>
              <a:gd name="connsiteX3" fmla="*/ 3192537 w 3192537"/>
              <a:gd name="connsiteY3" fmla="*/ 1871322 h 2056692"/>
              <a:gd name="connsiteX4" fmla="*/ 3007167 w 3192537"/>
              <a:gd name="connsiteY4" fmla="*/ 2056692 h 2056692"/>
              <a:gd name="connsiteX5" fmla="*/ 185370 w 3192537"/>
              <a:gd name="connsiteY5" fmla="*/ 2056692 h 2056692"/>
              <a:gd name="connsiteX6" fmla="*/ 0 w 3192537"/>
              <a:gd name="connsiteY6" fmla="*/ 1871322 h 2056692"/>
              <a:gd name="connsiteX7" fmla="*/ 0 w 3192537"/>
              <a:gd name="connsiteY7" fmla="*/ 185370 h 2056692"/>
              <a:gd name="connsiteX8" fmla="*/ 185370 w 3192537"/>
              <a:gd name="connsiteY8" fmla="*/ 0 h 20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537" h="2056692">
                <a:moveTo>
                  <a:pt x="185370" y="0"/>
                </a:moveTo>
                <a:lnTo>
                  <a:pt x="3007167" y="0"/>
                </a:lnTo>
                <a:cubicBezTo>
                  <a:pt x="3109544" y="0"/>
                  <a:pt x="3192537" y="82993"/>
                  <a:pt x="3192537" y="185370"/>
                </a:cubicBezTo>
                <a:lnTo>
                  <a:pt x="3192537" y="1871322"/>
                </a:lnTo>
                <a:cubicBezTo>
                  <a:pt x="3192537" y="1973700"/>
                  <a:pt x="3109544" y="2056692"/>
                  <a:pt x="3007167" y="2056692"/>
                </a:cubicBezTo>
                <a:lnTo>
                  <a:pt x="185370" y="2056692"/>
                </a:lnTo>
                <a:cubicBezTo>
                  <a:pt x="82993" y="2056692"/>
                  <a:pt x="0" y="1973700"/>
                  <a:pt x="0" y="1871322"/>
                </a:cubicBezTo>
                <a:lnTo>
                  <a:pt x="0" y="185370"/>
                </a:lnTo>
                <a:cubicBezTo>
                  <a:pt x="0" y="82993"/>
                  <a:pt x="82993" y="0"/>
                  <a:pt x="185370" y="0"/>
                </a:cubicBezTo>
                <a:close/>
              </a:path>
            </a:pathLst>
          </a:custGeom>
        </p:spPr>
        <p:txBody>
          <a:bodyPr wrap="square">
            <a:noAutofit/>
          </a:bodyPr>
          <a:lstStyle>
            <a:lvl1pPr>
              <a:defRPr sz="1000"/>
            </a:lvl1pPr>
          </a:lstStyle>
          <a:p>
            <a:endParaRPr lang="en-US" dirty="0"/>
          </a:p>
        </p:txBody>
      </p:sp>
      <p:sp>
        <p:nvSpPr>
          <p:cNvPr id="11" name="Picture Placeholder 10">
            <a:extLst>
              <a:ext uri="{FF2B5EF4-FFF2-40B4-BE49-F238E27FC236}">
                <a16:creationId xmlns:a16="http://schemas.microsoft.com/office/drawing/2014/main" id="{ED586CC9-9B1D-80C8-34EF-1D90F8E61B2E}"/>
              </a:ext>
            </a:extLst>
          </p:cNvPr>
          <p:cNvSpPr>
            <a:spLocks noGrp="1"/>
          </p:cNvSpPr>
          <p:nvPr>
            <p:ph type="pic" sz="quarter" idx="11"/>
          </p:nvPr>
        </p:nvSpPr>
        <p:spPr>
          <a:xfrm>
            <a:off x="4499732" y="1540168"/>
            <a:ext cx="3192537" cy="2056692"/>
          </a:xfrm>
          <a:custGeom>
            <a:avLst/>
            <a:gdLst>
              <a:gd name="connsiteX0" fmla="*/ 185370 w 3192537"/>
              <a:gd name="connsiteY0" fmla="*/ 0 h 2056692"/>
              <a:gd name="connsiteX1" fmla="*/ 3007167 w 3192537"/>
              <a:gd name="connsiteY1" fmla="*/ 0 h 2056692"/>
              <a:gd name="connsiteX2" fmla="*/ 3192537 w 3192537"/>
              <a:gd name="connsiteY2" fmla="*/ 185370 h 2056692"/>
              <a:gd name="connsiteX3" fmla="*/ 3192537 w 3192537"/>
              <a:gd name="connsiteY3" fmla="*/ 1871322 h 2056692"/>
              <a:gd name="connsiteX4" fmla="*/ 3007167 w 3192537"/>
              <a:gd name="connsiteY4" fmla="*/ 2056692 h 2056692"/>
              <a:gd name="connsiteX5" fmla="*/ 185370 w 3192537"/>
              <a:gd name="connsiteY5" fmla="*/ 2056692 h 2056692"/>
              <a:gd name="connsiteX6" fmla="*/ 0 w 3192537"/>
              <a:gd name="connsiteY6" fmla="*/ 1871322 h 2056692"/>
              <a:gd name="connsiteX7" fmla="*/ 0 w 3192537"/>
              <a:gd name="connsiteY7" fmla="*/ 185370 h 2056692"/>
              <a:gd name="connsiteX8" fmla="*/ 185370 w 3192537"/>
              <a:gd name="connsiteY8" fmla="*/ 0 h 20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537" h="2056692">
                <a:moveTo>
                  <a:pt x="185370" y="0"/>
                </a:moveTo>
                <a:lnTo>
                  <a:pt x="3007167" y="0"/>
                </a:lnTo>
                <a:cubicBezTo>
                  <a:pt x="3109544" y="0"/>
                  <a:pt x="3192537" y="82993"/>
                  <a:pt x="3192537" y="185370"/>
                </a:cubicBezTo>
                <a:lnTo>
                  <a:pt x="3192537" y="1871322"/>
                </a:lnTo>
                <a:cubicBezTo>
                  <a:pt x="3192537" y="1973700"/>
                  <a:pt x="3109544" y="2056692"/>
                  <a:pt x="3007167" y="2056692"/>
                </a:cubicBezTo>
                <a:lnTo>
                  <a:pt x="185370" y="2056692"/>
                </a:lnTo>
                <a:cubicBezTo>
                  <a:pt x="82993" y="2056692"/>
                  <a:pt x="0" y="1973700"/>
                  <a:pt x="0" y="1871322"/>
                </a:cubicBezTo>
                <a:lnTo>
                  <a:pt x="0" y="185370"/>
                </a:lnTo>
                <a:cubicBezTo>
                  <a:pt x="0" y="82993"/>
                  <a:pt x="82993" y="0"/>
                  <a:pt x="185370" y="0"/>
                </a:cubicBezTo>
                <a:close/>
              </a:path>
            </a:pathLst>
          </a:custGeom>
        </p:spPr>
        <p:txBody>
          <a:bodyPr wrap="square">
            <a:noAutofit/>
          </a:bodyPr>
          <a:lstStyle>
            <a:lvl1pPr>
              <a:defRPr sz="1000"/>
            </a:lvl1pPr>
          </a:lstStyle>
          <a:p>
            <a:endParaRPr lang="en-US" dirty="0"/>
          </a:p>
        </p:txBody>
      </p:sp>
      <p:sp>
        <p:nvSpPr>
          <p:cNvPr id="12" name="Picture Placeholder 11">
            <a:extLst>
              <a:ext uri="{FF2B5EF4-FFF2-40B4-BE49-F238E27FC236}">
                <a16:creationId xmlns:a16="http://schemas.microsoft.com/office/drawing/2014/main" id="{9506F823-2C54-6F01-DDE8-1E865842BE75}"/>
              </a:ext>
            </a:extLst>
          </p:cNvPr>
          <p:cNvSpPr>
            <a:spLocks noGrp="1"/>
          </p:cNvSpPr>
          <p:nvPr>
            <p:ph type="pic" sz="quarter" idx="12"/>
          </p:nvPr>
        </p:nvSpPr>
        <p:spPr>
          <a:xfrm>
            <a:off x="7991859" y="3779063"/>
            <a:ext cx="3192537" cy="2056692"/>
          </a:xfrm>
          <a:custGeom>
            <a:avLst/>
            <a:gdLst>
              <a:gd name="connsiteX0" fmla="*/ 185370 w 3192537"/>
              <a:gd name="connsiteY0" fmla="*/ 0 h 2056692"/>
              <a:gd name="connsiteX1" fmla="*/ 3007167 w 3192537"/>
              <a:gd name="connsiteY1" fmla="*/ 0 h 2056692"/>
              <a:gd name="connsiteX2" fmla="*/ 3192537 w 3192537"/>
              <a:gd name="connsiteY2" fmla="*/ 185370 h 2056692"/>
              <a:gd name="connsiteX3" fmla="*/ 3192537 w 3192537"/>
              <a:gd name="connsiteY3" fmla="*/ 1871322 h 2056692"/>
              <a:gd name="connsiteX4" fmla="*/ 3007167 w 3192537"/>
              <a:gd name="connsiteY4" fmla="*/ 2056692 h 2056692"/>
              <a:gd name="connsiteX5" fmla="*/ 185370 w 3192537"/>
              <a:gd name="connsiteY5" fmla="*/ 2056692 h 2056692"/>
              <a:gd name="connsiteX6" fmla="*/ 0 w 3192537"/>
              <a:gd name="connsiteY6" fmla="*/ 1871322 h 2056692"/>
              <a:gd name="connsiteX7" fmla="*/ 0 w 3192537"/>
              <a:gd name="connsiteY7" fmla="*/ 185370 h 2056692"/>
              <a:gd name="connsiteX8" fmla="*/ 185370 w 3192537"/>
              <a:gd name="connsiteY8" fmla="*/ 0 h 20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537" h="2056692">
                <a:moveTo>
                  <a:pt x="185370" y="0"/>
                </a:moveTo>
                <a:lnTo>
                  <a:pt x="3007167" y="0"/>
                </a:lnTo>
                <a:cubicBezTo>
                  <a:pt x="3109544" y="0"/>
                  <a:pt x="3192537" y="82993"/>
                  <a:pt x="3192537" y="185370"/>
                </a:cubicBezTo>
                <a:lnTo>
                  <a:pt x="3192537" y="1871322"/>
                </a:lnTo>
                <a:cubicBezTo>
                  <a:pt x="3192537" y="1973700"/>
                  <a:pt x="3109544" y="2056692"/>
                  <a:pt x="3007167" y="2056692"/>
                </a:cubicBezTo>
                <a:lnTo>
                  <a:pt x="185370" y="2056692"/>
                </a:lnTo>
                <a:cubicBezTo>
                  <a:pt x="82993" y="2056692"/>
                  <a:pt x="0" y="1973700"/>
                  <a:pt x="0" y="1871322"/>
                </a:cubicBezTo>
                <a:lnTo>
                  <a:pt x="0" y="185370"/>
                </a:lnTo>
                <a:cubicBezTo>
                  <a:pt x="0" y="82993"/>
                  <a:pt x="82993" y="0"/>
                  <a:pt x="185370" y="0"/>
                </a:cubicBezTo>
                <a:close/>
              </a:path>
            </a:pathLst>
          </a:custGeom>
        </p:spPr>
        <p:txBody>
          <a:bodyPr wrap="square">
            <a:noAutofit/>
          </a:bodyPr>
          <a:lstStyle>
            <a:lvl1pPr>
              <a:defRPr sz="10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dirty="0">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dirty="0"/>
          </a:p>
        </p:txBody>
      </p:sp>
    </p:spTree>
    <p:extLst>
      <p:ext uri="{BB962C8B-B14F-4D97-AF65-F5344CB8AC3E}">
        <p14:creationId xmlns:p14="http://schemas.microsoft.com/office/powerpoint/2010/main" val="2766406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dirty="0">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dirty="0"/>
          </a:p>
        </p:txBody>
      </p:sp>
    </p:spTree>
    <p:extLst>
      <p:ext uri="{BB962C8B-B14F-4D97-AF65-F5344CB8AC3E}">
        <p14:creationId xmlns:p14="http://schemas.microsoft.com/office/powerpoint/2010/main" val="4024528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B8C812-38E1-453B-934A-3432F84ED328}"/>
              </a:ext>
            </a:extLst>
          </p:cNvPr>
          <p:cNvSpPr>
            <a:spLocks noGrp="1"/>
          </p:cNvSpPr>
          <p:nvPr>
            <p:ph type="pic" sz="quarter" idx="10"/>
          </p:nvPr>
        </p:nvSpPr>
        <p:spPr>
          <a:xfrm>
            <a:off x="6337300" y="0"/>
            <a:ext cx="5854700" cy="6858000"/>
          </a:xfrm>
          <a:custGeom>
            <a:avLst/>
            <a:gdLst>
              <a:gd name="connsiteX0" fmla="*/ 0 w 5283200"/>
              <a:gd name="connsiteY0" fmla="*/ 0 h 6858000"/>
              <a:gd name="connsiteX1" fmla="*/ 5283200 w 5283200"/>
              <a:gd name="connsiteY1" fmla="*/ 0 h 6858000"/>
              <a:gd name="connsiteX2" fmla="*/ 5283200 w 5283200"/>
              <a:gd name="connsiteY2" fmla="*/ 6858000 h 6858000"/>
              <a:gd name="connsiteX3" fmla="*/ 0 w 528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83200" h="6858000">
                <a:moveTo>
                  <a:pt x="0" y="0"/>
                </a:moveTo>
                <a:lnTo>
                  <a:pt x="5283200" y="0"/>
                </a:lnTo>
                <a:lnTo>
                  <a:pt x="5283200"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71948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75C1A-E8CF-D560-C366-19167FE4103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5F4AE6A9-6FB6-CEF9-D1C3-2121218757A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4677BBD-3E59-18B2-CF23-EB15DFE61324}"/>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5" name="Espace réservé du pied de page 4">
            <a:extLst>
              <a:ext uri="{FF2B5EF4-FFF2-40B4-BE49-F238E27FC236}">
                <a16:creationId xmlns:a16="http://schemas.microsoft.com/office/drawing/2014/main" id="{952402A0-4F03-179D-BD26-78FEC4848896}"/>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51D7686D-EF85-CC68-D351-0A39254129DE}"/>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362509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0D706-11EA-785F-EE97-71DFAAD2209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15C3A953-216C-EAE2-F5DF-8F05895399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BC1A1AA-E9E5-43E0-5CBB-FC6FCFB2222F}"/>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5" name="Espace réservé du pied de page 4">
            <a:extLst>
              <a:ext uri="{FF2B5EF4-FFF2-40B4-BE49-F238E27FC236}">
                <a16:creationId xmlns:a16="http://schemas.microsoft.com/office/drawing/2014/main" id="{688C401D-DB13-F336-C0DD-006A476AD031}"/>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61AFE649-8946-B7C8-60EE-19FE82F28F14}"/>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70247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6B126-BF99-9C57-9D63-74C410E8CF2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16D14FF-0198-BF2D-B7D4-914CB54EFB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8F2D4D35-3F28-E472-0568-9A62839AF69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C948819-96B6-E46D-8202-520363F3CF2E}"/>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6" name="Espace réservé du pied de page 5">
            <a:extLst>
              <a:ext uri="{FF2B5EF4-FFF2-40B4-BE49-F238E27FC236}">
                <a16:creationId xmlns:a16="http://schemas.microsoft.com/office/drawing/2014/main" id="{F77A3521-8445-9492-00A6-5D4A35078FEA}"/>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A9301020-BC7A-684D-05F7-7C3D1C9F886A}"/>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91789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7A7F4-392F-E16A-1B2A-6D61A1EEC39B}"/>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04FF5D7-A97E-3B6C-CC1B-A55065075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21749FE-6BAE-B5D7-368D-7499A8B3E07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C170CA82-C841-A8BD-BBE9-F751267E5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45D5DE-3003-13C8-E950-C41AC52716A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1CE807B-A15C-BBB7-2DD9-D0209B5B96AB}"/>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8" name="Espace réservé du pied de page 7">
            <a:extLst>
              <a:ext uri="{FF2B5EF4-FFF2-40B4-BE49-F238E27FC236}">
                <a16:creationId xmlns:a16="http://schemas.microsoft.com/office/drawing/2014/main" id="{FA387220-D0F9-20A2-574C-CD8FDD126E77}"/>
              </a:ext>
            </a:extLst>
          </p:cNvPr>
          <p:cNvSpPr>
            <a:spLocks noGrp="1"/>
          </p:cNvSpPr>
          <p:nvPr>
            <p:ph type="ftr" sz="quarter" idx="11"/>
          </p:nvPr>
        </p:nvSpPr>
        <p:spPr/>
        <p:txBody>
          <a:bodyPr/>
          <a:lstStyle/>
          <a:p>
            <a:endParaRPr lang="fr-CA" dirty="0"/>
          </a:p>
        </p:txBody>
      </p:sp>
      <p:sp>
        <p:nvSpPr>
          <p:cNvPr id="9" name="Espace réservé du numéro de diapositive 8">
            <a:extLst>
              <a:ext uri="{FF2B5EF4-FFF2-40B4-BE49-F238E27FC236}">
                <a16:creationId xmlns:a16="http://schemas.microsoft.com/office/drawing/2014/main" id="{2C2218CD-6BAA-9386-0923-320195918DA9}"/>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328918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2F0ED-8A8E-F58F-02AF-9856FBA997F0}"/>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B8D3EC8B-4764-E8E9-7C4D-980B38C33B02}"/>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4" name="Espace réservé du pied de page 3">
            <a:extLst>
              <a:ext uri="{FF2B5EF4-FFF2-40B4-BE49-F238E27FC236}">
                <a16:creationId xmlns:a16="http://schemas.microsoft.com/office/drawing/2014/main" id="{A21AA857-4D6B-1257-BB84-DF2143253200}"/>
              </a:ext>
            </a:extLst>
          </p:cNvPr>
          <p:cNvSpPr>
            <a:spLocks noGrp="1"/>
          </p:cNvSpPr>
          <p:nvPr>
            <p:ph type="ftr" sz="quarter" idx="11"/>
          </p:nvPr>
        </p:nvSpPr>
        <p:spPr/>
        <p:txBody>
          <a:bodyPr/>
          <a:lstStyle/>
          <a:p>
            <a:endParaRPr lang="fr-CA" dirty="0"/>
          </a:p>
        </p:txBody>
      </p:sp>
      <p:sp>
        <p:nvSpPr>
          <p:cNvPr id="5" name="Espace réservé du numéro de diapositive 4">
            <a:extLst>
              <a:ext uri="{FF2B5EF4-FFF2-40B4-BE49-F238E27FC236}">
                <a16:creationId xmlns:a16="http://schemas.microsoft.com/office/drawing/2014/main" id="{081743F8-10E1-4D5B-FB01-AA3A2570DB7C}"/>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371275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36D9D1-581D-FB04-67F9-2F4AEB0D29E7}"/>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3" name="Espace réservé du pied de page 2">
            <a:extLst>
              <a:ext uri="{FF2B5EF4-FFF2-40B4-BE49-F238E27FC236}">
                <a16:creationId xmlns:a16="http://schemas.microsoft.com/office/drawing/2014/main" id="{C8E1EC84-9C04-D6A2-FF08-438BBD7DD781}"/>
              </a:ext>
            </a:extLst>
          </p:cNvPr>
          <p:cNvSpPr>
            <a:spLocks noGrp="1"/>
          </p:cNvSpPr>
          <p:nvPr>
            <p:ph type="ftr" sz="quarter" idx="1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6CD7A54-13BE-A90D-1A7B-74E1C9B6C20C}"/>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257753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5D15F-CB0A-82FE-57B7-82C967C566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EC954E1-103D-0730-3A53-FB76D2CE3E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6444A325-4740-C378-4170-B4334969B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7B6D3C2-43FA-60E2-C937-6895DE474FEA}"/>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6" name="Espace réservé du pied de page 5">
            <a:extLst>
              <a:ext uri="{FF2B5EF4-FFF2-40B4-BE49-F238E27FC236}">
                <a16:creationId xmlns:a16="http://schemas.microsoft.com/office/drawing/2014/main" id="{90995AAD-58D3-A8EC-87A5-4F98DC6FB2BA}"/>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793CC621-1411-1535-1208-E10EFD9D7098}"/>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135272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47B0C-1C53-1AB6-B4EA-476212A75F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8D5EE1C8-755B-0973-C82B-43DA62B21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a:extLst>
              <a:ext uri="{FF2B5EF4-FFF2-40B4-BE49-F238E27FC236}">
                <a16:creationId xmlns:a16="http://schemas.microsoft.com/office/drawing/2014/main" id="{11E06590-ED17-914C-3AE2-EEAD8C809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93FFCBF-1746-167A-805F-6754ADDBF07A}"/>
              </a:ext>
            </a:extLst>
          </p:cNvPr>
          <p:cNvSpPr>
            <a:spLocks noGrp="1"/>
          </p:cNvSpPr>
          <p:nvPr>
            <p:ph type="dt" sz="half" idx="10"/>
          </p:nvPr>
        </p:nvSpPr>
        <p:spPr/>
        <p:txBody>
          <a:bodyPr/>
          <a:lstStyle/>
          <a:p>
            <a:fld id="{1F2A9B9F-A7DC-4AAE-98B7-C0B6036C2764}" type="datetimeFigureOut">
              <a:rPr lang="fr-CA" smtClean="0"/>
              <a:t>2026-05-12</a:t>
            </a:fld>
            <a:endParaRPr lang="fr-CA" dirty="0"/>
          </a:p>
        </p:txBody>
      </p:sp>
      <p:sp>
        <p:nvSpPr>
          <p:cNvPr id="6" name="Espace réservé du pied de page 5">
            <a:extLst>
              <a:ext uri="{FF2B5EF4-FFF2-40B4-BE49-F238E27FC236}">
                <a16:creationId xmlns:a16="http://schemas.microsoft.com/office/drawing/2014/main" id="{EF82E945-067B-4C3A-B0A2-CA7E1CDF2507}"/>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B0EBD34F-0301-1491-BD21-0C5CA498AF6D}"/>
              </a:ext>
            </a:extLst>
          </p:cNvPr>
          <p:cNvSpPr>
            <a:spLocks noGrp="1"/>
          </p:cNvSpPr>
          <p:nvPr>
            <p:ph type="sldNum" sz="quarter" idx="12"/>
          </p:nvPr>
        </p:nvSpPr>
        <p:spPr/>
        <p:txBody>
          <a:bodyPr/>
          <a:lstStyle/>
          <a:p>
            <a:fld id="{7265A0F0-F974-4477-B2F2-F1FC9197E54B}" type="slidenum">
              <a:rPr lang="fr-CA" smtClean="0"/>
              <a:t>‹N°›</a:t>
            </a:fld>
            <a:endParaRPr lang="fr-CA" dirty="0"/>
          </a:p>
        </p:txBody>
      </p:sp>
    </p:spTree>
    <p:extLst>
      <p:ext uri="{BB962C8B-B14F-4D97-AF65-F5344CB8AC3E}">
        <p14:creationId xmlns:p14="http://schemas.microsoft.com/office/powerpoint/2010/main" val="345270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0B2D1A3-59EA-0F89-7E58-AF0733005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07D3949-2858-B9A0-40B5-BBF0DE37A9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294DF92-2D97-3DFE-529A-F28314777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2A9B9F-A7DC-4AAE-98B7-C0B6036C2764}" type="datetimeFigureOut">
              <a:rPr lang="fr-CA" smtClean="0"/>
              <a:t>2026-05-12</a:t>
            </a:fld>
            <a:endParaRPr lang="fr-CA" dirty="0"/>
          </a:p>
        </p:txBody>
      </p:sp>
      <p:sp>
        <p:nvSpPr>
          <p:cNvPr id="5" name="Espace réservé du pied de page 4">
            <a:extLst>
              <a:ext uri="{FF2B5EF4-FFF2-40B4-BE49-F238E27FC236}">
                <a16:creationId xmlns:a16="http://schemas.microsoft.com/office/drawing/2014/main" id="{83D0CA1B-178F-8406-4C9F-437C8A138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dirty="0"/>
          </a:p>
        </p:txBody>
      </p:sp>
      <p:sp>
        <p:nvSpPr>
          <p:cNvPr id="6" name="Espace réservé du numéro de diapositive 5">
            <a:extLst>
              <a:ext uri="{FF2B5EF4-FFF2-40B4-BE49-F238E27FC236}">
                <a16:creationId xmlns:a16="http://schemas.microsoft.com/office/drawing/2014/main" id="{1F04BCC4-067F-E17E-A495-FC2B4BA6E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65A0F0-F974-4477-B2F2-F1FC9197E54B}" type="slidenum">
              <a:rPr lang="fr-CA" smtClean="0"/>
              <a:t>‹N°›</a:t>
            </a:fld>
            <a:endParaRPr lang="fr-CA" dirty="0"/>
          </a:p>
        </p:txBody>
      </p:sp>
    </p:spTree>
    <p:extLst>
      <p:ext uri="{BB962C8B-B14F-4D97-AF65-F5344CB8AC3E}">
        <p14:creationId xmlns:p14="http://schemas.microsoft.com/office/powerpoint/2010/main" val="1473044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Layout" Target="../slideLayouts/slideLayout16.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s://www.legisquebec.gouv.qc.ca/fr/document/lc/c-25.1#se:9"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hyperlink" Target="https://www.legisquebec.gouv.qc.ca/fr/document/lc/C-27#se:20_5"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texte, Police, Graphique, blanc&#10;&#10;Description générée automatiquement">
            <a:extLst>
              <a:ext uri="{FF2B5EF4-FFF2-40B4-BE49-F238E27FC236}">
                <a16:creationId xmlns:a16="http://schemas.microsoft.com/office/drawing/2014/main" id="{40FD70A1-B5DF-377E-158E-4BA90EC4B7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543" b="38543"/>
          <a:stretch>
            <a:fillRect/>
          </a:stretch>
        </p:blipFill>
        <p:spPr/>
      </p:pic>
      <p:sp>
        <p:nvSpPr>
          <p:cNvPr id="44" name="Rectangle 43">
            <a:extLst>
              <a:ext uri="{FF2B5EF4-FFF2-40B4-BE49-F238E27FC236}">
                <a16:creationId xmlns:a16="http://schemas.microsoft.com/office/drawing/2014/main" id="{C231408D-B1F6-4386-BBC8-4A867F3A1234}"/>
              </a:ext>
            </a:extLst>
          </p:cNvPr>
          <p:cNvSpPr/>
          <p:nvPr/>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F7A08E2-A9A1-FE9C-79B7-17CB325FD3B8}"/>
              </a:ext>
            </a:extLst>
          </p:cNvPr>
          <p:cNvSpPr txBox="1"/>
          <p:nvPr/>
        </p:nvSpPr>
        <p:spPr>
          <a:xfrm rot="5400000">
            <a:off x="7160627" y="1842463"/>
            <a:ext cx="8018318" cy="3477875"/>
          </a:xfrm>
          <a:prstGeom prst="rect">
            <a:avLst/>
          </a:prstGeom>
          <a:noFill/>
        </p:spPr>
        <p:txBody>
          <a:bodyPr wrap="square" lIns="91440" tIns="45720" rIns="91440" bIns="45720" rtlCol="0" anchor="ctr">
            <a:spAutoFit/>
          </a:bodyPr>
          <a:lstStyle/>
          <a:p>
            <a:pPr algn="ctr"/>
            <a:r>
              <a:rPr lang="en-GB" sz="22000" spc="2000" dirty="0">
                <a:solidFill>
                  <a:schemeClr val="bg1">
                    <a:alpha val="10000"/>
                  </a:schemeClr>
                </a:solidFill>
                <a:latin typeface="Open Sans ExtraBold"/>
                <a:ea typeface="Open Sans ExtraBold"/>
                <a:cs typeface="Open Sans ExtraBold"/>
              </a:rPr>
              <a:t>2026</a:t>
            </a:r>
            <a:endParaRPr lang="en-US" sz="22000" spc="2000" dirty="0">
              <a:solidFill>
                <a:schemeClr val="bg1">
                  <a:alpha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8" name="TextBox 27">
            <a:extLst>
              <a:ext uri="{FF2B5EF4-FFF2-40B4-BE49-F238E27FC236}">
                <a16:creationId xmlns:a16="http://schemas.microsoft.com/office/drawing/2014/main" id="{158BD776-9985-8024-33A1-9FBEE3959AA8}"/>
              </a:ext>
            </a:extLst>
          </p:cNvPr>
          <p:cNvSpPr txBox="1"/>
          <p:nvPr/>
        </p:nvSpPr>
        <p:spPr>
          <a:xfrm>
            <a:off x="699354" y="2414546"/>
            <a:ext cx="9461787" cy="2792688"/>
          </a:xfrm>
          <a:prstGeom prst="rect">
            <a:avLst/>
          </a:prstGeom>
          <a:noFill/>
        </p:spPr>
        <p:txBody>
          <a:bodyPr wrap="square" rtlCol="0" anchor="ctr">
            <a:spAutoFit/>
          </a:bodyPr>
          <a:lstStyle/>
          <a:p>
            <a:pPr>
              <a:lnSpc>
                <a:spcPts val="7000"/>
              </a:lnSpc>
            </a:pPr>
            <a:r>
              <a:rPr lang="en-US" sz="2400" dirty="0">
                <a:solidFill>
                  <a:schemeClr val="tx2">
                    <a:lumMod val="90000"/>
                    <a:lumOff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Loi 4 (PL3) : </a:t>
            </a:r>
            <a:r>
              <a:rPr lang="fr-CA" sz="2400" i="1" dirty="0">
                <a:solidFill>
                  <a:schemeClr val="bg1"/>
                </a:solidFill>
                <a:latin typeface="Lato"/>
                <a:ea typeface="Lato"/>
                <a:cs typeface="Lato"/>
              </a:rPr>
              <a:t>Loi visant à améliorer la transparence, la gouvernance et le processus démocratique de diverses associations en milieu de travail</a:t>
            </a:r>
          </a:p>
          <a:p>
            <a:pPr>
              <a:lnSpc>
                <a:spcPts val="7000"/>
              </a:lnSpc>
            </a:pPr>
            <a:endParaRPr lang="en-US" sz="7000" dirty="0">
              <a:solidFill>
                <a:schemeClr val="tx2">
                  <a:lumMod val="90000"/>
                  <a:lumOff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6" name="Rectangle: Rounded Corners 35">
            <a:extLst>
              <a:ext uri="{FF2B5EF4-FFF2-40B4-BE49-F238E27FC236}">
                <a16:creationId xmlns:a16="http://schemas.microsoft.com/office/drawing/2014/main" id="{606E73E9-2AB4-F58C-8FF2-42E0A12B462E}"/>
              </a:ext>
            </a:extLst>
          </p:cNvPr>
          <p:cNvSpPr/>
          <p:nvPr/>
        </p:nvSpPr>
        <p:spPr>
          <a:xfrm>
            <a:off x="929024" y="5471411"/>
            <a:ext cx="3477876" cy="1135699"/>
          </a:xfrm>
          <a:prstGeom prst="roundRect">
            <a:avLst>
              <a:gd name="adj" fmla="val 50000"/>
            </a:avLst>
          </a:prstGeom>
          <a:solidFill>
            <a:schemeClr val="bg1">
              <a:alpha val="1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5BC4DEA-17A3-7736-9D1A-AF1F561610D5}"/>
              </a:ext>
            </a:extLst>
          </p:cNvPr>
          <p:cNvSpPr txBox="1"/>
          <p:nvPr/>
        </p:nvSpPr>
        <p:spPr>
          <a:xfrm>
            <a:off x="1281979" y="5591447"/>
            <a:ext cx="3124921" cy="1015663"/>
          </a:xfrm>
          <a:prstGeom prst="rect">
            <a:avLst/>
          </a:prstGeom>
          <a:noFill/>
        </p:spPr>
        <p:txBody>
          <a:bodyPr wrap="square" lIns="91440" tIns="45720" rIns="91440" bIns="45720" rtlCol="0" anchor="t">
            <a:spAutoFit/>
          </a:bodyPr>
          <a:lstStyle/>
          <a:p>
            <a:r>
              <a:rPr lang="en-US" sz="1500" spc="400" dirty="0">
                <a:solidFill>
                  <a:schemeClr val="bg1"/>
                </a:solidFill>
                <a:latin typeface="Open Sans"/>
                <a:ea typeface="Open Sans"/>
                <a:cs typeface="Open Sans"/>
              </a:rPr>
              <a:t>Séminaire sur le droit du travail et l’arbitrage de grief</a:t>
            </a:r>
          </a:p>
          <a:p>
            <a:r>
              <a:rPr lang="en-US" sz="1500" spc="400" dirty="0">
                <a:solidFill>
                  <a:schemeClr val="bg1"/>
                </a:solidFill>
                <a:latin typeface="Open Sans"/>
                <a:ea typeface="Open Sans"/>
                <a:cs typeface="Open Sans"/>
              </a:rPr>
              <a:t>12 mai 2026</a:t>
            </a:r>
            <a:endParaRPr lang="en-US" sz="1500" spc="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 6" descr="Une image contenant texte, Police, Graphique, blanc&#10;&#10;Description générée automatiquement">
            <a:extLst>
              <a:ext uri="{FF2B5EF4-FFF2-40B4-BE49-F238E27FC236}">
                <a16:creationId xmlns:a16="http://schemas.microsoft.com/office/drawing/2014/main" id="{EEDC204A-FBAE-7076-2DA1-0A1232F8C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54" y="250890"/>
            <a:ext cx="612682" cy="1503991"/>
          </a:xfrm>
          <a:prstGeom prst="rect">
            <a:avLst/>
          </a:prstGeom>
        </p:spPr>
      </p:pic>
    </p:spTree>
    <p:extLst>
      <p:ext uri="{BB962C8B-B14F-4D97-AF65-F5344CB8AC3E}">
        <p14:creationId xmlns:p14="http://schemas.microsoft.com/office/powerpoint/2010/main" val="231294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0F38E-E655-EC74-4E05-438D5C45B5E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348F452-3C76-3676-F1E3-ECA4F797DCD2}"/>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Transparence</a:t>
            </a:r>
          </a:p>
        </p:txBody>
      </p:sp>
      <p:sp>
        <p:nvSpPr>
          <p:cNvPr id="14" name="Slide Number Placeholder 13">
            <a:extLst>
              <a:ext uri="{FF2B5EF4-FFF2-40B4-BE49-F238E27FC236}">
                <a16:creationId xmlns:a16="http://schemas.microsoft.com/office/drawing/2014/main" id="{10704E45-9FA3-084C-2703-16A7599765D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554F37B1-526A-DB26-CC58-97BBDA4C3043}"/>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AC3A7259-21EF-7B04-2BFA-E41DC7C4F14A}"/>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262E758-A660-45C2-3E8E-AC813BA64D8B}"/>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229DC8A7-B80B-974E-3D07-62EBD3B59F3B}"/>
              </a:ext>
            </a:extLst>
          </p:cNvPr>
          <p:cNvSpPr>
            <a:spLocks noChangeArrowheads="1"/>
          </p:cNvSpPr>
          <p:nvPr/>
        </p:nvSpPr>
        <p:spPr bwMode="auto">
          <a:xfrm>
            <a:off x="457200" y="1155951"/>
            <a:ext cx="11514667" cy="5276227"/>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Introduction de nouvelles obligations de vérification comptable (47.1):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ptos" panose="02110004020202020204"/>
            </a:endParaRPr>
          </a:p>
          <a:p>
            <a:pPr marL="285750" indent="-285750">
              <a:buFont typeface="Arial" panose="020B0604020202020204" pitchFamily="34" charset="0"/>
              <a:buChar char="•"/>
            </a:pPr>
            <a:r>
              <a:rPr lang="fr-CA" sz="2400" dirty="0"/>
              <a:t>Préparation des états financiers selon les « principes comptables généralement reconnus »</a:t>
            </a:r>
          </a:p>
          <a:p>
            <a:pPr marL="285750" indent="-285750">
              <a:buFont typeface="Arial" panose="020B0604020202020204" pitchFamily="34" charset="0"/>
              <a:buChar char="•"/>
            </a:pPr>
            <a:r>
              <a:rPr lang="fr-CA" sz="2400" dirty="0"/>
              <a:t>Plus de 250 000 $ de cotisations annuelles: mission d’examen des états financiers</a:t>
            </a:r>
          </a:p>
          <a:p>
            <a:pPr marL="285750" indent="-285750">
              <a:buFont typeface="Arial" panose="020B0604020202020204" pitchFamily="34" charset="0"/>
              <a:buChar char="•"/>
            </a:pPr>
            <a:r>
              <a:rPr lang="fr-CA" sz="2400" dirty="0"/>
              <a:t>Plus de 500 000 $ : mission d’audit des états financiers </a:t>
            </a:r>
          </a:p>
          <a:p>
            <a:pPr marL="285750" indent="-285750">
              <a:buFont typeface="Arial" panose="020B0604020202020204" pitchFamily="34" charset="0"/>
              <a:buChar char="•"/>
            </a:pPr>
            <a:r>
              <a:rPr lang="fr-CA" sz="2400" dirty="0"/>
              <a:t>Unions, fédérations et confédérations: mission d’audit des états financiers</a:t>
            </a:r>
          </a:p>
          <a:p>
            <a:pPr marL="285750" indent="-285750">
              <a:buFont typeface="Arial" panose="020B0604020202020204" pitchFamily="34" charset="0"/>
              <a:buChar char="•"/>
            </a:pPr>
            <a:endParaRPr lang="fr-CA" sz="2400" dirty="0"/>
          </a:p>
          <a:p>
            <a:pPr marL="285750" indent="-285750">
              <a:buFont typeface="Arial" panose="020B0604020202020204" pitchFamily="34" charset="0"/>
              <a:buChar char="•"/>
            </a:pPr>
            <a:r>
              <a:rPr lang="fr-CA" sz="2400" dirty="0"/>
              <a:t>Remise gratuite des états financiers à un </a:t>
            </a:r>
            <a:r>
              <a:rPr lang="fr-CA" sz="2400" u="sng" dirty="0"/>
              <a:t>salarié</a:t>
            </a:r>
            <a:r>
              <a:rPr lang="fr-CA" sz="2400" dirty="0"/>
              <a:t> qui en fait la demande</a:t>
            </a:r>
          </a:p>
          <a:p>
            <a:pPr marL="285750" indent="-285750">
              <a:buFont typeface="Arial" panose="020B0604020202020204" pitchFamily="34" charset="0"/>
              <a:buChar char="•"/>
            </a:pPr>
            <a:r>
              <a:rPr lang="fr-CA" sz="2400" dirty="0"/>
              <a:t>Rendre accessible les états financiers sur le site web ou par tout autre moyen approprié</a:t>
            </a:r>
          </a:p>
          <a:p>
            <a:pPr marL="285750" indent="-285750">
              <a:buFont typeface="Arial" panose="020B0604020202020204" pitchFamily="34" charset="0"/>
              <a:buChar char="•"/>
            </a:pPr>
            <a:endParaRPr lang="fr-CA" sz="2400" dirty="0"/>
          </a:p>
          <a:p>
            <a:pPr marL="285750" indent="-285750">
              <a:buFont typeface="Arial" panose="020B0604020202020204" pitchFamily="34" charset="0"/>
              <a:buChar char="•"/>
            </a:pPr>
            <a:r>
              <a:rPr lang="en-US" sz="2400" dirty="0">
                <a:solidFill>
                  <a:prstClr val="black"/>
                </a:solidFill>
              </a:rPr>
              <a:t>Règles relatives aux états financiers: s’applique à compter de l’exercice financier suivant celui en cours au 2 avril 2026</a:t>
            </a:r>
          </a:p>
          <a:p>
            <a:endParaRPr lang="fr-CA" dirty="0"/>
          </a:p>
          <a:p>
            <a:pPr marL="285750" indent="-285750">
              <a:buFont typeface="Arial" panose="020B0604020202020204" pitchFamily="34" charset="0"/>
              <a:buChar char="•"/>
            </a:pPr>
            <a:endParaRPr lang="fr-CA" dirty="0"/>
          </a:p>
          <a:p>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482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DBEF-D179-C248-4B52-260DA7B3B9E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28D93A-06F7-DFD5-2A41-1C288AAB54D2}"/>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Transparence</a:t>
            </a:r>
          </a:p>
        </p:txBody>
      </p:sp>
      <p:sp>
        <p:nvSpPr>
          <p:cNvPr id="14" name="Slide Number Placeholder 13">
            <a:extLst>
              <a:ext uri="{FF2B5EF4-FFF2-40B4-BE49-F238E27FC236}">
                <a16:creationId xmlns:a16="http://schemas.microsoft.com/office/drawing/2014/main" id="{8AA86648-0FBB-83BB-879F-D5F99A8E2C0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1FB9E6FB-87DD-C9BA-CFA3-07DDF58B49EB}"/>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7EBB843C-7D09-FF06-8CFE-4888EC7FEA0F}"/>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8C5FD20-F58B-811A-F945-C4E5E9B8F872}"/>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209A18FA-9253-F3B2-EA28-C5B15A1FA985}"/>
              </a:ext>
            </a:extLst>
          </p:cNvPr>
          <p:cNvSpPr>
            <a:spLocks noChangeArrowheads="1"/>
          </p:cNvSpPr>
          <p:nvPr/>
        </p:nvSpPr>
        <p:spPr bwMode="auto">
          <a:xfrm>
            <a:off x="457200" y="1155951"/>
            <a:ext cx="11514667" cy="5276227"/>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fr-CA" sz="2000" dirty="0"/>
          </a:p>
          <a:p>
            <a:r>
              <a:rPr lang="fr-CA" sz="2000" dirty="0"/>
              <a:t>Obligation de préparer annuellement un rapport sur l’utilisation des ressources financières et de le présenter aux membres lors d’une assemblée. Doit être transmis gratuitement au salarié qui en fait la demande et rendu accessible sur le site web ou toute autre moyen approprié. (47.1.2). </a:t>
            </a:r>
          </a:p>
          <a:p>
            <a:endParaRPr lang="fr-CA" sz="2000" dirty="0"/>
          </a:p>
          <a:p>
            <a:r>
              <a:rPr lang="en-US" sz="2000" dirty="0">
                <a:solidFill>
                  <a:prstClr val="black"/>
                </a:solidFill>
              </a:rPr>
              <a:t>Règles relatives au rapport financier: s’applique à compter de l’exercice financier suivant celui en cours au 2 avril 2026, mais la période visée par le premier rapport doit débuter au 2 avril 2026</a:t>
            </a:r>
            <a:endParaRPr lang="fr-CA" sz="2000" dirty="0"/>
          </a:p>
          <a:p>
            <a:endParaRPr lang="fr-CA" sz="2000" dirty="0"/>
          </a:p>
          <a:p>
            <a:r>
              <a:rPr lang="fr-FR" sz="2000" dirty="0"/>
              <a:t>1° le montant de la cotisation principale et, le cas échéant, le montant de la cotisation facultative prélevés sur le salaire des salariés ainsi que tout montant prélevé à une fin et pour une durée déterminées, que ce montant soit de la nature d’une cotisation principale ou facultative; </a:t>
            </a:r>
          </a:p>
          <a:p>
            <a:endParaRPr lang="fr-FR" sz="2000" dirty="0"/>
          </a:p>
          <a:p>
            <a:r>
              <a:rPr lang="fr-FR" sz="2000" dirty="0"/>
              <a:t>2° le montant que se fait remettre annuellement l'association à titre de cotisations aux fins de l'application du troisième alinéa de l'article 47 ainsi que le montant transmis à titre de cotisations à l’union, à la fédération ou à la confédération à laquelle elle est affiliée ou appartient ainsi que la part de ce montant relative à la cotisation facultative, le cas échéant;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56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3C0E-581C-E7F4-03C6-645DDA9E37E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8BB071F-166B-E17A-344F-B6F945CFE90D}"/>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Transparence</a:t>
            </a:r>
          </a:p>
        </p:txBody>
      </p:sp>
      <p:grpSp>
        <p:nvGrpSpPr>
          <p:cNvPr id="2" name="Group 1">
            <a:extLst>
              <a:ext uri="{FF2B5EF4-FFF2-40B4-BE49-F238E27FC236}">
                <a16:creationId xmlns:a16="http://schemas.microsoft.com/office/drawing/2014/main" id="{4806C006-C67F-6E48-0B20-88CFB6A18C08}"/>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55521773-692C-D31E-E547-3E7D9AC14973}"/>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1DCA7C1-F36F-24F1-E1D9-19587B9DF54F}"/>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1FBB78FC-04F5-9DC5-20A1-5913C923662A}"/>
              </a:ext>
            </a:extLst>
          </p:cNvPr>
          <p:cNvSpPr>
            <a:spLocks noChangeArrowheads="1"/>
          </p:cNvSpPr>
          <p:nvPr/>
        </p:nvSpPr>
        <p:spPr bwMode="auto">
          <a:xfrm>
            <a:off x="457200" y="1155951"/>
            <a:ext cx="11514667" cy="5563348"/>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r>
              <a:rPr lang="fr-FR" dirty="0"/>
              <a:t>3° le nom et le titre de chacune des personnes élues à une fonction à l'intérieur de l'association et ceux de la personne non élue ayant la plus haute autorité au sein de l'association ainsi que la rémunération qui leur a été versée par l'association et les autres avantages dont elles ont bénéficié; </a:t>
            </a:r>
          </a:p>
          <a:p>
            <a:endParaRPr lang="fr-FR" dirty="0"/>
          </a:p>
          <a:p>
            <a:r>
              <a:rPr lang="fr-FR" dirty="0"/>
              <a:t>4° le total des dépenses assumées par l'association, dont les frais d'hébergement, de déplacement et de repas : </a:t>
            </a:r>
          </a:p>
          <a:p>
            <a:r>
              <a:rPr lang="fr-FR" i="1" dirty="0"/>
              <a:t>a) </a:t>
            </a:r>
            <a:r>
              <a:rPr lang="fr-FR" dirty="0"/>
              <a:t>pour chacune des personnes élues à une fonction à l'intérieur de l'association et pour la personne non élue ayant la plus haute autorité au sein de l'association; </a:t>
            </a:r>
          </a:p>
          <a:p>
            <a:r>
              <a:rPr lang="fr-FR" i="1" dirty="0"/>
              <a:t>b) </a:t>
            </a:r>
            <a:r>
              <a:rPr lang="fr-FR" dirty="0"/>
              <a:t>pour l'ensemble des autres personnes qui en ont bénéficié; </a:t>
            </a:r>
          </a:p>
          <a:p>
            <a:endParaRPr lang="fr-FR" dirty="0"/>
          </a:p>
          <a:p>
            <a:r>
              <a:rPr lang="fr-FR" dirty="0"/>
              <a:t>5° un résumé des activités </a:t>
            </a:r>
            <a:r>
              <a:rPr lang="fr-FR" u="sng" dirty="0"/>
              <a:t>financées avec les cotisations facultatives</a:t>
            </a:r>
            <a:r>
              <a:rPr lang="fr-FR" dirty="0"/>
              <a:t> et une ventilation des dépenses qui y sont associées;</a:t>
            </a:r>
            <a:endParaRPr lang="fr-CA" dirty="0"/>
          </a:p>
          <a:p>
            <a:endParaRPr lang="fr-FR" dirty="0"/>
          </a:p>
          <a:p>
            <a:r>
              <a:rPr lang="fr-FR" dirty="0"/>
              <a:t>6° une liste des dépenses, autres que celles visées aux paragraphes 4° et 5°, qui mentionne l'objet de chacune d'elles, lorsqu'il s'agit: </a:t>
            </a:r>
          </a:p>
          <a:p>
            <a:r>
              <a:rPr lang="fr-FR" dirty="0"/>
              <a:t>a) de dépenses de plus de 5 000 $ effectuées par une association accréditée qui se fait remettre annuellement un montant de 500 000 $ ou moins à titre de cotisations; </a:t>
            </a:r>
          </a:p>
          <a:p>
            <a:r>
              <a:rPr lang="fr-FR" dirty="0"/>
              <a:t>b) de dépenses de plus de 10 000 $ effectuées par une association accréditée qui se fait remettre annuellement un montant de plus de 500 000 $ à titre de cotisations; </a:t>
            </a:r>
          </a:p>
          <a:p>
            <a:r>
              <a:rPr lang="fr-FR" dirty="0"/>
              <a:t>c) de dépenses de plus de 25 000 $ effectuées par une union, une fédération ou une confédération;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00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406B-BB11-B25A-6326-131A91CFAB8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3E458FD-BA36-C00A-6714-94D8EFCFD65D}"/>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Cotisation facultative</a:t>
            </a:r>
          </a:p>
        </p:txBody>
      </p:sp>
      <p:sp>
        <p:nvSpPr>
          <p:cNvPr id="14" name="Slide Number Placeholder 13">
            <a:extLst>
              <a:ext uri="{FF2B5EF4-FFF2-40B4-BE49-F238E27FC236}">
                <a16:creationId xmlns:a16="http://schemas.microsoft.com/office/drawing/2014/main" id="{A041E533-52B1-B99A-9A4C-BB61D0CA3065}"/>
              </a:ext>
            </a:extLst>
          </p:cNvPr>
          <p:cNvSpPr>
            <a:spLocks noGrp="1"/>
          </p:cNvSpPr>
          <p:nvPr>
            <p:ph type="sldNum" sz="quarter" idx="4"/>
          </p:nvPr>
        </p:nvSpPr>
        <p:spPr/>
        <p:txBody>
          <a:bodyPr/>
          <a:lstStyle/>
          <a:p>
            <a:fld id="{58B2BE56-A1DF-44BF-AF31-08C6097C884E}" type="slidenum">
              <a:rPr lang="en-US" smtClean="0"/>
              <a:pPr/>
              <a:t>13</a:t>
            </a:fld>
            <a:endParaRPr lang="en-US" sz="1200" dirty="0"/>
          </a:p>
        </p:txBody>
      </p:sp>
      <p:grpSp>
        <p:nvGrpSpPr>
          <p:cNvPr id="2" name="Group 1">
            <a:extLst>
              <a:ext uri="{FF2B5EF4-FFF2-40B4-BE49-F238E27FC236}">
                <a16:creationId xmlns:a16="http://schemas.microsoft.com/office/drawing/2014/main" id="{704DE64E-CDA6-7BDD-BC1F-E7F755EFA57F}"/>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8FEB40D2-EC53-DE89-5135-9369773168EC}"/>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5650D1D-3B91-0005-F337-46FBF0F5B0CE}"/>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C7A8BE46-8544-8FD1-1104-FB512D43CB2B}"/>
              </a:ext>
            </a:extLst>
          </p:cNvPr>
          <p:cNvSpPr>
            <a:spLocks noChangeArrowheads="1"/>
          </p:cNvSpPr>
          <p:nvPr/>
        </p:nvSpPr>
        <p:spPr bwMode="auto">
          <a:xfrm>
            <a:off x="260702" y="1463240"/>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fr-CA" dirty="0"/>
          </a:p>
          <a:p>
            <a:r>
              <a:rPr lang="fr-FR" sz="2400" dirty="0"/>
              <a:t>Interdiction (47.0.4): </a:t>
            </a:r>
          </a:p>
          <a:p>
            <a:endParaRPr lang="fr-FR" sz="2400" dirty="0"/>
          </a:p>
          <a:p>
            <a:pPr marL="285750" indent="-285750">
              <a:buFont typeface="Arial" panose="020B0604020202020204" pitchFamily="34" charset="0"/>
              <a:buChar char="•"/>
            </a:pPr>
            <a:r>
              <a:rPr lang="fr-FR" sz="2400" dirty="0"/>
              <a:t>Effectuer une dépense avec une cotisation principale pour une activité facultative;</a:t>
            </a:r>
          </a:p>
          <a:p>
            <a:pPr marL="285750" indent="-285750">
              <a:buFont typeface="Arial" panose="020B0604020202020204" pitchFamily="34" charset="0"/>
              <a:buChar char="•"/>
            </a:pPr>
            <a:endParaRPr lang="fr-FR" sz="2400" dirty="0"/>
          </a:p>
          <a:p>
            <a:r>
              <a:rPr lang="fr-FR" sz="2400" dirty="0"/>
              <a:t>Obligations (47.0.1 1</a:t>
            </a:r>
            <a:r>
              <a:rPr lang="fr-FR" sz="2400" baseline="30000" dirty="0"/>
              <a:t>er</a:t>
            </a:r>
            <a:r>
              <a:rPr lang="fr-FR" sz="2400" dirty="0"/>
              <a:t> et 3</a:t>
            </a:r>
            <a:r>
              <a:rPr lang="fr-FR" sz="2400" baseline="30000" dirty="0"/>
              <a:t>e</a:t>
            </a:r>
            <a:r>
              <a:rPr lang="fr-FR" sz="2400" dirty="0"/>
              <a:t> al.):</a:t>
            </a:r>
          </a:p>
          <a:p>
            <a:endParaRPr lang="fr-FR" sz="2400" dirty="0"/>
          </a:p>
          <a:p>
            <a:pPr marL="285750" indent="-285750">
              <a:buFont typeface="Arial" panose="020B0604020202020204" pitchFamily="34" charset="0"/>
              <a:buChar char="•"/>
            </a:pPr>
            <a:r>
              <a:rPr lang="fr-FR" sz="2400" u="sng" dirty="0"/>
              <a:t>Lorsqu’elles sont financées par des cotisations</a:t>
            </a:r>
            <a:r>
              <a:rPr lang="fr-FR" sz="2400" dirty="0"/>
              <a:t>, les activités facultatives doivent être financées exclusivement par des cotisations facultatives.</a:t>
            </a:r>
            <a:endParaRPr lang="fr-FR" sz="2400" u="sng" dirty="0"/>
          </a:p>
          <a:p>
            <a:pPr marL="285750" indent="-285750">
              <a:buFont typeface="Arial" panose="020B0604020202020204" pitchFamily="34" charset="0"/>
              <a:buChar char="•"/>
            </a:pPr>
            <a:r>
              <a:rPr lang="fr-FR" sz="2400" u="sng" dirty="0"/>
              <a:t>Si elles sont financées par des cotisations</a:t>
            </a:r>
            <a:r>
              <a:rPr lang="fr-FR" sz="2400" dirty="0"/>
              <a:t>, toutes dépenses liées à une activité facultative doivent être financées par des cotisations facultatives. (notamment salaires, honoraires, frais de déplacement, toute autre dépense connexe)</a:t>
            </a:r>
          </a:p>
        </p:txBody>
      </p:sp>
    </p:spTree>
    <p:extLst>
      <p:ext uri="{BB962C8B-B14F-4D97-AF65-F5344CB8AC3E}">
        <p14:creationId xmlns:p14="http://schemas.microsoft.com/office/powerpoint/2010/main" val="228190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C0A31-4FD7-3906-4D93-27B44920520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AF2A257-15D9-0220-3663-31EF08600E34}"/>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Cotisation facultative</a:t>
            </a:r>
          </a:p>
        </p:txBody>
      </p:sp>
      <p:sp>
        <p:nvSpPr>
          <p:cNvPr id="14" name="Slide Number Placeholder 13">
            <a:extLst>
              <a:ext uri="{FF2B5EF4-FFF2-40B4-BE49-F238E27FC236}">
                <a16:creationId xmlns:a16="http://schemas.microsoft.com/office/drawing/2014/main" id="{F71562C1-D96E-F9B4-AAF8-030F1F11CF2B}"/>
              </a:ext>
            </a:extLst>
          </p:cNvPr>
          <p:cNvSpPr>
            <a:spLocks noGrp="1"/>
          </p:cNvSpPr>
          <p:nvPr>
            <p:ph type="sldNum" sz="quarter" idx="4"/>
          </p:nvPr>
        </p:nvSpPr>
        <p:spPr/>
        <p:txBody>
          <a:bodyPr/>
          <a:lstStyle/>
          <a:p>
            <a:fld id="{58B2BE56-A1DF-44BF-AF31-08C6097C884E}" type="slidenum">
              <a:rPr lang="en-US" smtClean="0"/>
              <a:pPr/>
              <a:t>14</a:t>
            </a:fld>
            <a:endParaRPr lang="en-US" sz="1200" dirty="0"/>
          </a:p>
        </p:txBody>
      </p:sp>
      <p:grpSp>
        <p:nvGrpSpPr>
          <p:cNvPr id="2" name="Group 1">
            <a:extLst>
              <a:ext uri="{FF2B5EF4-FFF2-40B4-BE49-F238E27FC236}">
                <a16:creationId xmlns:a16="http://schemas.microsoft.com/office/drawing/2014/main" id="{3E071A66-84CA-B966-4189-1E89D72E5545}"/>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25031B4A-EEEC-2B9F-119B-E2377B818C65}"/>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52618AD-7921-B27F-6980-3FFEB2C065A7}"/>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2B58DF51-04E7-4EF9-BA5E-CA95FD1BC4BA}"/>
              </a:ext>
            </a:extLst>
          </p:cNvPr>
          <p:cNvSpPr>
            <a:spLocks noChangeArrowheads="1"/>
          </p:cNvSpPr>
          <p:nvPr/>
        </p:nvSpPr>
        <p:spPr bwMode="auto">
          <a:xfrm>
            <a:off x="260702" y="1463240"/>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r>
              <a:rPr lang="fr-FR" dirty="0"/>
              <a:t>1° toute contestation, dans une affaire civile, administrative, pénale ou criminelle, du caractère opérant, de l'applicabilité constitutionnelle ou de la validité d'une disposition d'une loi, d'un règlement, d'un décret du gouvernement ou d'un arrêté ministériel ou toute contribution à une telle contestation, incluant celle préalable à une telle contestation, </a:t>
            </a:r>
            <a:r>
              <a:rPr lang="fr-FR" u="sng" dirty="0"/>
              <a:t>sauf lorsque cette contestation est faite dans le cadre de la représentation d'un salarié en lien avec l'application de sa convention collective ou de ce qui en tient lieu ou lorsque cette contestation est invoquée en défense</a:t>
            </a:r>
            <a:r>
              <a:rPr lang="fr-FR" dirty="0"/>
              <a:t>; </a:t>
            </a:r>
          </a:p>
          <a:p>
            <a:endParaRPr lang="fr-FR" dirty="0"/>
          </a:p>
          <a:p>
            <a:r>
              <a:rPr lang="fr-FR" dirty="0"/>
              <a:t>2° toute campagne de publicité, excluant celle destinée aux membres, ou toute participation à un mouvement social, lorsque cette campagne de publicité ou ce mouvement social concerne, en tout ou en partie, un sujet à caractère politique de nature partisane, une affaire visée au paragraphe 1 ° ou </a:t>
            </a:r>
            <a:r>
              <a:rPr lang="fr-FR" u="sng" dirty="0"/>
              <a:t>un sujet non lié aux conditions de travail, à la convention collective des salariés représentés ou à ce qui en tient lieu</a:t>
            </a:r>
            <a:r>
              <a:rPr lang="fr-FR" dirty="0"/>
              <a:t>. </a:t>
            </a:r>
          </a:p>
          <a:p>
            <a:endParaRPr lang="fr-FR" dirty="0"/>
          </a:p>
          <a:p>
            <a:r>
              <a:rPr lang="fr-FR" dirty="0"/>
              <a:t>Ne sont pas visées par le paragraphe 2° du premier alinéa les </a:t>
            </a:r>
            <a:r>
              <a:rPr lang="fr-FR" u="sng" dirty="0"/>
              <a:t>contributions à des fins de bienfaisance</a:t>
            </a:r>
            <a:r>
              <a:rPr lang="fr-FR" dirty="0"/>
              <a:t> et les activités d'une association accréditée, d'une union, d'une fédération ou d'une confédération à laquelle est affiliée ou appartient une association accréditée qui concernent ses </a:t>
            </a:r>
            <a:r>
              <a:rPr lang="fr-FR" u="sng" dirty="0"/>
              <a:t>droits ou ses obligations liées à sa formation ou à son administration</a:t>
            </a:r>
            <a:r>
              <a:rPr lang="fr-FR" dirty="0"/>
              <a:t>. </a:t>
            </a:r>
          </a:p>
        </p:txBody>
      </p:sp>
    </p:spTree>
    <p:extLst>
      <p:ext uri="{BB962C8B-B14F-4D97-AF65-F5344CB8AC3E}">
        <p14:creationId xmlns:p14="http://schemas.microsoft.com/office/powerpoint/2010/main" val="276041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ACA2-28EC-7B4D-BDED-AA0BFC5848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116B8CE-DF8B-080C-2F57-B842B72F7EF9}"/>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Cotisation facultative</a:t>
            </a:r>
          </a:p>
        </p:txBody>
      </p:sp>
      <p:sp>
        <p:nvSpPr>
          <p:cNvPr id="14" name="Slide Number Placeholder 13">
            <a:extLst>
              <a:ext uri="{FF2B5EF4-FFF2-40B4-BE49-F238E27FC236}">
                <a16:creationId xmlns:a16="http://schemas.microsoft.com/office/drawing/2014/main" id="{3E4A7E97-5DEB-B52F-37E5-5B3652A2475B}"/>
              </a:ext>
            </a:extLst>
          </p:cNvPr>
          <p:cNvSpPr>
            <a:spLocks noGrp="1"/>
          </p:cNvSpPr>
          <p:nvPr>
            <p:ph type="sldNum" sz="quarter" idx="4"/>
          </p:nvPr>
        </p:nvSpPr>
        <p:spPr/>
        <p:txBody>
          <a:bodyPr/>
          <a:lstStyle/>
          <a:p>
            <a:fld id="{58B2BE56-A1DF-44BF-AF31-08C6097C884E}" type="slidenum">
              <a:rPr lang="en-US" smtClean="0"/>
              <a:pPr/>
              <a:t>15</a:t>
            </a:fld>
            <a:endParaRPr lang="en-US" sz="1200" dirty="0"/>
          </a:p>
        </p:txBody>
      </p:sp>
      <p:grpSp>
        <p:nvGrpSpPr>
          <p:cNvPr id="2" name="Group 1">
            <a:extLst>
              <a:ext uri="{FF2B5EF4-FFF2-40B4-BE49-F238E27FC236}">
                <a16:creationId xmlns:a16="http://schemas.microsoft.com/office/drawing/2014/main" id="{E6A286C4-172C-CC27-E5B9-B6D8FC429C59}"/>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EE1D2E89-C10D-72A7-C543-CBB111C8EADD}"/>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9CB66CA-7EE0-E023-F0FE-F02BAB7CCC64}"/>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3B3FD409-B791-99FA-1C7A-F1C4EB8511F7}"/>
              </a:ext>
            </a:extLst>
          </p:cNvPr>
          <p:cNvSpPr>
            <a:spLocks noChangeArrowheads="1"/>
          </p:cNvSpPr>
          <p:nvPr/>
        </p:nvSpPr>
        <p:spPr bwMode="auto">
          <a:xfrm>
            <a:off x="260702" y="1463240"/>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fr-FR" dirty="0"/>
          </a:p>
          <a:p>
            <a:r>
              <a:rPr lang="fr-FR" sz="2000" dirty="0"/>
              <a:t>Comment voter une cotisation facultative ? …</a:t>
            </a:r>
          </a:p>
          <a:p>
            <a:endParaRPr lang="fr-FR" sz="2000" dirty="0"/>
          </a:p>
          <a:p>
            <a:r>
              <a:rPr lang="fr-FR" sz="2000" b="1" dirty="0"/>
              <a:t>47.0.2. </a:t>
            </a:r>
            <a:r>
              <a:rPr lang="fr-FR" sz="2000" dirty="0"/>
              <a:t>Une association accréditée présente à ses membres, au moins une fois par année lors d'une assemblée : </a:t>
            </a:r>
          </a:p>
          <a:p>
            <a:endParaRPr lang="fr-FR" sz="2000" dirty="0"/>
          </a:p>
          <a:p>
            <a:r>
              <a:rPr lang="fr-FR" sz="2000" dirty="0"/>
              <a:t>2° le montant des cotisations qu'elle prévoit transmettre à l'union, à la fédération ou à la confédération à laquelle elle est affiliée ou appartient en identifiant la part relative à la cotisation principale et celle relative à la cotisation facultative. </a:t>
            </a:r>
          </a:p>
          <a:p>
            <a:endParaRPr lang="fr-FR" sz="2000" dirty="0"/>
          </a:p>
          <a:p>
            <a:endParaRPr lang="fr-FR" sz="2000" dirty="0"/>
          </a:p>
          <a:p>
            <a:r>
              <a:rPr lang="fr-FR" sz="2000" dirty="0"/>
              <a:t>À moins d’un vote, toute cotisation est considérée être une cotisation principale. </a:t>
            </a:r>
          </a:p>
          <a:p>
            <a:endParaRPr lang="fr-FR" sz="2000" dirty="0"/>
          </a:p>
          <a:p>
            <a:r>
              <a:rPr lang="fr-FR" sz="2000" b="1" dirty="0"/>
              <a:t>20.1.1. </a:t>
            </a:r>
            <a:r>
              <a:rPr lang="fr-FR" sz="2000" dirty="0"/>
              <a:t>Le montant de la cotisation principale ne peut être établi ou modifié qu’après avoir été autorisé au scrutin secret par un vote majoritaire des membres de l’association accréditée qui sont compris dans l’unité de négociation et qui exercent leur droit de vote. </a:t>
            </a:r>
          </a:p>
        </p:txBody>
      </p:sp>
    </p:spTree>
    <p:extLst>
      <p:ext uri="{BB962C8B-B14F-4D97-AF65-F5344CB8AC3E}">
        <p14:creationId xmlns:p14="http://schemas.microsoft.com/office/powerpoint/2010/main" val="124901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2398-F160-4664-277C-8EFA247BCD8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FC611E8-2F6E-1059-1265-32917C9B2BDD}"/>
              </a:ext>
            </a:extLst>
          </p:cNvPr>
          <p:cNvSpPr>
            <a:spLocks noGrp="1"/>
          </p:cNvSpPr>
          <p:nvPr>
            <p:ph type="title"/>
          </p:nvPr>
        </p:nvSpPr>
        <p:spPr/>
        <p:txBody>
          <a:bodyPr>
            <a:noAutofit/>
          </a:bodyPr>
          <a:lstStyle/>
          <a:p>
            <a:r>
              <a:rPr lang="fr-CA" dirty="0"/>
              <a:t>Dispositions transitoires</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7141B19A-CC45-A6CE-0433-8BE518BB3DC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118E1CC9-B7AB-32D8-6837-BBD4FFC529AE}"/>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CC059A43-CBFD-7ED6-A750-55A52A97ED8B}"/>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0F951CC-B54E-12B4-E024-36B7EA0ADE7C}"/>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15DA82DD-5DAF-EAFB-4180-A75D53E4D7FE}"/>
              </a:ext>
            </a:extLst>
          </p:cNvPr>
          <p:cNvSpPr>
            <a:spLocks noChangeArrowheads="1"/>
          </p:cNvSpPr>
          <p:nvPr/>
        </p:nvSpPr>
        <p:spPr bwMode="auto">
          <a:xfrm>
            <a:off x="457200" y="1514039"/>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marL="285750" lvl="0" indent="-285750">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Règles relatives aux états financiers: s’applique à compter de l’exercice financier suivant celui en cours au 2 avril 2026</a:t>
            </a:r>
          </a:p>
          <a:p>
            <a:pPr marL="285750" lvl="0" indent="-285750">
              <a:buFont typeface="Arial" panose="020B0604020202020204" pitchFamily="34" charset="0"/>
              <a:buChar char="•"/>
            </a:pPr>
            <a:r>
              <a:rPr lang="en-US" sz="2000" dirty="0">
                <a:solidFill>
                  <a:prstClr val="black"/>
                </a:solidFill>
                <a:latin typeface="Aptos" panose="02110004020202020204"/>
              </a:rPr>
              <a:t>Règles relatives au rapport financier: s’applique à compter de l’exercice financier suivant celui en cours au 2 avril 2026, mais la période visée par le premier rapport doit débuter au 2 avril 2026</a:t>
            </a:r>
          </a:p>
          <a:p>
            <a:pPr marL="285750" lvl="0" indent="-285750">
              <a:buFont typeface="Arial" panose="020B0604020202020204" pitchFamily="34" charset="0"/>
              <a:buChar char="•"/>
            </a:pPr>
            <a:endParaRPr lang="en-US" sz="2000" dirty="0">
              <a:solidFill>
                <a:prstClr val="black"/>
              </a:solidFill>
              <a:latin typeface="Aptos" panose="02110004020202020204"/>
            </a:endParaRPr>
          </a:p>
          <a:p>
            <a:pPr marL="285750" lvl="0" indent="-285750">
              <a:buFont typeface="Arial" panose="020B0604020202020204" pitchFamily="34" charset="0"/>
              <a:buChar char="•"/>
            </a:pPr>
            <a:endParaRPr lang="en-US" sz="2000" dirty="0">
              <a:solidFill>
                <a:prstClr val="black"/>
              </a:solidFill>
              <a:latin typeface="Aptos" panose="02110004020202020204"/>
            </a:endParaRPr>
          </a:p>
          <a:p>
            <a:pPr marL="285750" lvl="0" indent="-285750">
              <a:buFont typeface="Arial" panose="020B0604020202020204" pitchFamily="34" charset="0"/>
              <a:buChar char="•"/>
            </a:pPr>
            <a:r>
              <a:rPr lang="en-US" sz="2000" dirty="0">
                <a:solidFill>
                  <a:prstClr val="black"/>
                </a:solidFill>
                <a:latin typeface="Aptos" panose="02110004020202020204"/>
              </a:rPr>
              <a:t>Art. 22 Loi 4:</a:t>
            </a:r>
          </a:p>
          <a:p>
            <a:pPr lvl="1"/>
            <a:r>
              <a:rPr lang="en-US" sz="2000" dirty="0">
                <a:solidFill>
                  <a:prstClr val="black"/>
                </a:solidFill>
                <a:latin typeface="Aptos" panose="02110004020202020204"/>
              </a:rPr>
              <a:t>Au plus tard le 1er janvier 2027: rendre accessible un rapport présentant:</a:t>
            </a:r>
          </a:p>
          <a:p>
            <a:pPr lvl="1"/>
            <a:r>
              <a:rPr lang="en-US" sz="2000" dirty="0">
                <a:solidFill>
                  <a:prstClr val="black"/>
                </a:solidFill>
                <a:latin typeface="Aptos" panose="02110004020202020204"/>
              </a:rPr>
              <a:t>	1. le montant des cotisations syndicales détenues le 1er avril 2026</a:t>
            </a:r>
          </a:p>
          <a:p>
            <a:pPr lvl="2"/>
            <a:r>
              <a:rPr lang="en-US" sz="2000" dirty="0">
                <a:solidFill>
                  <a:prstClr val="black"/>
                </a:solidFill>
                <a:latin typeface="Aptos" panose="02110004020202020204"/>
              </a:rPr>
              <a:t>2. le cas échéant, la part de ce montant qui est alloué au financement des activités facultatives</a:t>
            </a:r>
          </a:p>
          <a:p>
            <a:pPr marL="1200150" lvl="2" indent="-285750">
              <a:buFont typeface="Arial" panose="020B0604020202020204" pitchFamily="34" charset="0"/>
              <a:buChar char="•"/>
            </a:pPr>
            <a:endParaRPr lang="en-US" sz="2000" dirty="0">
              <a:solidFill>
                <a:prstClr val="black"/>
              </a:solidFill>
              <a:latin typeface="Aptos" panose="02110004020202020204"/>
            </a:endParaRPr>
          </a:p>
          <a:p>
            <a:pPr marL="742950" lvl="1" indent="-285750">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Ces cotisations, détenues le 1er avril 2026, peuvent être utilisées, jusqu’à ce qu’elles soient épuisées, conformément aux règles applicables avant la sanction du pl3. Le rapport annuel sur l’utilisation des ressources financères doit cependant faire état des activités facultatives financées avec ces cotisations</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lvl="0" indent="-285750">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endParaRPr lang="en-US" dirty="0">
              <a:solidFill>
                <a:prstClr val="black"/>
              </a:solidFill>
              <a:latin typeface="Aptos" panose="02110004020202020204"/>
            </a:endParaRPr>
          </a:p>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endParaRPr lang="en-US" dirty="0">
              <a:solidFill>
                <a:prstClr val="black"/>
              </a:solidFill>
              <a:latin typeface="Aptos" panose="02110004020202020204"/>
            </a:endParaRPr>
          </a:p>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0473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4A9D-203E-3B1A-2189-2805D0EC5C8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079A8C1-455A-04F1-675B-69B7DBF4C285}"/>
              </a:ext>
            </a:extLst>
          </p:cNvPr>
          <p:cNvSpPr>
            <a:spLocks noGrp="1"/>
          </p:cNvSpPr>
          <p:nvPr>
            <p:ph type="title"/>
          </p:nvPr>
        </p:nvSpPr>
        <p:spPr/>
        <p:txBody>
          <a:bodyPr>
            <a:noAutofit/>
          </a:bodyPr>
          <a:lstStyle/>
          <a:p>
            <a:r>
              <a:rPr lang="fr-CA" dirty="0"/>
              <a:t>Dispositions transitoires</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3F707DC4-94EB-C9E7-7498-D9ACA30BC38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3AB4E46F-8564-02FC-D247-AEB825F893F9}"/>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00E70A5E-886D-27A8-1C1D-62C8F1FD6940}"/>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6B6DF33-3CC8-0E92-9CC1-1EAA8B946242}"/>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210FD244-37BF-9A4B-24C7-C64B191A855C}"/>
              </a:ext>
            </a:extLst>
          </p:cNvPr>
          <p:cNvSpPr>
            <a:spLocks noChangeArrowheads="1"/>
          </p:cNvSpPr>
          <p:nvPr/>
        </p:nvSpPr>
        <p:spPr bwMode="auto">
          <a:xfrm>
            <a:off x="457200" y="1514039"/>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Jusqu’au </a:t>
            </a:r>
            <a:r>
              <a:rPr lang="en-US" sz="2800" dirty="0">
                <a:solidFill>
                  <a:prstClr val="black"/>
                </a:solidFill>
                <a:latin typeface="Aptos" panose="02110004020202020204"/>
              </a:rPr>
              <a:t>2 octobre 2026: toute cotisation principale peut être utilisée pour financer des activités facultatives</a:t>
            </a:r>
          </a:p>
          <a:p>
            <a:pPr marL="285750" lvl="0" indent="-285750">
              <a:buFont typeface="Arial" panose="020B0604020202020204" pitchFamily="34" charset="0"/>
              <a:buChar cha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buFont typeface="Arial" panose="020B0604020202020204" pitchFamily="34" charset="0"/>
              <a:buChar char="•"/>
            </a:pPr>
            <a:r>
              <a:rPr lang="en-US" sz="2800" dirty="0">
                <a:solidFill>
                  <a:prstClr val="black"/>
                </a:solidFill>
                <a:latin typeface="Aptos" panose="02110004020202020204"/>
              </a:rPr>
              <a:t>Peut se poursuivre le financement d’activités facultatives avec des cotisations principales:</a:t>
            </a:r>
          </a:p>
          <a:p>
            <a:pPr marL="742950" lvl="1" indent="-285750">
              <a:buFont typeface="Arial" panose="020B0604020202020204" pitchFamily="34" charset="0"/>
              <a:buChar char="•"/>
            </a:pPr>
            <a:r>
              <a:rPr lang="en-US" sz="2800" dirty="0">
                <a:solidFill>
                  <a:prstClr val="black"/>
                </a:solidFill>
                <a:latin typeface="Aptos" panose="02110004020202020204"/>
              </a:rPr>
              <a:t>Une contestation judiciaire amorées avant le 1er avril 2026, jusqu’à la fin de l’instance.</a:t>
            </a:r>
          </a:p>
          <a:p>
            <a:pPr marL="742950" lvl="1" indent="-285750">
              <a:buFont typeface="Arial" panose="020B0604020202020204" pitchFamily="34" charset="0"/>
              <a:buChar char="•"/>
            </a:pPr>
            <a:r>
              <a:rPr lang="en-US" sz="2800" dirty="0">
                <a:solidFill>
                  <a:prstClr val="black"/>
                </a:solidFill>
                <a:latin typeface="Aptos" panose="02110004020202020204"/>
              </a:rPr>
              <a:t>Prévues dans un contrat à durée déterminée, jusqu’au terme du contrat.</a:t>
            </a:r>
          </a:p>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endParaRPr lang="en-US" dirty="0">
              <a:solidFill>
                <a:prstClr val="black"/>
              </a:solidFill>
              <a:latin typeface="Aptos" panose="02110004020202020204"/>
            </a:endParaRPr>
          </a:p>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7063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D75B-287B-6251-B504-054075CDCD7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E6BC54F-E5F1-9753-5213-93B5431BE48D}"/>
              </a:ext>
            </a:extLst>
          </p:cNvPr>
          <p:cNvSpPr>
            <a:spLocks noGrp="1"/>
          </p:cNvSpPr>
          <p:nvPr>
            <p:ph type="title"/>
          </p:nvPr>
        </p:nvSpPr>
        <p:spPr/>
        <p:txBody>
          <a:bodyPr>
            <a:noAutofit/>
          </a:bodyPr>
          <a:lstStyle/>
          <a:p>
            <a:r>
              <a:rPr lang="fr-CA" dirty="0"/>
              <a:t>Pourvoi en contrôle judiciaire</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C94FEB2C-4480-7430-237A-5DEEA3ABA09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74A7D6E1-9173-1718-0CB0-9CFDAB17856D}"/>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8B895865-CB6B-F092-C372-CB8A01C1283C}"/>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BA8C3F9-F5E4-681C-3808-46B02C46419C}"/>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2D809443-5561-39FF-673C-4D3D497F6F78}"/>
              </a:ext>
            </a:extLst>
          </p:cNvPr>
          <p:cNvSpPr>
            <a:spLocks noChangeArrowheads="1"/>
          </p:cNvSpPr>
          <p:nvPr/>
        </p:nvSpPr>
        <p:spPr bwMode="auto">
          <a:xfrm>
            <a:off x="457200" y="1514039"/>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lvl="0"/>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Dépôt le 7 avril 2026</a:t>
            </a:r>
          </a:p>
          <a:p>
            <a:pPr lvl="0"/>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buFontTx/>
              <a:buChar char="-"/>
            </a:pPr>
            <a:r>
              <a:rPr lang="en-US" sz="3200" dirty="0">
                <a:solidFill>
                  <a:prstClr val="black"/>
                </a:solidFill>
                <a:latin typeface="Aptos" panose="02110004020202020204"/>
              </a:rPr>
              <a:t>Demandeurs: FTQ et ses affiliés</a:t>
            </a:r>
          </a:p>
          <a:p>
            <a:pPr marL="285750" lvl="0" indent="-285750">
              <a:buFontTx/>
              <a:buChar char="-"/>
            </a:pPr>
            <a:endParaRPr lang="en-US" sz="3200" dirty="0">
              <a:solidFill>
                <a:prstClr val="black"/>
              </a:solidFill>
              <a:latin typeface="Aptos" panose="02110004020202020204"/>
            </a:endParaRPr>
          </a:p>
          <a:p>
            <a:pPr marL="285750" lvl="0" indent="-285750">
              <a:buFontTx/>
              <a:buChar char="-"/>
            </a:pPr>
            <a:r>
              <a:rPr lang="en-US" sz="3200" dirty="0">
                <a:solidFill>
                  <a:prstClr val="black"/>
                </a:solidFill>
                <a:latin typeface="Aptos" panose="02110004020202020204"/>
              </a:rPr>
              <a:t>Une autre demande a été déposée par la FTQ-Construction</a:t>
            </a:r>
          </a:p>
          <a:p>
            <a:pPr marL="285750" lvl="0" indent="-285750">
              <a:buFontTx/>
              <a:buChar cha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buFontTx/>
              <a:buChar char="-"/>
            </a:pPr>
            <a:r>
              <a:rPr lang="en-US" sz="3200" dirty="0">
                <a:solidFill>
                  <a:prstClr val="black"/>
                </a:solidFill>
                <a:latin typeface="Aptos" panose="02110004020202020204"/>
              </a:rPr>
              <a:t>Vise à faire déclarer inconstitutionnelle la majorité des articles du </a:t>
            </a:r>
            <a:r>
              <a:rPr lang="en-US" sz="3200" i="1" dirty="0">
                <a:solidFill>
                  <a:prstClr val="black"/>
                </a:solidFill>
                <a:latin typeface="Aptos" panose="02110004020202020204"/>
              </a:rPr>
              <a:t>Code du travail</a:t>
            </a:r>
            <a:r>
              <a:rPr lang="en-US" sz="3200" dirty="0">
                <a:solidFill>
                  <a:prstClr val="black"/>
                </a:solidFill>
                <a:latin typeface="Aptos" panose="02110004020202020204"/>
              </a:rPr>
              <a:t> amendés par la Loi 4, à l’exception notable de l’article 47.1 sur les états financiers</a:t>
            </a:r>
          </a:p>
          <a:p>
            <a:pPr marL="285750" lvl="0" indent="-285750">
              <a:buFontTx/>
              <a:buChar char="-"/>
            </a:pPr>
            <a:endParaRPr lang="en-US" dirty="0">
              <a:solidFill>
                <a:prstClr val="black"/>
              </a:solidFill>
              <a:latin typeface="Aptos" panose="02110004020202020204"/>
            </a:endParaRPr>
          </a:p>
          <a:p>
            <a:pPr marL="285750" lvl="0" indent="-285750">
              <a:buFontTx/>
              <a:buChar cha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buFontTx/>
              <a:buChar cha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2576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58DC-FEF3-2B5F-F83D-753AD5E8A40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BB1C9F5-917A-3A97-7BC4-4C89582400DD}"/>
              </a:ext>
            </a:extLst>
          </p:cNvPr>
          <p:cNvSpPr>
            <a:spLocks noGrp="1"/>
          </p:cNvSpPr>
          <p:nvPr>
            <p:ph type="title"/>
          </p:nvPr>
        </p:nvSpPr>
        <p:spPr/>
        <p:txBody>
          <a:bodyPr>
            <a:noAutofit/>
          </a:bodyPr>
          <a:lstStyle/>
          <a:p>
            <a:r>
              <a:rPr lang="fr-CA" dirty="0"/>
              <a:t>Pourvoi en contrôle judiciaire</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1F59326D-75B4-4EF9-2065-6D0FA6F54A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757BC40C-ED38-4271-18BE-0B38AD2B5058}"/>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7A0F6D9F-DF15-BEB2-2AB3-6014B18FEB5E}"/>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379D8D5-1029-A2F2-07DA-AEBEF0063BB7}"/>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B048066F-718C-073E-4BB2-500F3672705F}"/>
              </a:ext>
            </a:extLst>
          </p:cNvPr>
          <p:cNvSpPr>
            <a:spLocks noChangeArrowheads="1"/>
          </p:cNvSpPr>
          <p:nvPr/>
        </p:nvSpPr>
        <p:spPr bwMode="auto">
          <a:xfrm>
            <a:off x="457200" y="1514039"/>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marL="285750" lvl="0" indent="-285750">
              <a:buFontTx/>
              <a:buChar char="-"/>
            </a:pPr>
            <a:r>
              <a:rPr lang="en-US" sz="2800" dirty="0">
                <a:solidFill>
                  <a:prstClr val="black"/>
                </a:solidFill>
              </a:rPr>
              <a:t>Arguments principaux:</a:t>
            </a:r>
          </a:p>
          <a:p>
            <a:pPr marL="285750" lvl="0" indent="-285750">
              <a:buFontTx/>
              <a:buChar char="-"/>
            </a:pPr>
            <a:endParaRPr lang="en-US" sz="2800" dirty="0">
              <a:solidFill>
                <a:prstClr val="black"/>
              </a:solidFill>
            </a:endParaRPr>
          </a:p>
          <a:p>
            <a:pPr marL="742950" lvl="1" indent="-285750">
              <a:buFontTx/>
              <a:buChar char="-"/>
            </a:pPr>
            <a:r>
              <a:rPr lang="en-US" sz="2800" dirty="0">
                <a:solidFill>
                  <a:prstClr val="black"/>
                </a:solidFill>
              </a:rPr>
              <a:t>Atteinte à la liberté d’expression</a:t>
            </a:r>
          </a:p>
          <a:p>
            <a:pPr marL="1200150" lvl="2" indent="-285750">
              <a:buFontTx/>
              <a:buChar char="-"/>
            </a:pPr>
            <a:r>
              <a:rPr lang="en-US" sz="2800" dirty="0">
                <a:solidFill>
                  <a:prstClr val="black"/>
                </a:solidFill>
              </a:rPr>
              <a:t>Restrictions au droit d’ester en justice </a:t>
            </a:r>
          </a:p>
          <a:p>
            <a:pPr marL="1200150" lvl="2" indent="-285750">
              <a:buFontTx/>
              <a:buChar char="-"/>
            </a:pPr>
            <a:r>
              <a:rPr lang="en-US" sz="2800" dirty="0">
                <a:solidFill>
                  <a:prstClr val="black"/>
                </a:solidFill>
              </a:rPr>
              <a:t>Restrictions au droit d’effectuer des campagnes publicitaires</a:t>
            </a:r>
          </a:p>
          <a:p>
            <a:pPr marL="1200150" lvl="2" indent="-285750">
              <a:buFontTx/>
              <a:buChar char="-"/>
            </a:pPr>
            <a:r>
              <a:rPr lang="en-US" sz="2800" dirty="0">
                <a:solidFill>
                  <a:prstClr val="black"/>
                </a:solidFill>
              </a:rPr>
              <a:t>Restrictions au droit de participer à des mouvements sociaux</a:t>
            </a:r>
          </a:p>
          <a:p>
            <a:pPr lvl="2"/>
            <a:endParaRPr lang="en-US" sz="2800" dirty="0">
              <a:solidFill>
                <a:prstClr val="black"/>
              </a:solidFill>
            </a:endParaRPr>
          </a:p>
        </p:txBody>
      </p:sp>
    </p:spTree>
    <p:extLst>
      <p:ext uri="{BB962C8B-B14F-4D97-AF65-F5344CB8AC3E}">
        <p14:creationId xmlns:p14="http://schemas.microsoft.com/office/powerpoint/2010/main" val="283554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Au menu…</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a:t>
            </a:fld>
            <a:endParaRPr lang="en-US" sz="1200" dirty="0"/>
          </a:p>
        </p:txBody>
      </p:sp>
      <p:grpSp>
        <p:nvGrpSpPr>
          <p:cNvPr id="2" name="Group 1">
            <a:extLst>
              <a:ext uri="{FF2B5EF4-FFF2-40B4-BE49-F238E27FC236}">
                <a16:creationId xmlns:a16="http://schemas.microsoft.com/office/drawing/2014/main" id="{C73DADC5-658C-1D2A-B73A-68FEE4FFDAE8}"/>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7E3A3F28-6CA1-ECC0-216E-69E32D5870FE}"/>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31649EF-B0D1-DCC3-7A13-9A524DEA4BB9}"/>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6" name="Freeform 5">
            <a:extLst>
              <a:ext uri="{FF2B5EF4-FFF2-40B4-BE49-F238E27FC236}">
                <a16:creationId xmlns:a16="http://schemas.microsoft.com/office/drawing/2014/main" id="{6A08B80C-8EEC-863B-6E21-FEED509B091C}"/>
              </a:ext>
            </a:extLst>
          </p:cNvPr>
          <p:cNvSpPr>
            <a:spLocks/>
          </p:cNvSpPr>
          <p:nvPr/>
        </p:nvSpPr>
        <p:spPr bwMode="auto">
          <a:xfrm>
            <a:off x="764423" y="3582940"/>
            <a:ext cx="10812226" cy="332812"/>
          </a:xfrm>
          <a:custGeom>
            <a:avLst/>
            <a:gdLst>
              <a:gd name="T0" fmla="*/ 2435 w 2470"/>
              <a:gd name="T1" fmla="*/ 1 h 74"/>
              <a:gd name="T2" fmla="*/ 2402 w 2470"/>
              <a:gd name="T3" fmla="*/ 18 h 74"/>
              <a:gd name="T4" fmla="*/ 2376 w 2470"/>
              <a:gd name="T5" fmla="*/ 33 h 74"/>
              <a:gd name="T6" fmla="*/ 1692 w 2470"/>
              <a:gd name="T7" fmla="*/ 33 h 74"/>
              <a:gd name="T8" fmla="*/ 1666 w 2470"/>
              <a:gd name="T9" fmla="*/ 19 h 74"/>
              <a:gd name="T10" fmla="*/ 1634 w 2470"/>
              <a:gd name="T11" fmla="*/ 1 h 74"/>
              <a:gd name="T12" fmla="*/ 1603 w 2470"/>
              <a:gd name="T13" fmla="*/ 19 h 74"/>
              <a:gd name="T14" fmla="*/ 1577 w 2470"/>
              <a:gd name="T15" fmla="*/ 33 h 74"/>
              <a:gd name="T16" fmla="*/ 893 w 2470"/>
              <a:gd name="T17" fmla="*/ 33 h 74"/>
              <a:gd name="T18" fmla="*/ 867 w 2470"/>
              <a:gd name="T19" fmla="*/ 19 h 74"/>
              <a:gd name="T20" fmla="*/ 836 w 2470"/>
              <a:gd name="T21" fmla="*/ 1 h 74"/>
              <a:gd name="T22" fmla="*/ 805 w 2470"/>
              <a:gd name="T23" fmla="*/ 19 h 74"/>
              <a:gd name="T24" fmla="*/ 779 w 2470"/>
              <a:gd name="T25" fmla="*/ 33 h 74"/>
              <a:gd name="T26" fmla="*/ 95 w 2470"/>
              <a:gd name="T27" fmla="*/ 33 h 74"/>
              <a:gd name="T28" fmla="*/ 68 w 2470"/>
              <a:gd name="T29" fmla="*/ 18 h 74"/>
              <a:gd name="T30" fmla="*/ 35 w 2470"/>
              <a:gd name="T31" fmla="*/ 1 h 74"/>
              <a:gd name="T32" fmla="*/ 1 w 2470"/>
              <a:gd name="T33" fmla="*/ 36 h 74"/>
              <a:gd name="T34" fmla="*/ 38 w 2470"/>
              <a:gd name="T35" fmla="*/ 74 h 74"/>
              <a:gd name="T36" fmla="*/ 69 w 2470"/>
              <a:gd name="T37" fmla="*/ 56 h 74"/>
              <a:gd name="T38" fmla="*/ 95 w 2470"/>
              <a:gd name="T39" fmla="*/ 42 h 74"/>
              <a:gd name="T40" fmla="*/ 779 w 2470"/>
              <a:gd name="T41" fmla="*/ 42 h 74"/>
              <a:gd name="T42" fmla="*/ 805 w 2470"/>
              <a:gd name="T43" fmla="*/ 56 h 74"/>
              <a:gd name="T44" fmla="*/ 836 w 2470"/>
              <a:gd name="T45" fmla="*/ 74 h 74"/>
              <a:gd name="T46" fmla="*/ 867 w 2470"/>
              <a:gd name="T47" fmla="*/ 56 h 74"/>
              <a:gd name="T48" fmla="*/ 893 w 2470"/>
              <a:gd name="T49" fmla="*/ 42 h 74"/>
              <a:gd name="T50" fmla="*/ 1577 w 2470"/>
              <a:gd name="T51" fmla="*/ 42 h 74"/>
              <a:gd name="T52" fmla="*/ 1603 w 2470"/>
              <a:gd name="T53" fmla="*/ 56 h 74"/>
              <a:gd name="T54" fmla="*/ 1634 w 2470"/>
              <a:gd name="T55" fmla="*/ 74 h 74"/>
              <a:gd name="T56" fmla="*/ 1666 w 2470"/>
              <a:gd name="T57" fmla="*/ 56 h 74"/>
              <a:gd name="T58" fmla="*/ 1692 w 2470"/>
              <a:gd name="T59" fmla="*/ 42 h 74"/>
              <a:gd name="T60" fmla="*/ 2376 w 2470"/>
              <a:gd name="T61" fmla="*/ 42 h 74"/>
              <a:gd name="T62" fmla="*/ 2401 w 2470"/>
              <a:gd name="T63" fmla="*/ 56 h 74"/>
              <a:gd name="T64" fmla="*/ 2433 w 2470"/>
              <a:gd name="T65" fmla="*/ 74 h 74"/>
              <a:gd name="T66" fmla="*/ 2469 w 2470"/>
              <a:gd name="T67" fmla="*/ 36 h 74"/>
              <a:gd name="T68" fmla="*/ 2435 w 2470"/>
              <a:gd name="T69"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0" h="74">
                <a:moveTo>
                  <a:pt x="2435" y="1"/>
                </a:moveTo>
                <a:cubicBezTo>
                  <a:pt x="2421" y="0"/>
                  <a:pt x="2409" y="7"/>
                  <a:pt x="2402" y="18"/>
                </a:cubicBezTo>
                <a:cubicBezTo>
                  <a:pt x="2396" y="27"/>
                  <a:pt x="2386" y="33"/>
                  <a:pt x="2376" y="33"/>
                </a:cubicBezTo>
                <a:cubicBezTo>
                  <a:pt x="1692" y="33"/>
                  <a:pt x="1692" y="33"/>
                  <a:pt x="1692" y="33"/>
                </a:cubicBezTo>
                <a:cubicBezTo>
                  <a:pt x="1681" y="33"/>
                  <a:pt x="1671" y="28"/>
                  <a:pt x="1666" y="19"/>
                </a:cubicBezTo>
                <a:cubicBezTo>
                  <a:pt x="1659" y="8"/>
                  <a:pt x="1648" y="1"/>
                  <a:pt x="1634" y="1"/>
                </a:cubicBezTo>
                <a:cubicBezTo>
                  <a:pt x="1621" y="1"/>
                  <a:pt x="1609" y="8"/>
                  <a:pt x="1603" y="19"/>
                </a:cubicBezTo>
                <a:cubicBezTo>
                  <a:pt x="1598" y="28"/>
                  <a:pt x="1588" y="33"/>
                  <a:pt x="1577" y="33"/>
                </a:cubicBezTo>
                <a:cubicBezTo>
                  <a:pt x="893" y="33"/>
                  <a:pt x="893" y="33"/>
                  <a:pt x="893" y="33"/>
                </a:cubicBezTo>
                <a:cubicBezTo>
                  <a:pt x="883" y="33"/>
                  <a:pt x="873" y="28"/>
                  <a:pt x="867" y="19"/>
                </a:cubicBezTo>
                <a:cubicBezTo>
                  <a:pt x="861" y="8"/>
                  <a:pt x="849" y="1"/>
                  <a:pt x="836" y="1"/>
                </a:cubicBezTo>
                <a:cubicBezTo>
                  <a:pt x="823" y="1"/>
                  <a:pt x="811" y="8"/>
                  <a:pt x="805" y="19"/>
                </a:cubicBezTo>
                <a:cubicBezTo>
                  <a:pt x="799" y="28"/>
                  <a:pt x="789" y="33"/>
                  <a:pt x="779" y="33"/>
                </a:cubicBezTo>
                <a:cubicBezTo>
                  <a:pt x="95" y="33"/>
                  <a:pt x="95" y="33"/>
                  <a:pt x="95" y="33"/>
                </a:cubicBezTo>
                <a:cubicBezTo>
                  <a:pt x="84" y="33"/>
                  <a:pt x="74" y="27"/>
                  <a:pt x="68" y="18"/>
                </a:cubicBezTo>
                <a:cubicBezTo>
                  <a:pt x="62" y="7"/>
                  <a:pt x="49" y="0"/>
                  <a:pt x="35" y="1"/>
                </a:cubicBezTo>
                <a:cubicBezTo>
                  <a:pt x="17" y="2"/>
                  <a:pt x="2" y="17"/>
                  <a:pt x="1" y="36"/>
                </a:cubicBezTo>
                <a:cubicBezTo>
                  <a:pt x="0" y="57"/>
                  <a:pt x="17" y="74"/>
                  <a:pt x="38" y="74"/>
                </a:cubicBezTo>
                <a:cubicBezTo>
                  <a:pt x="51" y="74"/>
                  <a:pt x="63" y="66"/>
                  <a:pt x="69" y="56"/>
                </a:cubicBezTo>
                <a:cubicBezTo>
                  <a:pt x="74" y="47"/>
                  <a:pt x="84" y="42"/>
                  <a:pt x="95" y="42"/>
                </a:cubicBezTo>
                <a:cubicBezTo>
                  <a:pt x="779" y="42"/>
                  <a:pt x="779" y="42"/>
                  <a:pt x="779" y="42"/>
                </a:cubicBezTo>
                <a:cubicBezTo>
                  <a:pt x="789" y="42"/>
                  <a:pt x="799" y="47"/>
                  <a:pt x="805" y="56"/>
                </a:cubicBezTo>
                <a:cubicBezTo>
                  <a:pt x="811" y="66"/>
                  <a:pt x="823" y="74"/>
                  <a:pt x="836" y="74"/>
                </a:cubicBezTo>
                <a:cubicBezTo>
                  <a:pt x="849" y="74"/>
                  <a:pt x="861" y="66"/>
                  <a:pt x="867" y="56"/>
                </a:cubicBezTo>
                <a:cubicBezTo>
                  <a:pt x="873" y="47"/>
                  <a:pt x="883" y="42"/>
                  <a:pt x="893" y="42"/>
                </a:cubicBezTo>
                <a:cubicBezTo>
                  <a:pt x="1577" y="42"/>
                  <a:pt x="1577" y="42"/>
                  <a:pt x="1577" y="42"/>
                </a:cubicBezTo>
                <a:cubicBezTo>
                  <a:pt x="1588" y="42"/>
                  <a:pt x="1598" y="47"/>
                  <a:pt x="1603" y="56"/>
                </a:cubicBezTo>
                <a:cubicBezTo>
                  <a:pt x="1609" y="66"/>
                  <a:pt x="1621" y="74"/>
                  <a:pt x="1634" y="74"/>
                </a:cubicBezTo>
                <a:cubicBezTo>
                  <a:pt x="1648" y="74"/>
                  <a:pt x="1659" y="66"/>
                  <a:pt x="1666" y="56"/>
                </a:cubicBezTo>
                <a:cubicBezTo>
                  <a:pt x="1671" y="47"/>
                  <a:pt x="1681" y="42"/>
                  <a:pt x="1692" y="42"/>
                </a:cubicBezTo>
                <a:cubicBezTo>
                  <a:pt x="2376" y="42"/>
                  <a:pt x="2376" y="42"/>
                  <a:pt x="2376" y="42"/>
                </a:cubicBezTo>
                <a:cubicBezTo>
                  <a:pt x="2386" y="42"/>
                  <a:pt x="2396" y="47"/>
                  <a:pt x="2401" y="56"/>
                </a:cubicBezTo>
                <a:cubicBezTo>
                  <a:pt x="2408" y="66"/>
                  <a:pt x="2419" y="74"/>
                  <a:pt x="2433" y="74"/>
                </a:cubicBezTo>
                <a:cubicBezTo>
                  <a:pt x="2453" y="74"/>
                  <a:pt x="2470" y="57"/>
                  <a:pt x="2469" y="36"/>
                </a:cubicBezTo>
                <a:cubicBezTo>
                  <a:pt x="2469" y="17"/>
                  <a:pt x="2454" y="2"/>
                  <a:pt x="2435"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6">
            <a:extLst>
              <a:ext uri="{FF2B5EF4-FFF2-40B4-BE49-F238E27FC236}">
                <a16:creationId xmlns:a16="http://schemas.microsoft.com/office/drawing/2014/main" id="{F541EBEC-1E0E-4EAE-95DF-7D640CB99073}"/>
              </a:ext>
            </a:extLst>
          </p:cNvPr>
          <p:cNvSpPr>
            <a:spLocks/>
          </p:cNvSpPr>
          <p:nvPr/>
        </p:nvSpPr>
        <p:spPr bwMode="auto">
          <a:xfrm>
            <a:off x="8247734" y="2065593"/>
            <a:ext cx="2856593" cy="3771200"/>
          </a:xfrm>
          <a:prstGeom prst="roundRect">
            <a:avLst>
              <a:gd name="adj" fmla="val 7873"/>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16">
            <a:extLst>
              <a:ext uri="{FF2B5EF4-FFF2-40B4-BE49-F238E27FC236}">
                <a16:creationId xmlns:a16="http://schemas.microsoft.com/office/drawing/2014/main" id="{C960D476-36C1-B628-D00C-D058D7128134}"/>
              </a:ext>
            </a:extLst>
          </p:cNvPr>
          <p:cNvSpPr>
            <a:spLocks/>
          </p:cNvSpPr>
          <p:nvPr/>
        </p:nvSpPr>
        <p:spPr bwMode="auto">
          <a:xfrm>
            <a:off x="1368411" y="2095063"/>
            <a:ext cx="2561749" cy="3237547"/>
          </a:xfrm>
          <a:prstGeom prst="roundRect">
            <a:avLst>
              <a:gd name="adj" fmla="val 7873"/>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7">
            <a:extLst>
              <a:ext uri="{FF2B5EF4-FFF2-40B4-BE49-F238E27FC236}">
                <a16:creationId xmlns:a16="http://schemas.microsoft.com/office/drawing/2014/main" id="{F3349262-BAFD-BCB8-54B5-643963B46FF9}"/>
              </a:ext>
            </a:extLst>
          </p:cNvPr>
          <p:cNvSpPr>
            <a:spLocks/>
          </p:cNvSpPr>
          <p:nvPr/>
        </p:nvSpPr>
        <p:spPr bwMode="auto">
          <a:xfrm>
            <a:off x="1357934" y="2095063"/>
            <a:ext cx="2720199" cy="3800670"/>
          </a:xfrm>
          <a:prstGeom prst="roundRect">
            <a:avLst>
              <a:gd name="adj" fmla="val 9204"/>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6B1D7236-8376-497D-F613-5EC55499C78D}"/>
              </a:ext>
            </a:extLst>
          </p:cNvPr>
          <p:cNvSpPr>
            <a:spLocks/>
          </p:cNvSpPr>
          <p:nvPr/>
        </p:nvSpPr>
        <p:spPr bwMode="auto">
          <a:xfrm>
            <a:off x="1463478" y="2200036"/>
            <a:ext cx="2505305" cy="3534827"/>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Oval 11">
            <a:extLst>
              <a:ext uri="{FF2B5EF4-FFF2-40B4-BE49-F238E27FC236}">
                <a16:creationId xmlns:a16="http://schemas.microsoft.com/office/drawing/2014/main" id="{054C2F9E-3EC0-F137-9139-99A827EF73E8}"/>
              </a:ext>
            </a:extLst>
          </p:cNvPr>
          <p:cNvSpPr>
            <a:spLocks noChangeArrowheads="1"/>
          </p:cNvSpPr>
          <p:nvPr/>
        </p:nvSpPr>
        <p:spPr bwMode="auto">
          <a:xfrm>
            <a:off x="2066461" y="4985138"/>
            <a:ext cx="1377565" cy="1490538"/>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Oval 12">
            <a:extLst>
              <a:ext uri="{FF2B5EF4-FFF2-40B4-BE49-F238E27FC236}">
                <a16:creationId xmlns:a16="http://schemas.microsoft.com/office/drawing/2014/main" id="{BDB7659D-2BDD-2D7F-819F-E8A47F40DAE1}"/>
              </a:ext>
            </a:extLst>
          </p:cNvPr>
          <p:cNvSpPr>
            <a:spLocks noChangeArrowheads="1"/>
          </p:cNvSpPr>
          <p:nvPr/>
        </p:nvSpPr>
        <p:spPr bwMode="auto">
          <a:xfrm>
            <a:off x="2155935" y="5079718"/>
            <a:ext cx="1195691" cy="12939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7">
            <a:extLst>
              <a:ext uri="{FF2B5EF4-FFF2-40B4-BE49-F238E27FC236}">
                <a16:creationId xmlns:a16="http://schemas.microsoft.com/office/drawing/2014/main" id="{27F4EC18-97A3-1C3C-95CD-08EDB36B71F4}"/>
              </a:ext>
            </a:extLst>
          </p:cNvPr>
          <p:cNvSpPr>
            <a:spLocks/>
          </p:cNvSpPr>
          <p:nvPr/>
        </p:nvSpPr>
        <p:spPr bwMode="auto">
          <a:xfrm>
            <a:off x="4734637" y="2065593"/>
            <a:ext cx="2856593" cy="3800670"/>
          </a:xfrm>
          <a:prstGeom prst="roundRect">
            <a:avLst>
              <a:gd name="adj" fmla="val 9204"/>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26">
            <a:extLst>
              <a:ext uri="{FF2B5EF4-FFF2-40B4-BE49-F238E27FC236}">
                <a16:creationId xmlns:a16="http://schemas.microsoft.com/office/drawing/2014/main" id="{8A7A115A-F55A-1E01-583A-28A4D78A45DC}"/>
              </a:ext>
            </a:extLst>
          </p:cNvPr>
          <p:cNvSpPr>
            <a:spLocks/>
          </p:cNvSpPr>
          <p:nvPr/>
        </p:nvSpPr>
        <p:spPr bwMode="auto">
          <a:xfrm>
            <a:off x="8401798" y="2200037"/>
            <a:ext cx="2553040" cy="3498338"/>
          </a:xfrm>
          <a:prstGeom prst="roundRect">
            <a:avLst>
              <a:gd name="adj" fmla="val 802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Oval 27">
            <a:extLst>
              <a:ext uri="{FF2B5EF4-FFF2-40B4-BE49-F238E27FC236}">
                <a16:creationId xmlns:a16="http://schemas.microsoft.com/office/drawing/2014/main" id="{032545FB-A276-2BB2-8026-EB8E30D6DBFF}"/>
              </a:ext>
            </a:extLst>
          </p:cNvPr>
          <p:cNvSpPr>
            <a:spLocks noChangeArrowheads="1"/>
          </p:cNvSpPr>
          <p:nvPr/>
        </p:nvSpPr>
        <p:spPr bwMode="auto">
          <a:xfrm>
            <a:off x="8994387" y="5025035"/>
            <a:ext cx="1472522" cy="1389545"/>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Oval 28">
            <a:extLst>
              <a:ext uri="{FF2B5EF4-FFF2-40B4-BE49-F238E27FC236}">
                <a16:creationId xmlns:a16="http://schemas.microsoft.com/office/drawing/2014/main" id="{1B7402F3-0179-9D5D-E3B8-4E12615EDD53}"/>
              </a:ext>
            </a:extLst>
          </p:cNvPr>
          <p:cNvSpPr>
            <a:spLocks noChangeArrowheads="1"/>
          </p:cNvSpPr>
          <p:nvPr/>
        </p:nvSpPr>
        <p:spPr bwMode="auto">
          <a:xfrm>
            <a:off x="9093391" y="5099263"/>
            <a:ext cx="1261138" cy="125200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TextBox 31">
            <a:extLst>
              <a:ext uri="{FF2B5EF4-FFF2-40B4-BE49-F238E27FC236}">
                <a16:creationId xmlns:a16="http://schemas.microsoft.com/office/drawing/2014/main" id="{2B47384D-8A7F-3451-991E-C7B349CE3170}"/>
              </a:ext>
            </a:extLst>
          </p:cNvPr>
          <p:cNvSpPr txBox="1"/>
          <p:nvPr/>
        </p:nvSpPr>
        <p:spPr>
          <a:xfrm>
            <a:off x="1603137" y="3397998"/>
            <a:ext cx="2301286" cy="1227003"/>
          </a:xfrm>
          <a:prstGeom prst="rect">
            <a:avLst/>
          </a:prstGeom>
          <a:noFill/>
        </p:spPr>
        <p:txBody>
          <a:bodyPr wrap="square" rtlCol="0">
            <a:spAutoFit/>
          </a:bodyPr>
          <a:lstStyle/>
          <a:p>
            <a:pPr marL="285750" indent="-285750">
              <a:lnSpc>
                <a:spcPts val="1800"/>
              </a:lnSpc>
              <a:buFont typeface="Arial" panose="020B0604020202020204" pitchFamily="34" charset="0"/>
              <a:buChar char="•"/>
            </a:pPr>
            <a:r>
              <a:rPr lang="fr-CA" sz="1400" i="1" dirty="0">
                <a:solidFill>
                  <a:schemeClr val="tx1">
                    <a:lumMod val="65000"/>
                    <a:lumOff val="35000"/>
                  </a:schemeClr>
                </a:solidFill>
                <a:latin typeface="Lato" panose="020F0502020204030203" pitchFamily="34" charset="0"/>
              </a:rPr>
              <a:t>Sanctions</a:t>
            </a:r>
          </a:p>
          <a:p>
            <a:pPr marL="285750" indent="-285750">
              <a:lnSpc>
                <a:spcPts val="1800"/>
              </a:lnSpc>
              <a:buFont typeface="Arial" panose="020B0604020202020204" pitchFamily="34" charset="0"/>
              <a:buChar char="•"/>
            </a:pPr>
            <a:r>
              <a:rPr lang="fr-CA" sz="1400" i="1" dirty="0">
                <a:solidFill>
                  <a:schemeClr val="tx1">
                    <a:lumMod val="65000"/>
                    <a:lumOff val="35000"/>
                  </a:schemeClr>
                </a:solidFill>
                <a:latin typeface="Lato" panose="020F0502020204030203" pitchFamily="34" charset="0"/>
              </a:rPr>
              <a:t>Transparence</a:t>
            </a:r>
          </a:p>
          <a:p>
            <a:pPr marL="285750" indent="-285750">
              <a:lnSpc>
                <a:spcPts val="1800"/>
              </a:lnSpc>
              <a:buFont typeface="Arial" panose="020B0604020202020204" pitchFamily="34" charset="0"/>
              <a:buChar char="•"/>
            </a:pPr>
            <a:r>
              <a:rPr lang="fr-CA" sz="1400" i="1" dirty="0">
                <a:solidFill>
                  <a:schemeClr val="tx1">
                    <a:lumMod val="65000"/>
                    <a:lumOff val="35000"/>
                  </a:schemeClr>
                </a:solidFill>
                <a:latin typeface="Lato" panose="020F0502020204030203" pitchFamily="34" charset="0"/>
              </a:rPr>
              <a:t>Gouvernance</a:t>
            </a:r>
          </a:p>
          <a:p>
            <a:pPr marL="285750" indent="-285750" algn="ctr">
              <a:lnSpc>
                <a:spcPts val="1800"/>
              </a:lnSpc>
              <a:buFont typeface="Arial" panose="020B0604020202020204" pitchFamily="34" charset="0"/>
              <a:buChar char="•"/>
            </a:pPr>
            <a:r>
              <a:rPr lang="fr-CA" sz="1400" i="1" dirty="0">
                <a:solidFill>
                  <a:schemeClr val="tx1">
                    <a:lumMod val="65000"/>
                    <a:lumOff val="35000"/>
                  </a:schemeClr>
                </a:solidFill>
                <a:latin typeface="Lato" panose="020F0502020204030203" pitchFamily="34" charset="0"/>
              </a:rPr>
              <a:t>Processus démocratique</a:t>
            </a:r>
          </a:p>
          <a:p>
            <a:pPr marL="285750" indent="-285750" algn="ctr">
              <a:lnSpc>
                <a:spcPts val="1800"/>
              </a:lnSpc>
              <a:buFont typeface="Arial" panose="020B0604020202020204" pitchFamily="34" charset="0"/>
              <a:buChar char="•"/>
            </a:pPr>
            <a:r>
              <a:rPr lang="fr-CA" sz="1400" i="1" dirty="0">
                <a:solidFill>
                  <a:schemeClr val="tx1">
                    <a:lumMod val="65000"/>
                    <a:lumOff val="35000"/>
                  </a:schemeClr>
                </a:solidFill>
                <a:latin typeface="Lato" panose="020F0502020204030203" pitchFamily="34" charset="0"/>
              </a:rPr>
              <a:t>Dispositions transitoires</a:t>
            </a:r>
          </a:p>
        </p:txBody>
      </p:sp>
      <p:sp>
        <p:nvSpPr>
          <p:cNvPr id="36" name="TextBox 35">
            <a:extLst>
              <a:ext uri="{FF2B5EF4-FFF2-40B4-BE49-F238E27FC236}">
                <a16:creationId xmlns:a16="http://schemas.microsoft.com/office/drawing/2014/main" id="{95305F8B-25AC-D9C2-6309-306142AA3C2A}"/>
              </a:ext>
            </a:extLst>
          </p:cNvPr>
          <p:cNvSpPr txBox="1"/>
          <p:nvPr/>
        </p:nvSpPr>
        <p:spPr>
          <a:xfrm>
            <a:off x="1690492" y="2614351"/>
            <a:ext cx="2055084" cy="646331"/>
          </a:xfrm>
          <a:prstGeom prst="rect">
            <a:avLst/>
          </a:prstGeom>
          <a:noFill/>
        </p:spPr>
        <p:txBody>
          <a:bodyPr wrap="square" rtlCol="0">
            <a:spAutoFit/>
          </a:bodyPr>
          <a:lstStyle/>
          <a:p>
            <a:pPr algn="ctr"/>
            <a:r>
              <a:rPr lang="en-US" b="1" dirty="0">
                <a:latin typeface="Open Sans" pitchFamily="2" charset="0"/>
                <a:ea typeface="Open Sans" pitchFamily="2" charset="0"/>
                <a:cs typeface="Open Sans" pitchFamily="2" charset="0"/>
              </a:rPr>
              <a:t>Nouvelles dispositions</a:t>
            </a:r>
          </a:p>
        </p:txBody>
      </p:sp>
      <p:sp>
        <p:nvSpPr>
          <p:cNvPr id="37" name="TextBox 36">
            <a:extLst>
              <a:ext uri="{FF2B5EF4-FFF2-40B4-BE49-F238E27FC236}">
                <a16:creationId xmlns:a16="http://schemas.microsoft.com/office/drawing/2014/main" id="{C52EE89E-5DBD-0821-035A-456E71750047}"/>
              </a:ext>
            </a:extLst>
          </p:cNvPr>
          <p:cNvSpPr txBox="1"/>
          <p:nvPr/>
        </p:nvSpPr>
        <p:spPr>
          <a:xfrm>
            <a:off x="8498670" y="2620473"/>
            <a:ext cx="2463955" cy="295530"/>
          </a:xfrm>
          <a:prstGeom prst="rect">
            <a:avLst/>
          </a:prstGeom>
          <a:noFill/>
        </p:spPr>
        <p:txBody>
          <a:bodyPr wrap="square" lIns="91440" tIns="45720" rIns="91440" bIns="45720" rtlCol="0" anchor="t">
            <a:spAutoFit/>
          </a:bodyPr>
          <a:lstStyle/>
          <a:p>
            <a:pPr algn="ctr">
              <a:lnSpc>
                <a:spcPts val="1800"/>
              </a:lnSpc>
            </a:pPr>
            <a:r>
              <a:rPr lang="fr-CA" sz="1100" dirty="0">
                <a:solidFill>
                  <a:schemeClr val="tx1">
                    <a:lumMod val="65000"/>
                    <a:lumOff val="35000"/>
                  </a:schemeClr>
                </a:solidFill>
                <a:latin typeface="Lato"/>
                <a:ea typeface="Lato"/>
                <a:cs typeface="Lato"/>
              </a:rPr>
              <a:t>.</a:t>
            </a:r>
          </a:p>
        </p:txBody>
      </p:sp>
      <p:sp>
        <p:nvSpPr>
          <p:cNvPr id="38" name="TextBox 37">
            <a:extLst>
              <a:ext uri="{FF2B5EF4-FFF2-40B4-BE49-F238E27FC236}">
                <a16:creationId xmlns:a16="http://schemas.microsoft.com/office/drawing/2014/main" id="{BC657ECC-7332-3164-B668-30829920C705}"/>
              </a:ext>
            </a:extLst>
          </p:cNvPr>
          <p:cNvSpPr txBox="1"/>
          <p:nvPr/>
        </p:nvSpPr>
        <p:spPr>
          <a:xfrm>
            <a:off x="8602133" y="3731362"/>
            <a:ext cx="2221456" cy="369332"/>
          </a:xfrm>
          <a:prstGeom prst="rect">
            <a:avLst/>
          </a:prstGeom>
          <a:noFill/>
        </p:spPr>
        <p:txBody>
          <a:bodyPr wrap="square" rtlCol="0">
            <a:spAutoFit/>
          </a:bodyPr>
          <a:lstStyle/>
          <a:p>
            <a:pPr algn="ctr"/>
            <a:r>
              <a:rPr lang="en-US" b="1" dirty="0">
                <a:latin typeface="Open Sans" pitchFamily="2" charset="0"/>
                <a:ea typeface="Open Sans" pitchFamily="2" charset="0"/>
                <a:cs typeface="Open Sans" pitchFamily="2" charset="0"/>
              </a:rPr>
              <a:t>Orientations</a:t>
            </a:r>
          </a:p>
        </p:txBody>
      </p:sp>
      <p:sp>
        <p:nvSpPr>
          <p:cNvPr id="40" name="TextBox 39">
            <a:extLst>
              <a:ext uri="{FF2B5EF4-FFF2-40B4-BE49-F238E27FC236}">
                <a16:creationId xmlns:a16="http://schemas.microsoft.com/office/drawing/2014/main" id="{E99E3C53-D278-043F-E63F-1568164BF4C4}"/>
              </a:ext>
            </a:extLst>
          </p:cNvPr>
          <p:cNvSpPr txBox="1"/>
          <p:nvPr/>
        </p:nvSpPr>
        <p:spPr>
          <a:xfrm>
            <a:off x="5032593" y="3486134"/>
            <a:ext cx="2179709" cy="923330"/>
          </a:xfrm>
          <a:prstGeom prst="rect">
            <a:avLst/>
          </a:prstGeom>
          <a:noFill/>
        </p:spPr>
        <p:txBody>
          <a:bodyPr wrap="square" rtlCol="0">
            <a:spAutoFit/>
          </a:bodyPr>
          <a:lstStyle/>
          <a:p>
            <a:pPr algn="ctr"/>
            <a:r>
              <a:rPr lang="fr-CA" b="1" dirty="0">
                <a:solidFill>
                  <a:schemeClr val="bg1"/>
                </a:solidFill>
                <a:latin typeface="Open Sans" pitchFamily="2" charset="0"/>
                <a:ea typeface="Open Sans" pitchFamily="2" charset="0"/>
                <a:cs typeface="Open Sans" pitchFamily="2" charset="0"/>
              </a:rPr>
              <a:t>Pourvoi en contrôle judiciaire</a:t>
            </a:r>
          </a:p>
        </p:txBody>
      </p:sp>
      <p:sp>
        <p:nvSpPr>
          <p:cNvPr id="41" name="Oval 19">
            <a:extLst>
              <a:ext uri="{FF2B5EF4-FFF2-40B4-BE49-F238E27FC236}">
                <a16:creationId xmlns:a16="http://schemas.microsoft.com/office/drawing/2014/main" id="{0899E541-CECF-3933-B96A-CCBBEF0F2E6B}"/>
              </a:ext>
            </a:extLst>
          </p:cNvPr>
          <p:cNvSpPr>
            <a:spLocks noChangeArrowheads="1"/>
          </p:cNvSpPr>
          <p:nvPr/>
        </p:nvSpPr>
        <p:spPr bwMode="auto">
          <a:xfrm>
            <a:off x="5398330" y="1584187"/>
            <a:ext cx="1464351" cy="1505444"/>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Oval 20">
            <a:extLst>
              <a:ext uri="{FF2B5EF4-FFF2-40B4-BE49-F238E27FC236}">
                <a16:creationId xmlns:a16="http://schemas.microsoft.com/office/drawing/2014/main" id="{216E5208-970A-283D-B052-F31BA4BA83D8}"/>
              </a:ext>
            </a:extLst>
          </p:cNvPr>
          <p:cNvSpPr>
            <a:spLocks noChangeArrowheads="1"/>
          </p:cNvSpPr>
          <p:nvPr/>
        </p:nvSpPr>
        <p:spPr bwMode="auto">
          <a:xfrm>
            <a:off x="5515210" y="1669090"/>
            <a:ext cx="1268201" cy="13069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7" name="Graphique 16" descr="Bâtiment avec un remplissage uni">
            <a:extLst>
              <a:ext uri="{FF2B5EF4-FFF2-40B4-BE49-F238E27FC236}">
                <a16:creationId xmlns:a16="http://schemas.microsoft.com/office/drawing/2014/main" id="{F5CBA135-3A7F-E589-C0FD-ACEA0EC2679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265659" y="5259090"/>
            <a:ext cx="914400" cy="914400"/>
          </a:xfrm>
          <a:prstGeom prst="rect">
            <a:avLst/>
          </a:prstGeom>
        </p:spPr>
      </p:pic>
      <p:pic>
        <p:nvPicPr>
          <p:cNvPr id="20" name="Graphique 19" descr="Contrat avec un remplissage uni">
            <a:extLst>
              <a:ext uri="{FF2B5EF4-FFF2-40B4-BE49-F238E27FC236}">
                <a16:creationId xmlns:a16="http://schemas.microsoft.com/office/drawing/2014/main" id="{C47C1EE7-2684-0590-D8A4-C2562C7F9C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05733" y="1829561"/>
            <a:ext cx="914400" cy="914400"/>
          </a:xfrm>
          <a:prstGeom prst="rect">
            <a:avLst/>
          </a:prstGeom>
        </p:spPr>
      </p:pic>
      <p:pic>
        <p:nvPicPr>
          <p:cNvPr id="31" name="Graphique 30" descr="Cible avec un remplissage uni">
            <a:extLst>
              <a:ext uri="{FF2B5EF4-FFF2-40B4-BE49-F238E27FC236}">
                <a16:creationId xmlns:a16="http://schemas.microsoft.com/office/drawing/2014/main" id="{4BEE4D80-6404-FDF7-9163-BF8D6434CF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98043" y="5271607"/>
            <a:ext cx="914400" cy="914400"/>
          </a:xfrm>
          <a:prstGeom prst="rect">
            <a:avLst/>
          </a:prstGeom>
        </p:spPr>
      </p:pic>
    </p:spTree>
    <p:extLst>
      <p:ext uri="{BB962C8B-B14F-4D97-AF65-F5344CB8AC3E}">
        <p14:creationId xmlns:p14="http://schemas.microsoft.com/office/powerpoint/2010/main" val="2954104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8A5BD-08E3-9023-2A53-41A03B0B5B8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75CECD3-403C-B1E7-2383-4AAD8F4E5C7E}"/>
              </a:ext>
            </a:extLst>
          </p:cNvPr>
          <p:cNvSpPr>
            <a:spLocks noGrp="1"/>
          </p:cNvSpPr>
          <p:nvPr>
            <p:ph type="title"/>
          </p:nvPr>
        </p:nvSpPr>
        <p:spPr/>
        <p:txBody>
          <a:bodyPr>
            <a:noAutofit/>
          </a:bodyPr>
          <a:lstStyle/>
          <a:p>
            <a:r>
              <a:rPr lang="fr-CA" dirty="0"/>
              <a:t>Pourvoi en contrôle judiciaire</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99C9198B-42CE-6D60-B632-BE0D61BD6AE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B921C4EC-5516-7349-308C-53F85CE25FCC}"/>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CA947304-D97E-D791-F96B-B792DD620BA0}"/>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DCDE571-221E-F67F-7645-427293B171BE}"/>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58C0E08A-5B45-9346-8C12-DD81CCDDA943}"/>
              </a:ext>
            </a:extLst>
          </p:cNvPr>
          <p:cNvSpPr>
            <a:spLocks noChangeArrowheads="1"/>
          </p:cNvSpPr>
          <p:nvPr/>
        </p:nvSpPr>
        <p:spPr bwMode="auto">
          <a:xfrm>
            <a:off x="457200" y="1097280"/>
            <a:ext cx="11514667" cy="5544819"/>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lvl="1"/>
            <a:r>
              <a:rPr lang="en-US" sz="2800" dirty="0">
                <a:solidFill>
                  <a:prstClr val="black"/>
                </a:solidFill>
              </a:rPr>
              <a:t>Atteinte à la liberté d’association</a:t>
            </a:r>
          </a:p>
          <a:p>
            <a:pPr marL="1200150" lvl="2" indent="-285750">
              <a:buFontTx/>
              <a:buChar char="-"/>
            </a:pPr>
            <a:r>
              <a:rPr lang="en-US" sz="2800" dirty="0">
                <a:solidFill>
                  <a:prstClr val="black"/>
                </a:solidFill>
              </a:rPr>
              <a:t>Ingérence dans les statuts et règlements et dans la definition des orientations</a:t>
            </a:r>
          </a:p>
          <a:p>
            <a:pPr marL="1200150" lvl="2" indent="-285750">
              <a:buFontTx/>
              <a:buChar char="-"/>
            </a:pPr>
            <a:r>
              <a:rPr lang="en-US" sz="2800" dirty="0">
                <a:solidFill>
                  <a:prstClr val="black"/>
                </a:solidFill>
              </a:rPr>
              <a:t>Art. 3 de la Convention 87 sur la liberté syndicale:</a:t>
            </a:r>
          </a:p>
          <a:p>
            <a:pPr lvl="2"/>
            <a:endParaRPr lang="en-US" sz="2800" dirty="0">
              <a:solidFill>
                <a:prstClr val="black"/>
              </a:solidFill>
            </a:endParaRPr>
          </a:p>
          <a:p>
            <a:pPr lvl="2"/>
            <a:r>
              <a:rPr lang="en-US" sz="2800" i="1" dirty="0">
                <a:solidFill>
                  <a:prstClr val="black"/>
                </a:solidFill>
              </a:rPr>
              <a:t>Les organisations de travailleurs et d’employeurs ont le droit d’élaborer leurs statuts et règlements administratifs, d’élire librement leurs représentants, d’organiser leur gestion et leur activité, et de formular leur programme d’action.</a:t>
            </a:r>
          </a:p>
          <a:p>
            <a:pPr lvl="2"/>
            <a:endParaRPr lang="en-US" sz="2800" i="1" dirty="0">
              <a:solidFill>
                <a:prstClr val="black"/>
              </a:solidFill>
            </a:endParaRPr>
          </a:p>
          <a:p>
            <a:pPr lvl="2"/>
            <a:r>
              <a:rPr lang="en-US" sz="2800" i="1" dirty="0">
                <a:solidFill>
                  <a:prstClr val="black"/>
                </a:solidFill>
              </a:rPr>
              <a:t>Les autorités publiques doivent s’abstenir de toute intervention de nature à limiter ce droit ou à en entraver l’exercice légal.</a:t>
            </a:r>
          </a:p>
        </p:txBody>
      </p:sp>
    </p:spTree>
    <p:extLst>
      <p:ext uri="{BB962C8B-B14F-4D97-AF65-F5344CB8AC3E}">
        <p14:creationId xmlns:p14="http://schemas.microsoft.com/office/powerpoint/2010/main" val="2015428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EA6A9-C04B-F629-9664-069DB15B711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A4370E5-31EA-6995-7595-8EA1EF134C6C}"/>
              </a:ext>
            </a:extLst>
          </p:cNvPr>
          <p:cNvSpPr>
            <a:spLocks noGrp="1"/>
          </p:cNvSpPr>
          <p:nvPr>
            <p:ph type="title"/>
          </p:nvPr>
        </p:nvSpPr>
        <p:spPr/>
        <p:txBody>
          <a:bodyPr>
            <a:noAutofit/>
          </a:bodyPr>
          <a:lstStyle/>
          <a:p>
            <a:r>
              <a:rPr lang="fr-CA" dirty="0"/>
              <a:t>Pourvoi en contrôle judiciaire</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A1CBBAFC-22B7-4E0B-D365-B8E25724177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44DC1CE5-E4F1-1481-20F5-4B0C24D97D25}"/>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953D0DB7-1E1A-F63A-C835-E8B7B112A103}"/>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43B91F8-A5FF-5BE6-DA4D-6A7C6B31B8D7}"/>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89F9A1BD-7A4A-2497-D94F-4050D382870E}"/>
              </a:ext>
            </a:extLst>
          </p:cNvPr>
          <p:cNvSpPr>
            <a:spLocks noChangeArrowheads="1"/>
          </p:cNvSpPr>
          <p:nvPr/>
        </p:nvSpPr>
        <p:spPr bwMode="auto">
          <a:xfrm>
            <a:off x="457200" y="1514039"/>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lvl="0"/>
            <a:r>
              <a:rPr lang="en-US" sz="2800" dirty="0">
                <a:solidFill>
                  <a:prstClr val="black"/>
                </a:solidFill>
              </a:rPr>
              <a:t>Arrêt</a:t>
            </a:r>
            <a:r>
              <a:rPr lang="en-US" sz="2800" i="1" dirty="0">
                <a:solidFill>
                  <a:prstClr val="black"/>
                </a:solidFill>
              </a:rPr>
              <a:t> Lavigne </a:t>
            </a:r>
            <a:r>
              <a:rPr lang="en-US" sz="2800" dirty="0">
                <a:solidFill>
                  <a:prstClr val="black"/>
                </a:solidFill>
              </a:rPr>
              <a:t>(1991)</a:t>
            </a:r>
            <a:r>
              <a:rPr lang="en-US" sz="2800" i="1" dirty="0">
                <a:solidFill>
                  <a:prstClr val="black"/>
                </a:solidFill>
              </a:rPr>
              <a:t>:</a:t>
            </a:r>
          </a:p>
          <a:p>
            <a:pPr lvl="0"/>
            <a:endParaRPr lang="en-US" sz="2800" i="1" dirty="0">
              <a:solidFill>
                <a:prstClr val="black"/>
              </a:solidFill>
            </a:endParaRPr>
          </a:p>
          <a:p>
            <a:pPr lvl="0" algn="just"/>
            <a:r>
              <a:rPr lang="fr-FR" sz="2800" dirty="0"/>
              <a:t>L’intégrité et le statut des syndicats en tant qu’entités démocratiques seraient compromis si la politique gouvernementale consistait, en fait, à permettre aux syndicats de dépenser leurs fonds comme bon leur semble en conformité avec les voeux de la majorité, pourvu que la majorité choisisse d’effectuer des dépenses qui, de l’avis du gouvernement, sont dans l’intérêt des syndiqués. C’est donc au syndicat lui même qu’il appartient de décider, à la majorité des voix, quelles causes ou associations il appuiera dans le but d’influencer favorablement le cadre politique, social et économique (…)</a:t>
            </a:r>
            <a:endParaRPr lang="en-US" sz="2800" i="1" dirty="0">
              <a:solidFill>
                <a:prstClr val="black"/>
              </a:solidFill>
            </a:endParaRPr>
          </a:p>
        </p:txBody>
      </p:sp>
    </p:spTree>
    <p:extLst>
      <p:ext uri="{BB962C8B-B14F-4D97-AF65-F5344CB8AC3E}">
        <p14:creationId xmlns:p14="http://schemas.microsoft.com/office/powerpoint/2010/main" val="542146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E0C9-0582-2D7E-DF09-094E3391280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C3868F3-2165-7791-FD2D-5C9C08ED2BEB}"/>
              </a:ext>
            </a:extLst>
          </p:cNvPr>
          <p:cNvSpPr>
            <a:spLocks noGrp="1"/>
          </p:cNvSpPr>
          <p:nvPr>
            <p:ph type="title"/>
          </p:nvPr>
        </p:nvSpPr>
        <p:spPr/>
        <p:txBody>
          <a:bodyPr>
            <a:noAutofit/>
          </a:bodyPr>
          <a:lstStyle/>
          <a:p>
            <a:r>
              <a:rPr lang="fr-CA" dirty="0"/>
              <a:t>Orientations</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84B25CF8-7133-0C5C-514B-CF0B94BF999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23FF4836-86AF-C89F-4996-A1AE65B68CFF}"/>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FF3DB5BB-FEF6-C763-5DC9-34B77EACD4F4}"/>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3C7617F-7FBC-40BE-ECC3-C140E8B6D105}"/>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0A1F49FA-738C-16FD-3FB5-B05C7F5E98B7}"/>
              </a:ext>
            </a:extLst>
          </p:cNvPr>
          <p:cNvSpPr>
            <a:spLocks noChangeArrowheads="1"/>
          </p:cNvSpPr>
          <p:nvPr/>
        </p:nvSpPr>
        <p:spPr bwMode="auto">
          <a:xfrm>
            <a:off x="457200" y="1514039"/>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lvl="0"/>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Modifications statutaires</a:t>
            </a:r>
          </a:p>
          <a:p>
            <a:pPr marL="285750" lvl="0" indent="-285750">
              <a:buFont typeface="Arial" panose="020B0604020202020204" pitchFamily="34" charset="0"/>
              <a:buChar char="•"/>
            </a:pPr>
            <a:endParaRPr lang="en-US" sz="2800" dirty="0">
              <a:solidFill>
                <a:prstClr val="black"/>
              </a:solidFill>
              <a:latin typeface="Aptos" panose="02110004020202020204"/>
            </a:endParaRPr>
          </a:p>
          <a:p>
            <a:pPr marL="285750" lvl="0" indent="-28575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Période de douze heures pour le vote</a:t>
            </a:r>
          </a:p>
          <a:p>
            <a:pPr marL="285750" lvl="0" indent="-285750">
              <a:buFont typeface="Arial" panose="020B0604020202020204" pitchFamily="34" charset="0"/>
              <a:buChar char="•"/>
            </a:pPr>
            <a:endParaRPr lang="en-US" sz="2800" dirty="0">
              <a:solidFill>
                <a:prstClr val="black"/>
              </a:solidFill>
              <a:latin typeface="Aptos" panose="02110004020202020204"/>
            </a:endParaRPr>
          </a:p>
          <a:p>
            <a:pPr marL="285750" lvl="0" indent="-28575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Cotisations facultatives</a:t>
            </a:r>
          </a:p>
          <a:p>
            <a:pPr marL="285750" lvl="0" indent="-285750">
              <a:buFont typeface="Arial" panose="020B0604020202020204" pitchFamily="34" charset="0"/>
              <a:buChar char="•"/>
            </a:pPr>
            <a:endParaRPr lang="en-US" sz="2800" dirty="0">
              <a:solidFill>
                <a:prstClr val="black"/>
              </a:solidFill>
              <a:latin typeface="Aptos" panose="02110004020202020204"/>
            </a:endParaRPr>
          </a:p>
          <a:p>
            <a:pPr marL="285750" lvl="0" indent="-28575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États financiers et rapport d’utilisation des ressources financières</a:t>
            </a:r>
          </a:p>
          <a:p>
            <a:pPr marL="285750" lvl="0" indent="-285750">
              <a:buFont typeface="Arial" panose="020B0604020202020204" pitchFamily="34" charset="0"/>
              <a:buChar char="•"/>
            </a:pPr>
            <a:endParaRPr lang="en-US" sz="2800" dirty="0">
              <a:solidFill>
                <a:prstClr val="black"/>
              </a:solidFill>
              <a:latin typeface="Aptos" panose="02110004020202020204"/>
            </a:endParaRPr>
          </a:p>
          <a:p>
            <a:pPr marL="285750" lvl="0" indent="-285750">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Dispositions transitoires (art. 22)</a:t>
            </a:r>
          </a:p>
        </p:txBody>
      </p:sp>
    </p:spTree>
    <p:extLst>
      <p:ext uri="{BB962C8B-B14F-4D97-AF65-F5344CB8AC3E}">
        <p14:creationId xmlns:p14="http://schemas.microsoft.com/office/powerpoint/2010/main" val="3797123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habits, personne, intérieur, Visage humain&#10;&#10;Description générée automatiquement">
            <a:extLst>
              <a:ext uri="{FF2B5EF4-FFF2-40B4-BE49-F238E27FC236}">
                <a16:creationId xmlns:a16="http://schemas.microsoft.com/office/drawing/2014/main" id="{B30943D0-26BE-59A4-8EE1-4B80E00FAED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t="7813" b="7813"/>
          <a:stretch>
            <a:fillRect/>
          </a:stretch>
        </p:blipFill>
        <p:spPr/>
      </p:pic>
      <p:sp>
        <p:nvSpPr>
          <p:cNvPr id="2" name="Rectangle 1">
            <a:extLst>
              <a:ext uri="{FF2B5EF4-FFF2-40B4-BE49-F238E27FC236}">
                <a16:creationId xmlns:a16="http://schemas.microsoft.com/office/drawing/2014/main" id="{3EEAE543-5960-D844-1320-0C25F49D7A28}"/>
              </a:ext>
            </a:extLst>
          </p:cNvPr>
          <p:cNvSpPr/>
          <p:nvPr/>
        </p:nvSpPr>
        <p:spPr>
          <a:xfrm>
            <a:off x="1941775" y="674490"/>
            <a:ext cx="8308450" cy="5509020"/>
          </a:xfrm>
          <a:prstGeom prst="rect">
            <a:avLst/>
          </a:prstGeom>
          <a:solidFill>
            <a:srgbClr val="C00000">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5">
            <a:extLst>
              <a:ext uri="{FF2B5EF4-FFF2-40B4-BE49-F238E27FC236}">
                <a16:creationId xmlns:a16="http://schemas.microsoft.com/office/drawing/2014/main" id="{4E5FE56D-3E14-8AC3-AB14-9910370919E6}"/>
              </a:ext>
            </a:extLst>
          </p:cNvPr>
          <p:cNvSpPr>
            <a:spLocks noEditPoints="1"/>
          </p:cNvSpPr>
          <p:nvPr/>
        </p:nvSpPr>
        <p:spPr bwMode="auto">
          <a:xfrm rot="5400000">
            <a:off x="5986134" y="3906480"/>
            <a:ext cx="219728" cy="385762"/>
          </a:xfrm>
          <a:custGeom>
            <a:avLst/>
            <a:gdLst>
              <a:gd name="T0" fmla="*/ 754 w 782"/>
              <a:gd name="T1" fmla="*/ 754 h 1374"/>
              <a:gd name="T2" fmla="*/ 171 w 782"/>
              <a:gd name="T3" fmla="*/ 1337 h 1374"/>
              <a:gd name="T4" fmla="*/ 37 w 782"/>
              <a:gd name="T5" fmla="*/ 1337 h 1374"/>
              <a:gd name="T6" fmla="*/ 37 w 782"/>
              <a:gd name="T7" fmla="*/ 1202 h 1374"/>
              <a:gd name="T8" fmla="*/ 553 w 782"/>
              <a:gd name="T9" fmla="*/ 687 h 1374"/>
              <a:gd name="T10" fmla="*/ 37 w 782"/>
              <a:gd name="T11" fmla="*/ 171 h 1374"/>
              <a:gd name="T12" fmla="*/ 37 w 782"/>
              <a:gd name="T13" fmla="*/ 37 h 1374"/>
              <a:gd name="T14" fmla="*/ 171 w 782"/>
              <a:gd name="T15" fmla="*/ 37 h 1374"/>
              <a:gd name="T16" fmla="*/ 754 w 782"/>
              <a:gd name="T17" fmla="*/ 620 h 1374"/>
              <a:gd name="T18" fmla="*/ 782 w 782"/>
              <a:gd name="T19" fmla="*/ 687 h 1374"/>
              <a:gd name="T20" fmla="*/ 754 w 782"/>
              <a:gd name="T21" fmla="*/ 754 h 1374"/>
              <a:gd name="T22" fmla="*/ 754 w 782"/>
              <a:gd name="T23" fmla="*/ 754 h 1374"/>
              <a:gd name="T24" fmla="*/ 754 w 782"/>
              <a:gd name="T25" fmla="*/ 754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2" h="1374">
                <a:moveTo>
                  <a:pt x="754" y="754"/>
                </a:moveTo>
                <a:cubicBezTo>
                  <a:pt x="171" y="1337"/>
                  <a:pt x="171" y="1337"/>
                  <a:pt x="171" y="1337"/>
                </a:cubicBezTo>
                <a:cubicBezTo>
                  <a:pt x="134" y="1374"/>
                  <a:pt x="74" y="1374"/>
                  <a:pt x="37" y="1337"/>
                </a:cubicBezTo>
                <a:cubicBezTo>
                  <a:pt x="0" y="1300"/>
                  <a:pt x="0" y="1240"/>
                  <a:pt x="37" y="1202"/>
                </a:cubicBezTo>
                <a:cubicBezTo>
                  <a:pt x="553" y="687"/>
                  <a:pt x="553" y="687"/>
                  <a:pt x="553" y="687"/>
                </a:cubicBezTo>
                <a:cubicBezTo>
                  <a:pt x="37" y="171"/>
                  <a:pt x="37" y="171"/>
                  <a:pt x="37" y="171"/>
                </a:cubicBezTo>
                <a:cubicBezTo>
                  <a:pt x="0" y="134"/>
                  <a:pt x="0" y="74"/>
                  <a:pt x="37" y="37"/>
                </a:cubicBezTo>
                <a:cubicBezTo>
                  <a:pt x="74" y="0"/>
                  <a:pt x="134" y="0"/>
                  <a:pt x="171" y="37"/>
                </a:cubicBezTo>
                <a:cubicBezTo>
                  <a:pt x="754" y="620"/>
                  <a:pt x="754" y="620"/>
                  <a:pt x="754" y="620"/>
                </a:cubicBezTo>
                <a:cubicBezTo>
                  <a:pt x="773" y="638"/>
                  <a:pt x="782" y="662"/>
                  <a:pt x="782" y="687"/>
                </a:cubicBezTo>
                <a:cubicBezTo>
                  <a:pt x="782" y="711"/>
                  <a:pt x="773" y="735"/>
                  <a:pt x="754" y="754"/>
                </a:cubicBezTo>
                <a:close/>
                <a:moveTo>
                  <a:pt x="754" y="754"/>
                </a:moveTo>
                <a:cubicBezTo>
                  <a:pt x="754" y="754"/>
                  <a:pt x="754" y="754"/>
                  <a:pt x="754" y="7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dirty="0"/>
          </a:p>
        </p:txBody>
      </p:sp>
      <p:sp>
        <p:nvSpPr>
          <p:cNvPr id="6" name="TextBox 5">
            <a:extLst>
              <a:ext uri="{FF2B5EF4-FFF2-40B4-BE49-F238E27FC236}">
                <a16:creationId xmlns:a16="http://schemas.microsoft.com/office/drawing/2014/main" id="{1D28EDC0-605F-DCED-DA95-8C1D279A5257}"/>
              </a:ext>
            </a:extLst>
          </p:cNvPr>
          <p:cNvSpPr txBox="1"/>
          <p:nvPr/>
        </p:nvSpPr>
        <p:spPr>
          <a:xfrm>
            <a:off x="4324876" y="4560550"/>
            <a:ext cx="3542241" cy="523220"/>
          </a:xfrm>
          <a:prstGeom prst="rect">
            <a:avLst/>
          </a:prstGeom>
          <a:noFill/>
        </p:spPr>
        <p:txBody>
          <a:bodyPr wrap="square" rtlCol="0">
            <a:spAutoFit/>
          </a:bodyPr>
          <a:lstStyle/>
          <a:p>
            <a:pPr algn="ctr"/>
            <a:r>
              <a:rPr lang="fr-CA" sz="2800" b="1" dirty="0">
                <a:solidFill>
                  <a:schemeClr val="bg1"/>
                </a:solidFill>
                <a:latin typeface="Open Sans" pitchFamily="2" charset="0"/>
                <a:ea typeface="Open Sans" pitchFamily="2" charset="0"/>
                <a:cs typeface="Open Sans" pitchFamily="2" charset="0"/>
              </a:rPr>
              <a:t>Des questions?</a:t>
            </a:r>
          </a:p>
        </p:txBody>
      </p:sp>
      <p:sp>
        <p:nvSpPr>
          <p:cNvPr id="16" name="TextBox 15">
            <a:extLst>
              <a:ext uri="{FF2B5EF4-FFF2-40B4-BE49-F238E27FC236}">
                <a16:creationId xmlns:a16="http://schemas.microsoft.com/office/drawing/2014/main" id="{3A9B1D0D-CFA9-2BA5-8FDE-FCBC508A6985}"/>
              </a:ext>
            </a:extLst>
          </p:cNvPr>
          <p:cNvSpPr txBox="1"/>
          <p:nvPr/>
        </p:nvSpPr>
        <p:spPr>
          <a:xfrm>
            <a:off x="3524508" y="2705215"/>
            <a:ext cx="5142975" cy="838050"/>
          </a:xfrm>
          <a:prstGeom prst="rect">
            <a:avLst/>
          </a:prstGeom>
          <a:noFill/>
        </p:spPr>
        <p:txBody>
          <a:bodyPr wrap="square" rtlCol="0">
            <a:spAutoFit/>
          </a:bodyPr>
          <a:lstStyle/>
          <a:p>
            <a:pPr algn="ctr">
              <a:lnSpc>
                <a:spcPts val="5000"/>
              </a:lnSpc>
            </a:pPr>
            <a:r>
              <a:rPr lang="fr-CA" sz="8000" b="1" dirty="0">
                <a:solidFill>
                  <a:schemeClr val="bg1"/>
                </a:solidFill>
                <a:latin typeface="Open Sans" pitchFamily="2" charset="0"/>
                <a:ea typeface="Open Sans" pitchFamily="2" charset="0"/>
                <a:cs typeface="Open Sans" pitchFamily="2" charset="0"/>
              </a:rPr>
              <a:t>Merci.</a:t>
            </a:r>
          </a:p>
        </p:txBody>
      </p:sp>
    </p:spTree>
    <p:extLst>
      <p:ext uri="{BB962C8B-B14F-4D97-AF65-F5344CB8AC3E}">
        <p14:creationId xmlns:p14="http://schemas.microsoft.com/office/powerpoint/2010/main" val="13705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EBBCA4-71DC-B9A9-543B-BEC7809BD16E}"/>
              </a:ext>
            </a:extLst>
          </p:cNvPr>
          <p:cNvSpPr/>
          <p:nvPr/>
        </p:nvSpPr>
        <p:spPr>
          <a:xfrm>
            <a:off x="3012216" y="0"/>
            <a:ext cx="805935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DB7901-D279-21A1-9CF8-18FEE4129C2A}"/>
              </a:ext>
            </a:extLst>
          </p:cNvPr>
          <p:cNvSpPr/>
          <p:nvPr/>
        </p:nvSpPr>
        <p:spPr>
          <a:xfrm>
            <a:off x="0" y="248804"/>
            <a:ext cx="11071571" cy="1095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Pas d’invitation à la table !</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3</a:t>
            </a:fld>
            <a:endParaRPr lang="en-US" sz="1200" dirty="0"/>
          </a:p>
        </p:txBody>
      </p:sp>
      <p:grpSp>
        <p:nvGrpSpPr>
          <p:cNvPr id="2" name="Group 1">
            <a:extLst>
              <a:ext uri="{FF2B5EF4-FFF2-40B4-BE49-F238E27FC236}">
                <a16:creationId xmlns:a16="http://schemas.microsoft.com/office/drawing/2014/main" id="{D10FA62D-37E5-0901-68A2-9CC9D2125092}"/>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9FF78CF2-3B17-CBE0-A777-0561F0C71F8A}"/>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2777CC9-CAF5-3DCD-E672-311B42650533}"/>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7" name="ZoneTexte 6">
            <a:extLst>
              <a:ext uri="{FF2B5EF4-FFF2-40B4-BE49-F238E27FC236}">
                <a16:creationId xmlns:a16="http://schemas.microsoft.com/office/drawing/2014/main" id="{E3B37FF3-D130-4132-87FB-AF5DF3DA669F}"/>
              </a:ext>
            </a:extLst>
          </p:cNvPr>
          <p:cNvSpPr txBox="1"/>
          <p:nvPr/>
        </p:nvSpPr>
        <p:spPr>
          <a:xfrm>
            <a:off x="4927580" y="2074876"/>
            <a:ext cx="5878020" cy="317009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fr-CA" sz="2000" dirty="0">
                <a:solidFill>
                  <a:schemeClr val="bg1"/>
                </a:solidFill>
                <a:latin typeface="Lato"/>
                <a:ea typeface="Open Sans"/>
                <a:cs typeface="Open Sans"/>
              </a:rPr>
              <a:t>Absence de consultation préalable au dépôt des récents projets de loi (pl89, pl101, pl3, pl27)</a:t>
            </a:r>
          </a:p>
          <a:p>
            <a:endParaRPr lang="fr-CA" sz="2000" dirty="0">
              <a:solidFill>
                <a:schemeClr val="bg1"/>
              </a:solidFill>
              <a:latin typeface="Lato"/>
              <a:ea typeface="Open Sans"/>
              <a:cs typeface="Open Sans"/>
            </a:endParaRPr>
          </a:p>
          <a:p>
            <a:pPr marL="342900" indent="-342900">
              <a:buFont typeface="Arial" panose="020B0604020202020204" pitchFamily="34" charset="0"/>
              <a:buChar char="•"/>
            </a:pPr>
            <a:r>
              <a:rPr lang="fr-CA" sz="2000" dirty="0">
                <a:solidFill>
                  <a:schemeClr val="bg1"/>
                </a:solidFill>
                <a:latin typeface="Lato"/>
                <a:ea typeface="Open Sans"/>
                <a:cs typeface="Open Sans"/>
              </a:rPr>
              <a:t>Une question récurrente: à quel(s) enjeu(x) les projets de loi veulent-ils offrir une réponse ?</a:t>
            </a:r>
          </a:p>
          <a:p>
            <a:pPr marL="342900" indent="-342900">
              <a:buFont typeface="Arial" panose="020B0604020202020204" pitchFamily="34" charset="0"/>
              <a:buChar char="•"/>
            </a:pPr>
            <a:endParaRPr lang="fr-CA" sz="2000" dirty="0">
              <a:solidFill>
                <a:schemeClr val="bg1"/>
              </a:solidFill>
              <a:latin typeface="Lato"/>
              <a:ea typeface="Open Sans"/>
              <a:cs typeface="Open Sans"/>
            </a:endParaRPr>
          </a:p>
          <a:p>
            <a:pPr marL="342900" indent="-342900">
              <a:buFont typeface="Arial" panose="020B0604020202020204" pitchFamily="34" charset="0"/>
              <a:buChar char="•"/>
            </a:pPr>
            <a:r>
              <a:rPr lang="fr-CA" sz="2000" dirty="0">
                <a:solidFill>
                  <a:schemeClr val="bg1"/>
                </a:solidFill>
                <a:latin typeface="Lato"/>
                <a:ea typeface="Open Sans"/>
                <a:cs typeface="Open Sans"/>
              </a:rPr>
              <a:t>Des législations s’inscrivant dans une stratégie électorale</a:t>
            </a:r>
          </a:p>
          <a:p>
            <a:pPr marL="342900" indent="-342900">
              <a:buFont typeface="Arial" panose="020B0604020202020204" pitchFamily="34" charset="0"/>
              <a:buChar char="•"/>
            </a:pPr>
            <a:endParaRPr lang="fr-CA" sz="2000" dirty="0">
              <a:solidFill>
                <a:schemeClr val="bg1"/>
              </a:solidFill>
              <a:latin typeface="Lato"/>
              <a:ea typeface="Open Sans"/>
              <a:cs typeface="Open Sans"/>
            </a:endParaRPr>
          </a:p>
          <a:p>
            <a:pPr marL="342900" indent="-342900">
              <a:buFont typeface="Arial" panose="020B0604020202020204" pitchFamily="34" charset="0"/>
              <a:buChar char="•"/>
            </a:pPr>
            <a:r>
              <a:rPr lang="fr-CA" sz="2000" dirty="0">
                <a:solidFill>
                  <a:schemeClr val="bg1"/>
                </a:solidFill>
                <a:latin typeface="Lato"/>
                <a:ea typeface="Open Sans"/>
                <a:cs typeface="Open Sans"/>
              </a:rPr>
              <a:t>Une tendance autoritaire</a:t>
            </a:r>
          </a:p>
        </p:txBody>
      </p:sp>
    </p:spTree>
    <p:extLst>
      <p:ext uri="{BB962C8B-B14F-4D97-AF65-F5344CB8AC3E}">
        <p14:creationId xmlns:p14="http://schemas.microsoft.com/office/powerpoint/2010/main" val="322792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23A56-1747-22F6-89B3-43CD55AC41C8}"/>
            </a:ext>
          </a:extLst>
        </p:cNvPr>
        <p:cNvGrpSpPr/>
        <p:nvPr/>
      </p:nvGrpSpPr>
      <p:grpSpPr>
        <a:xfrm>
          <a:off x="0" y="0"/>
          <a:ext cx="0" cy="0"/>
          <a:chOff x="0" y="0"/>
          <a:chExt cx="0" cy="0"/>
        </a:xfrm>
      </p:grpSpPr>
      <p:pic>
        <p:nvPicPr>
          <p:cNvPr id="4" name="Espace réservé pour une image  3" descr="Une image contenant plein air, ciel, nuage, sol&#10;&#10;Description générée automatiquement">
            <a:extLst>
              <a:ext uri="{FF2B5EF4-FFF2-40B4-BE49-F238E27FC236}">
                <a16:creationId xmlns:a16="http://schemas.microsoft.com/office/drawing/2014/main" id="{160F0317-B443-C8FE-469F-7C7CA8EEC6E9}"/>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7778" r="17778"/>
          <a:stretch>
            <a:fillRect/>
          </a:stretch>
        </p:blipFill>
        <p:spPr/>
      </p:pic>
      <p:sp>
        <p:nvSpPr>
          <p:cNvPr id="33" name="Rectangle 32">
            <a:extLst>
              <a:ext uri="{FF2B5EF4-FFF2-40B4-BE49-F238E27FC236}">
                <a16:creationId xmlns:a16="http://schemas.microsoft.com/office/drawing/2014/main" id="{FAA2599F-CA2D-15C3-DF93-CCD4A47F6816}"/>
              </a:ext>
            </a:extLst>
          </p:cNvPr>
          <p:cNvSpPr/>
          <p:nvPr/>
        </p:nvSpPr>
        <p:spPr>
          <a:xfrm>
            <a:off x="5721778" y="0"/>
            <a:ext cx="66294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F8BA5029-AF36-22D1-EE25-64D816A68A09}"/>
              </a:ext>
            </a:extLst>
          </p:cNvPr>
          <p:cNvSpPr/>
          <p:nvPr/>
        </p:nvSpPr>
        <p:spPr>
          <a:xfrm>
            <a:off x="6357651" y="650322"/>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571FB119-CA9C-4EED-6AED-F6DC09CAB3C8}"/>
              </a:ext>
            </a:extLst>
          </p:cNvPr>
          <p:cNvSpPr/>
          <p:nvPr/>
        </p:nvSpPr>
        <p:spPr>
          <a:xfrm>
            <a:off x="9019421" y="650322"/>
            <a:ext cx="2498889" cy="2643290"/>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DEF5DF47-28B1-D5F6-F239-F7E927D823C7}"/>
              </a:ext>
            </a:extLst>
          </p:cNvPr>
          <p:cNvSpPr/>
          <p:nvPr/>
        </p:nvSpPr>
        <p:spPr>
          <a:xfrm>
            <a:off x="6326320" y="3521354"/>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67D1F354-44E3-4DE9-34FA-737085B6F8EB}"/>
              </a:ext>
            </a:extLst>
          </p:cNvPr>
          <p:cNvSpPr/>
          <p:nvPr/>
        </p:nvSpPr>
        <p:spPr>
          <a:xfrm>
            <a:off x="9036478" y="3518095"/>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C607137-C167-0C59-7E8E-1B8B70CD0488}"/>
              </a:ext>
            </a:extLst>
          </p:cNvPr>
          <p:cNvSpPr/>
          <p:nvPr/>
        </p:nvSpPr>
        <p:spPr>
          <a:xfrm>
            <a:off x="16292" y="0"/>
            <a:ext cx="55626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9A49C0A-2058-FE30-8345-FA71650D7ECE}"/>
              </a:ext>
            </a:extLst>
          </p:cNvPr>
          <p:cNvSpPr txBox="1"/>
          <p:nvPr/>
        </p:nvSpPr>
        <p:spPr>
          <a:xfrm>
            <a:off x="309034" y="1622167"/>
            <a:ext cx="5033518" cy="868058"/>
          </a:xfrm>
          <a:prstGeom prst="rect">
            <a:avLst/>
          </a:prstGeom>
          <a:noFill/>
        </p:spPr>
        <p:txBody>
          <a:bodyPr wrap="square" lIns="0" rtlCol="0">
            <a:spAutoFit/>
          </a:bodyPr>
          <a:lstStyle/>
          <a:p>
            <a:pPr>
              <a:lnSpc>
                <a:spcPts val="6000"/>
              </a:lnSpc>
            </a:pPr>
            <a:r>
              <a:rPr lang="fr-CA"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Loi 4 (pl3)</a:t>
            </a:r>
          </a:p>
        </p:txBody>
      </p:sp>
      <p:cxnSp>
        <p:nvCxnSpPr>
          <p:cNvPr id="11" name="Straight Connector 10">
            <a:extLst>
              <a:ext uri="{FF2B5EF4-FFF2-40B4-BE49-F238E27FC236}">
                <a16:creationId xmlns:a16="http://schemas.microsoft.com/office/drawing/2014/main" id="{2A804B3F-905D-88B4-1912-73F4354D824F}"/>
              </a:ext>
            </a:extLst>
          </p:cNvPr>
          <p:cNvCxnSpPr>
            <a:cxnSpLocks/>
          </p:cNvCxnSpPr>
          <p:nvPr/>
        </p:nvCxnSpPr>
        <p:spPr>
          <a:xfrm>
            <a:off x="722418" y="3710735"/>
            <a:ext cx="54864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223B2A1-DA11-C943-EA2B-7BE51B4F6DAB}"/>
              </a:ext>
            </a:extLst>
          </p:cNvPr>
          <p:cNvSpPr txBox="1"/>
          <p:nvPr/>
        </p:nvSpPr>
        <p:spPr>
          <a:xfrm>
            <a:off x="9107921" y="1175014"/>
            <a:ext cx="2294192" cy="400110"/>
          </a:xfrm>
          <a:prstGeom prst="rect">
            <a:avLst/>
          </a:prstGeom>
          <a:noFill/>
        </p:spPr>
        <p:txBody>
          <a:bodyPr wrap="square" rtlCol="0" anchor="ctr">
            <a:spAutoFit/>
          </a:bodyPr>
          <a:lstStyle/>
          <a:p>
            <a:pPr algn="ctr"/>
            <a:r>
              <a:rPr lang="en-GB" sz="2000" b="1" dirty="0">
                <a:solidFill>
                  <a:schemeClr val="tx2">
                    <a:lumMod val="90000"/>
                    <a:lumOff val="10000"/>
                  </a:schemeClr>
                </a:solidFill>
                <a:latin typeface="Open Sans" pitchFamily="2" charset="0"/>
                <a:ea typeface="Open Sans" pitchFamily="2" charset="0"/>
                <a:cs typeface="Open Sans" pitchFamily="2" charset="0"/>
              </a:rPr>
              <a:t>“Transparence”</a:t>
            </a:r>
            <a:endParaRPr lang="fr-CA" sz="2000" b="1" dirty="0">
              <a:solidFill>
                <a:schemeClr val="tx2">
                  <a:lumMod val="90000"/>
                  <a:lumOff val="10000"/>
                </a:schemeClr>
              </a:solidFill>
              <a:latin typeface="Open Sans" pitchFamily="2" charset="0"/>
              <a:ea typeface="Open Sans" pitchFamily="2" charset="0"/>
              <a:cs typeface="Open Sans" pitchFamily="2" charset="0"/>
            </a:endParaRPr>
          </a:p>
        </p:txBody>
      </p:sp>
      <p:sp>
        <p:nvSpPr>
          <p:cNvPr id="85" name="TextBox 84">
            <a:extLst>
              <a:ext uri="{FF2B5EF4-FFF2-40B4-BE49-F238E27FC236}">
                <a16:creationId xmlns:a16="http://schemas.microsoft.com/office/drawing/2014/main" id="{21E03EF7-73CC-5D73-EB54-2619482203C3}"/>
              </a:ext>
            </a:extLst>
          </p:cNvPr>
          <p:cNvSpPr txBox="1"/>
          <p:nvPr/>
        </p:nvSpPr>
        <p:spPr>
          <a:xfrm>
            <a:off x="6357651" y="1748304"/>
            <a:ext cx="2489411" cy="1374735"/>
          </a:xfrm>
          <a:prstGeom prst="rect">
            <a:avLst/>
          </a:prstGeom>
          <a:noFill/>
        </p:spPr>
        <p:txBody>
          <a:bodyPr wrap="square" rtlCol="0" anchor="ctr">
            <a:spAutoFit/>
          </a:bodyPr>
          <a:lstStyle/>
          <a:p>
            <a:pPr algn="ctr">
              <a:lnSpc>
                <a:spcPts val="2000"/>
              </a:lnSpc>
            </a:pPr>
            <a:r>
              <a:rPr lang="fr-CA" sz="2000" dirty="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Interdiction de réaliser certaines activités avec la « cotisation principale »</a:t>
            </a:r>
          </a:p>
        </p:txBody>
      </p:sp>
      <p:sp>
        <p:nvSpPr>
          <p:cNvPr id="88" name="TextBox 87">
            <a:extLst>
              <a:ext uri="{FF2B5EF4-FFF2-40B4-BE49-F238E27FC236}">
                <a16:creationId xmlns:a16="http://schemas.microsoft.com/office/drawing/2014/main" id="{ADC95FF6-7EA7-DD2C-56B1-F79F6CADA39C}"/>
              </a:ext>
            </a:extLst>
          </p:cNvPr>
          <p:cNvSpPr txBox="1"/>
          <p:nvPr/>
        </p:nvSpPr>
        <p:spPr>
          <a:xfrm>
            <a:off x="6395268" y="3977197"/>
            <a:ext cx="2294192" cy="400110"/>
          </a:xfrm>
          <a:prstGeom prst="rect">
            <a:avLst/>
          </a:prstGeom>
          <a:noFill/>
        </p:spPr>
        <p:txBody>
          <a:bodyPr wrap="square" rtlCol="0" anchor="ctr">
            <a:spAutoFit/>
          </a:bodyPr>
          <a:lstStyle/>
          <a:p>
            <a:pPr algn="ctr"/>
            <a:r>
              <a:rPr lang="en-GB" sz="2000" b="1" dirty="0">
                <a:solidFill>
                  <a:schemeClr val="tx2">
                    <a:lumMod val="90000"/>
                    <a:lumOff val="10000"/>
                  </a:schemeClr>
                </a:solidFill>
                <a:latin typeface="Open Sans" pitchFamily="2" charset="0"/>
                <a:ea typeface="Open Sans" pitchFamily="2" charset="0"/>
                <a:cs typeface="Open Sans" pitchFamily="2" charset="0"/>
              </a:rPr>
              <a:t>“Gouvernance”</a:t>
            </a:r>
            <a:endParaRPr lang="fr-CA" sz="2000" b="1" dirty="0">
              <a:solidFill>
                <a:schemeClr val="tx2">
                  <a:lumMod val="90000"/>
                  <a:lumOff val="10000"/>
                </a:schemeClr>
              </a:solidFill>
              <a:latin typeface="Open Sans" pitchFamily="2" charset="0"/>
              <a:ea typeface="Open Sans" pitchFamily="2" charset="0"/>
              <a:cs typeface="Open Sans" pitchFamily="2" charset="0"/>
            </a:endParaRPr>
          </a:p>
        </p:txBody>
      </p:sp>
      <p:sp>
        <p:nvSpPr>
          <p:cNvPr id="89" name="TextBox 88">
            <a:extLst>
              <a:ext uri="{FF2B5EF4-FFF2-40B4-BE49-F238E27FC236}">
                <a16:creationId xmlns:a16="http://schemas.microsoft.com/office/drawing/2014/main" id="{57F3DAE0-942B-FF61-79AB-454D4C9C5D0E}"/>
              </a:ext>
            </a:extLst>
          </p:cNvPr>
          <p:cNvSpPr txBox="1"/>
          <p:nvPr/>
        </p:nvSpPr>
        <p:spPr>
          <a:xfrm>
            <a:off x="6395268" y="4645248"/>
            <a:ext cx="2294192" cy="1118255"/>
          </a:xfrm>
          <a:prstGeom prst="rect">
            <a:avLst/>
          </a:prstGeom>
          <a:noFill/>
        </p:spPr>
        <p:txBody>
          <a:bodyPr wrap="square" rtlCol="0" anchor="ctr">
            <a:spAutoFit/>
          </a:bodyPr>
          <a:lstStyle/>
          <a:p>
            <a:pPr marL="171450" indent="-171450" algn="ctr">
              <a:lnSpc>
                <a:spcPts val="2000"/>
              </a:lnSpc>
              <a:buFont typeface="Arial" panose="020B0604020202020204" pitchFamily="34" charset="0"/>
              <a:buChar char="•"/>
            </a:pPr>
            <a:r>
              <a:rPr lang="fr-CA" sz="2000" dirty="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Contenu des statuts et règlements des associations</a:t>
            </a:r>
          </a:p>
        </p:txBody>
      </p:sp>
      <p:sp>
        <p:nvSpPr>
          <p:cNvPr id="91" name="TextBox 90">
            <a:extLst>
              <a:ext uri="{FF2B5EF4-FFF2-40B4-BE49-F238E27FC236}">
                <a16:creationId xmlns:a16="http://schemas.microsoft.com/office/drawing/2014/main" id="{499AC4B4-2E43-07D5-2AF1-C9895C3AF9EE}"/>
              </a:ext>
            </a:extLst>
          </p:cNvPr>
          <p:cNvSpPr txBox="1"/>
          <p:nvPr/>
        </p:nvSpPr>
        <p:spPr>
          <a:xfrm>
            <a:off x="9121769" y="3822824"/>
            <a:ext cx="2294192" cy="707886"/>
          </a:xfrm>
          <a:prstGeom prst="rect">
            <a:avLst/>
          </a:prstGeom>
          <a:noFill/>
        </p:spPr>
        <p:txBody>
          <a:bodyPr wrap="square" rtlCol="0" anchor="ctr">
            <a:spAutoFit/>
          </a:bodyPr>
          <a:lstStyle/>
          <a:p>
            <a:pPr algn="ctr"/>
            <a:r>
              <a:rPr lang="en-GB" sz="2000" b="1" dirty="0">
                <a:solidFill>
                  <a:schemeClr val="tx2">
                    <a:lumMod val="90000"/>
                    <a:lumOff val="10000"/>
                  </a:schemeClr>
                </a:solidFill>
                <a:latin typeface="Open Sans" pitchFamily="2" charset="0"/>
                <a:ea typeface="Open Sans" pitchFamily="2" charset="0"/>
                <a:cs typeface="Open Sans" pitchFamily="2" charset="0"/>
              </a:rPr>
              <a:t>“Processus démocratique”</a:t>
            </a:r>
            <a:endParaRPr lang="fr-CA" sz="2000" b="1" dirty="0">
              <a:solidFill>
                <a:schemeClr val="tx2">
                  <a:lumMod val="90000"/>
                  <a:lumOff val="10000"/>
                </a:schemeClr>
              </a:solidFill>
              <a:latin typeface="Open Sans" pitchFamily="2" charset="0"/>
              <a:ea typeface="Open Sans" pitchFamily="2" charset="0"/>
              <a:cs typeface="Open Sans" pitchFamily="2" charset="0"/>
            </a:endParaRPr>
          </a:p>
        </p:txBody>
      </p:sp>
      <p:sp>
        <p:nvSpPr>
          <p:cNvPr id="92" name="TextBox 91">
            <a:extLst>
              <a:ext uri="{FF2B5EF4-FFF2-40B4-BE49-F238E27FC236}">
                <a16:creationId xmlns:a16="http://schemas.microsoft.com/office/drawing/2014/main" id="{053201E4-C343-2500-D8B0-C46BFB1E9087}"/>
              </a:ext>
            </a:extLst>
          </p:cNvPr>
          <p:cNvSpPr txBox="1"/>
          <p:nvPr/>
        </p:nvSpPr>
        <p:spPr>
          <a:xfrm>
            <a:off x="9046430" y="4598605"/>
            <a:ext cx="2294192" cy="1340688"/>
          </a:xfrm>
          <a:prstGeom prst="rect">
            <a:avLst/>
          </a:prstGeom>
          <a:noFill/>
        </p:spPr>
        <p:txBody>
          <a:bodyPr wrap="square" lIns="91440" tIns="45720" rIns="91440" bIns="45720" rtlCol="0" anchor="ctr">
            <a:spAutoFit/>
          </a:bodyPr>
          <a:lstStyle/>
          <a:p>
            <a:pPr marL="171450" indent="-171450" algn="ctr">
              <a:lnSpc>
                <a:spcPts val="2000"/>
              </a:lnSpc>
              <a:buFont typeface="Arial" panose="020B0604020202020204" pitchFamily="34" charset="0"/>
              <a:buChar char="•"/>
            </a:pPr>
            <a:r>
              <a:rPr lang="fr-CA" sz="1200" dirty="0">
                <a:solidFill>
                  <a:schemeClr val="tx1">
                    <a:lumMod val="50000"/>
                    <a:lumOff val="50000"/>
                  </a:schemeClr>
                </a:solidFill>
                <a:latin typeface="Lato"/>
                <a:ea typeface="Open Sans"/>
                <a:cs typeface="Open Sans"/>
              </a:rPr>
              <a:t>Recours pour intimidation en assemblée</a:t>
            </a:r>
          </a:p>
          <a:p>
            <a:pPr marL="171450" indent="-171450" algn="ctr">
              <a:lnSpc>
                <a:spcPts val="2000"/>
              </a:lnSpc>
              <a:buFont typeface="Arial" panose="020B0604020202020204" pitchFamily="34" charset="0"/>
              <a:buChar char="•"/>
            </a:pPr>
            <a:r>
              <a:rPr lang="fr-CA" sz="1200" dirty="0">
                <a:solidFill>
                  <a:schemeClr val="tx1">
                    <a:lumMod val="50000"/>
                    <a:lumOff val="50000"/>
                  </a:schemeClr>
                </a:solidFill>
                <a:latin typeface="Lato"/>
                <a:ea typeface="Open Sans"/>
                <a:cs typeface="Open Sans"/>
              </a:rPr>
              <a:t>Exigences procédurales pour certains votes en assemblée</a:t>
            </a:r>
          </a:p>
          <a:p>
            <a:pPr marL="171450" indent="-171450" algn="ctr">
              <a:lnSpc>
                <a:spcPts val="2000"/>
              </a:lnSpc>
              <a:buFont typeface="Arial" panose="020B0604020202020204" pitchFamily="34" charset="0"/>
              <a:buChar char="•"/>
            </a:pPr>
            <a:endParaRPr lang="fr-CA" sz="1100" dirty="0">
              <a:solidFill>
                <a:schemeClr val="tx1">
                  <a:lumMod val="50000"/>
                  <a:lumOff val="50000"/>
                </a:schemeClr>
              </a:solidFill>
              <a:latin typeface="Lato"/>
              <a:ea typeface="Open Sans"/>
              <a:cs typeface="Open Sans"/>
            </a:endParaRPr>
          </a:p>
        </p:txBody>
      </p:sp>
      <p:sp>
        <p:nvSpPr>
          <p:cNvPr id="13" name="TextBox 12">
            <a:extLst>
              <a:ext uri="{FF2B5EF4-FFF2-40B4-BE49-F238E27FC236}">
                <a16:creationId xmlns:a16="http://schemas.microsoft.com/office/drawing/2014/main" id="{A38C9256-84EE-650D-7AE5-3BAB9EDA2EFC}"/>
              </a:ext>
            </a:extLst>
          </p:cNvPr>
          <p:cNvSpPr txBox="1"/>
          <p:nvPr/>
        </p:nvSpPr>
        <p:spPr>
          <a:xfrm>
            <a:off x="619077" y="4177252"/>
            <a:ext cx="4277412" cy="1277401"/>
          </a:xfrm>
          <a:prstGeom prst="rect">
            <a:avLst/>
          </a:prstGeom>
          <a:noFill/>
        </p:spPr>
        <p:txBody>
          <a:bodyPr wrap="square" rtlCol="0" anchor="ctr">
            <a:spAutoFit/>
          </a:bodyPr>
          <a:lstStyle/>
          <a:p>
            <a:pPr algn="just">
              <a:lnSpc>
                <a:spcPts val="1800"/>
              </a:lnSpc>
            </a:pPr>
            <a:r>
              <a:rPr lang="fr-CA" sz="1600" i="1" dirty="0">
                <a:solidFill>
                  <a:schemeClr val="bg1"/>
                </a:solidFill>
                <a:latin typeface="Lato"/>
                <a:ea typeface="Lato"/>
                <a:cs typeface="Lato"/>
              </a:rPr>
              <a:t>Loi visant à améliorer la transparence, la gouvernance et le processus démocratique de diverses associations en milieu de travail</a:t>
            </a:r>
          </a:p>
          <a:p>
            <a:pPr>
              <a:lnSpc>
                <a:spcPts val="2000"/>
              </a:lnSpc>
            </a:pPr>
            <a:endParaRPr lang="fr-CA" sz="16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ts val="2000"/>
              </a:lnSpc>
            </a:pPr>
            <a:endParaRPr lang="fr-CA"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TextBox 90">
            <a:extLst>
              <a:ext uri="{FF2B5EF4-FFF2-40B4-BE49-F238E27FC236}">
                <a16:creationId xmlns:a16="http://schemas.microsoft.com/office/drawing/2014/main" id="{27C364A9-2901-DD1B-19FF-A9B3BCF6C8CE}"/>
              </a:ext>
            </a:extLst>
          </p:cNvPr>
          <p:cNvSpPr txBox="1"/>
          <p:nvPr/>
        </p:nvSpPr>
        <p:spPr>
          <a:xfrm>
            <a:off x="6309864" y="932575"/>
            <a:ext cx="2465001" cy="707886"/>
          </a:xfrm>
          <a:prstGeom prst="rect">
            <a:avLst/>
          </a:prstGeom>
          <a:noFill/>
        </p:spPr>
        <p:txBody>
          <a:bodyPr wrap="square" rtlCol="0" anchor="ctr">
            <a:spAutoFit/>
          </a:bodyPr>
          <a:lstStyle/>
          <a:p>
            <a:pPr algn="ctr"/>
            <a:r>
              <a:rPr lang="fr-CA" sz="2000" b="1" i="1" dirty="0">
                <a:solidFill>
                  <a:schemeClr val="tx2">
                    <a:lumMod val="90000"/>
                    <a:lumOff val="10000"/>
                  </a:schemeClr>
                </a:solidFill>
                <a:latin typeface="Open Sans" pitchFamily="2" charset="0"/>
                <a:ea typeface="Open Sans" pitchFamily="2" charset="0"/>
                <a:cs typeface="Open Sans" pitchFamily="2" charset="0"/>
              </a:rPr>
              <a:t>Cotisations facultatives</a:t>
            </a:r>
            <a:endParaRPr lang="en-US" sz="1000" b="1" dirty="0">
              <a:solidFill>
                <a:schemeClr val="tx2">
                  <a:lumMod val="90000"/>
                  <a:lumOff val="10000"/>
                </a:schemeClr>
              </a:solidFill>
              <a:latin typeface="Open Sans" pitchFamily="2" charset="0"/>
              <a:ea typeface="Open Sans" pitchFamily="2" charset="0"/>
              <a:cs typeface="Open Sans" pitchFamily="2" charset="0"/>
            </a:endParaRPr>
          </a:p>
        </p:txBody>
      </p:sp>
      <p:sp>
        <p:nvSpPr>
          <p:cNvPr id="5" name="TextBox 84">
            <a:extLst>
              <a:ext uri="{FF2B5EF4-FFF2-40B4-BE49-F238E27FC236}">
                <a16:creationId xmlns:a16="http://schemas.microsoft.com/office/drawing/2014/main" id="{5E4E4E15-138B-6010-6DCC-8F4052F36532}"/>
              </a:ext>
            </a:extLst>
          </p:cNvPr>
          <p:cNvSpPr txBox="1"/>
          <p:nvPr/>
        </p:nvSpPr>
        <p:spPr>
          <a:xfrm>
            <a:off x="8962290" y="1887420"/>
            <a:ext cx="2489411" cy="1084208"/>
          </a:xfrm>
          <a:prstGeom prst="rect">
            <a:avLst/>
          </a:prstGeom>
          <a:noFill/>
        </p:spPr>
        <p:txBody>
          <a:bodyPr wrap="square" rtlCol="0" anchor="ctr">
            <a:spAutoFit/>
          </a:bodyPr>
          <a:lstStyle/>
          <a:p>
            <a:pPr marL="171450" indent="-171450" algn="ctr">
              <a:lnSpc>
                <a:spcPts val="2000"/>
              </a:lnSpc>
              <a:buFont typeface="Arial" panose="020B0604020202020204" pitchFamily="34" charset="0"/>
              <a:buChar char="•"/>
            </a:pPr>
            <a:r>
              <a:rPr lang="fr-CA" sz="2000" dirty="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 Vérifications comptables</a:t>
            </a:r>
          </a:p>
          <a:p>
            <a:pPr marL="171450" indent="-171450" algn="ctr">
              <a:lnSpc>
                <a:spcPts val="2000"/>
              </a:lnSpc>
              <a:buFont typeface="Arial" panose="020B0604020202020204" pitchFamily="34" charset="0"/>
              <a:buChar char="•"/>
            </a:pPr>
            <a:r>
              <a:rPr lang="fr-CA" sz="2000" dirty="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Rapport financier</a:t>
            </a:r>
          </a:p>
          <a:p>
            <a:pPr marL="171450" indent="-171450" algn="ctr">
              <a:lnSpc>
                <a:spcPts val="2000"/>
              </a:lnSpc>
              <a:buFont typeface="Arial" panose="020B0604020202020204" pitchFamily="34" charset="0"/>
              <a:buChar char="•"/>
            </a:pPr>
            <a:endParaRPr lang="fr-CA" sz="1100" dirty="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642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744D6-033F-DFEF-5498-C805104CF2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4F2D71-6B66-C7C2-2005-583462C04CF5}"/>
              </a:ext>
            </a:extLst>
          </p:cNvPr>
          <p:cNvSpPr/>
          <p:nvPr/>
        </p:nvSpPr>
        <p:spPr>
          <a:xfrm>
            <a:off x="660" y="0"/>
            <a:ext cx="710816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3B114693-AD12-4C6F-E2DB-04F496CBE2AA}"/>
              </a:ext>
            </a:extLst>
          </p:cNvPr>
          <p:cNvSpPr txBox="1"/>
          <p:nvPr/>
        </p:nvSpPr>
        <p:spPr>
          <a:xfrm>
            <a:off x="283135" y="933301"/>
            <a:ext cx="6543216" cy="4955203"/>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A"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Sanctions prévues par la Loi 4</a:t>
            </a:r>
            <a:endPar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CA" sz="1400"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Citation du ministre, en réponse à une question d’un député de l’opposition: « Entre nous, il n’y en aura pas de plainte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CA" sz="1400"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Code du travail: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r>
              <a:rPr lang="fr-FR" dirty="0"/>
              <a:t>Art. 148: Les poursuites ne peuvent être intentées que par des membres ou des salariés de l’unité d’accréditation. </a:t>
            </a:r>
          </a:p>
          <a:p>
            <a:endParaRPr kumimoji="0" lang="fr-FR"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r>
              <a:rPr lang="fr-FR" sz="1400"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Code de procédure pénale:</a:t>
            </a:r>
          </a:p>
          <a:p>
            <a:endParaRPr kumimoji="0" lang="fr-FR" sz="1400" b="0" i="0" u="none" strike="noStrike" kern="1200" cap="none" spc="0" normalizeH="0" baseline="0" noProof="0" dirty="0">
              <a:ln>
                <a:noFill/>
              </a:ln>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r>
              <a:rPr lang="fr-FR" b="1" dirty="0">
                <a:hlinkClick r:id="rId3">
                  <a:extLst>
                    <a:ext uri="{A12FA001-AC4F-418D-AE19-62706E023703}">
                      <ahyp:hlinkClr xmlns:ahyp="http://schemas.microsoft.com/office/drawing/2018/hyperlinkcolor" val="tx"/>
                    </a:ext>
                  </a:extLst>
                </a:hlinkClick>
              </a:rPr>
              <a:t>9.</a:t>
            </a:r>
            <a:r>
              <a:rPr lang="fr-FR" dirty="0"/>
              <a:t> Peuvent être poursuivants:</a:t>
            </a:r>
            <a:endParaRPr lang="fr-FR" sz="1400" dirty="0"/>
          </a:p>
          <a:p>
            <a:r>
              <a:rPr lang="fr-FR" dirty="0"/>
              <a:t>1°  le procureur général;</a:t>
            </a:r>
          </a:p>
          <a:p>
            <a:r>
              <a:rPr lang="fr-FR" dirty="0"/>
              <a:t>1.1°  le directeur des poursuites criminelles et pénales;</a:t>
            </a:r>
          </a:p>
          <a:p>
            <a:r>
              <a:rPr lang="fr-FR" dirty="0"/>
              <a:t>2°  le poursuivant désigné en vertu d’une autre loi que le présent code, dans la mesure prévue par cette loi;</a:t>
            </a:r>
          </a:p>
          <a:p>
            <a:r>
              <a:rPr lang="fr-FR" dirty="0"/>
              <a:t>3° </a:t>
            </a:r>
            <a:r>
              <a:rPr lang="fr-FR" u="sng" dirty="0"/>
              <a:t> la personne qu’un juge autorise à intenter une poursuite.</a:t>
            </a:r>
          </a:p>
          <a:p>
            <a:endPar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Espace réservé pour une image  4" descr="Une image contenant habits, personne, Visage humain, homme&#10;&#10;Description générée automatiquement">
            <a:extLst>
              <a:ext uri="{FF2B5EF4-FFF2-40B4-BE49-F238E27FC236}">
                <a16:creationId xmlns:a16="http://schemas.microsoft.com/office/drawing/2014/main" id="{FB9C6371-193C-831C-C3D7-775598395FC0}"/>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205" r="22205"/>
          <a:stretch>
            <a:fillRect/>
          </a:stretch>
        </p:blipFill>
        <p:spPr>
          <a:xfrm>
            <a:off x="7108825" y="0"/>
            <a:ext cx="5083175" cy="6858000"/>
          </a:xfrm>
        </p:spPr>
      </p:pic>
    </p:spTree>
    <p:extLst>
      <p:ext uri="{BB962C8B-B14F-4D97-AF65-F5344CB8AC3E}">
        <p14:creationId xmlns:p14="http://schemas.microsoft.com/office/powerpoint/2010/main" val="423756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BCD7-A4E6-0FCB-A57E-B0AFEC13DD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601A57-B815-C877-1B24-CB11D0D2856D}"/>
              </a:ext>
            </a:extLst>
          </p:cNvPr>
          <p:cNvSpPr/>
          <p:nvPr/>
        </p:nvSpPr>
        <p:spPr>
          <a:xfrm>
            <a:off x="660" y="0"/>
            <a:ext cx="710816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162F61BB-5054-D03F-2DC6-76611C005564}"/>
              </a:ext>
            </a:extLst>
          </p:cNvPr>
          <p:cNvSpPr txBox="1"/>
          <p:nvPr/>
        </p:nvSpPr>
        <p:spPr>
          <a:xfrm>
            <a:off x="283134" y="209896"/>
            <a:ext cx="6543216" cy="6217087"/>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A"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Sanctions prévues par la Loi 4</a:t>
            </a:r>
            <a:endPar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 </a:t>
            </a:r>
          </a:p>
          <a:p>
            <a:endParaRPr kumimoji="0" lang="fr-FR"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r>
              <a:rPr lang="fr-FR" sz="1400" dirty="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Code de procédure pénale:</a:t>
            </a:r>
          </a:p>
          <a:p>
            <a:endParaRPr kumimoji="0" lang="fr-FR" sz="1400" b="0" i="0" u="none" strike="noStrike" kern="1200" cap="none" spc="0" normalizeH="0" baseline="0" noProof="0" dirty="0">
              <a:ln>
                <a:noFill/>
              </a:ln>
              <a:effectLst/>
              <a:uLnTx/>
              <a:uFillTx/>
              <a:latin typeface="Open Sans bold" panose="020B0806030504020204" pitchFamily="34" charset="0"/>
              <a:ea typeface="Open Sans bold" panose="020B0806030504020204" pitchFamily="34" charset="0"/>
              <a:cs typeface="Open Sans bold" panose="020B0806030504020204" pitchFamily="34" charset="0"/>
            </a:endParaRPr>
          </a:p>
          <a:p>
            <a:r>
              <a:rPr lang="fr-FR" b="1" dirty="0"/>
              <a:t>Art. 10: Procédure à suivre pour l’autorisation d’une plainte</a:t>
            </a:r>
          </a:p>
          <a:p>
            <a:endParaRPr lang="fr-FR" b="1" dirty="0"/>
          </a:p>
          <a:p>
            <a:r>
              <a:rPr lang="fr-FR" b="1" dirty="0"/>
              <a:t>Art. 11: Pouvoir d’intervention du PG ou du DPCP</a:t>
            </a:r>
          </a:p>
          <a:p>
            <a:endParaRPr lang="fr-FR" b="1" dirty="0"/>
          </a:p>
          <a:p>
            <a:endParaRPr lang="fr-FR" b="1" dirty="0"/>
          </a:p>
          <a:p>
            <a:r>
              <a:rPr lang="fr-FR" b="1" dirty="0"/>
              <a:t>Amendes:</a:t>
            </a:r>
          </a:p>
          <a:p>
            <a:endParaRPr lang="fr-FR" b="1" dirty="0"/>
          </a:p>
          <a:p>
            <a:pPr marL="285750" indent="-285750">
              <a:buFontTx/>
              <a:buChar char="-"/>
            </a:pPr>
            <a:r>
              <a:rPr lang="fr-FR" dirty="0"/>
              <a:t>500 à 2 500 $ pour une personne syndiquée</a:t>
            </a:r>
          </a:p>
          <a:p>
            <a:pPr marL="285750" indent="-285750">
              <a:buFontTx/>
              <a:buChar char="-"/>
            </a:pPr>
            <a:r>
              <a:rPr lang="fr-FR" dirty="0"/>
              <a:t>1 000 à 5 000 $ pour un employé ou dirigeant d’un syndicat</a:t>
            </a:r>
          </a:p>
          <a:p>
            <a:pPr marL="285750" indent="-285750">
              <a:buFontTx/>
              <a:buChar char="-"/>
            </a:pPr>
            <a:r>
              <a:rPr lang="fr-FR" dirty="0"/>
              <a:t>1 500 à 7 500 $ pour un syndicat</a:t>
            </a:r>
          </a:p>
          <a:p>
            <a:pPr marL="285750" indent="-285750">
              <a:buFontTx/>
              <a:buChar char="-"/>
            </a:pPr>
            <a:endParaRPr lang="fr-FR" dirty="0"/>
          </a:p>
          <a:p>
            <a:pPr marL="285750" indent="-285750">
              <a:buFontTx/>
              <a:buChar char="-"/>
            </a:pPr>
            <a:r>
              <a:rPr lang="fr-FR" dirty="0"/>
              <a:t>Spécifiquement pour 47.0.4 (cotisations facultatives): 5 000 à 50 000 $ (syndicat seulement)</a:t>
            </a:r>
          </a:p>
          <a:p>
            <a:endParaRPr lang="fr-FR" dirty="0"/>
          </a:p>
          <a:p>
            <a:pPr marL="285750" indent="-285750">
              <a:buFontTx/>
              <a:buChar char="-"/>
            </a:pPr>
            <a:r>
              <a:rPr lang="fr-FR" dirty="0"/>
              <a:t>Spécifiquement pour les dispositions transitoires: 1 500 $ à 7 500$ (syndicat seulement)</a:t>
            </a:r>
          </a:p>
          <a:p>
            <a:endParaRPr lang="fr-FR" dirty="0"/>
          </a:p>
          <a:p>
            <a:endParaRPr kumimoji="0" lang="fr-CA" sz="1400" b="0" i="0" u="none" strike="noStrike" kern="1200" cap="none" spc="0" normalizeH="0" baseline="0" noProof="0" dirty="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Espace réservé pour une image  4" descr="Une image contenant habits, personne, Visage humain, homme&#10;&#10;Description générée automatiquement">
            <a:extLst>
              <a:ext uri="{FF2B5EF4-FFF2-40B4-BE49-F238E27FC236}">
                <a16:creationId xmlns:a16="http://schemas.microsoft.com/office/drawing/2014/main" id="{79219989-5F55-FFAC-6900-46415A5DF3C4}"/>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205" r="22205"/>
          <a:stretch>
            <a:fillRect/>
          </a:stretch>
        </p:blipFill>
        <p:spPr>
          <a:xfrm>
            <a:off x="7108825" y="0"/>
            <a:ext cx="5083175" cy="6858000"/>
          </a:xfrm>
        </p:spPr>
      </p:pic>
    </p:spTree>
    <p:extLst>
      <p:ext uri="{BB962C8B-B14F-4D97-AF65-F5344CB8AC3E}">
        <p14:creationId xmlns:p14="http://schemas.microsoft.com/office/powerpoint/2010/main" val="1432890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B5AE-3285-1CAD-EBED-E1631E0CE2A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0C12282-6DCF-ED87-70BC-4285C54BF6A9}"/>
              </a:ext>
            </a:extLst>
          </p:cNvPr>
          <p:cNvSpPr>
            <a:spLocks noGrp="1"/>
          </p:cNvSpPr>
          <p:nvPr>
            <p:ph type="title"/>
          </p:nvPr>
        </p:nvSpPr>
        <p:spPr/>
        <p:txBody>
          <a:bodyPr>
            <a:noAutofit/>
          </a:bodyPr>
          <a:lstStyle/>
          <a:p>
            <a:r>
              <a:rPr lang="fr-CA" b="0" dirty="0">
                <a:latin typeface="Open Sans bold" panose="020B0806030504020204" pitchFamily="34" charset="0"/>
                <a:ea typeface="Open Sans bold" panose="020B0806030504020204" pitchFamily="34" charset="0"/>
                <a:cs typeface="Open Sans bold" panose="020B0806030504020204" pitchFamily="34" charset="0"/>
              </a:rPr>
              <a:t>Processus démocratique</a:t>
            </a:r>
          </a:p>
        </p:txBody>
      </p:sp>
      <p:sp>
        <p:nvSpPr>
          <p:cNvPr id="14" name="Slide Number Placeholder 13">
            <a:extLst>
              <a:ext uri="{FF2B5EF4-FFF2-40B4-BE49-F238E27FC236}">
                <a16:creationId xmlns:a16="http://schemas.microsoft.com/office/drawing/2014/main" id="{71816C09-91CB-48FC-E191-F94F0947088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4B6D2C59-5202-125D-C64A-5CD8EB61B6E5}"/>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3C7C7E61-F254-9B47-93AA-B3D2CD212AB5}"/>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EDB847-52A7-19F3-BDDC-653ABA6D815F}"/>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F36D47FE-92AF-BA59-26DB-30CC09785087}"/>
              </a:ext>
            </a:extLst>
          </p:cNvPr>
          <p:cNvSpPr>
            <a:spLocks noChangeArrowheads="1"/>
          </p:cNvSpPr>
          <p:nvPr/>
        </p:nvSpPr>
        <p:spPr bwMode="auto">
          <a:xfrm>
            <a:off x="457200" y="1530973"/>
            <a:ext cx="11514667" cy="5128060"/>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lvl="0"/>
            <a:endParaRPr lang="fr-FR" dirty="0"/>
          </a:p>
          <a:p>
            <a:r>
              <a:rPr lang="fr-CA" sz="2000" b="1" dirty="0"/>
              <a:t>13.1. </a:t>
            </a:r>
            <a:r>
              <a:rPr lang="fr-CA" sz="2000" dirty="0"/>
              <a:t>Nul ne doit user d'intimidation ou de menaces à l'endroit d'un salarié ou, le cas échéant, d’un membre qui s'exprime lors d'une réunion ou d'un vote tenu par l'association accréditée qui le représente.</a:t>
            </a:r>
          </a:p>
          <a:p>
            <a:pPr lvl="0"/>
            <a:endParaRPr lang="fr-FR" sz="2000" dirty="0">
              <a:solidFill>
                <a:prstClr val="black"/>
              </a:solidFill>
            </a:endParaRPr>
          </a:p>
          <a:p>
            <a:r>
              <a:rPr lang="fr-FR" sz="2000" b="1" dirty="0"/>
              <a:t>20.3.1. </a:t>
            </a:r>
            <a:r>
              <a:rPr lang="fr-FR" sz="2000" dirty="0"/>
              <a:t>L’avis de convocation d’une assemblée tenue par une association accréditée doit indiquer la date, l’heure et le lieu où elle est tenue. L’avis doit également indiquer l’ordre du jour et être transmis à chacun des membres. </a:t>
            </a:r>
          </a:p>
          <a:p>
            <a:endParaRPr lang="fr-FR" sz="2000" dirty="0"/>
          </a:p>
          <a:p>
            <a:r>
              <a:rPr lang="fr-FR" sz="2000" b="1" dirty="0"/>
              <a:t>20.3.2. </a:t>
            </a:r>
            <a:r>
              <a:rPr lang="fr-FR" sz="2000" dirty="0"/>
              <a:t>L’association accréditée doit permettre qu’un vote au scrutin secret prévu aux articles 20.1 à 20.3 puisse s’exercer sur une période d’au moins 12 heures. </a:t>
            </a:r>
          </a:p>
          <a:p>
            <a:endParaRPr lang="fr-FR" sz="2000" dirty="0">
              <a:solidFill>
                <a:prstClr val="black"/>
              </a:solidFill>
            </a:endParaRPr>
          </a:p>
          <a:p>
            <a:pPr marL="742950" lvl="1" indent="-285750">
              <a:buFont typeface="Arial" panose="020B0604020202020204" pitchFamily="34" charset="0"/>
              <a:buChar char="•"/>
            </a:pPr>
            <a:r>
              <a:rPr lang="fr-FR" sz="2000" dirty="0">
                <a:solidFill>
                  <a:prstClr val="black"/>
                </a:solidFill>
              </a:rPr>
              <a:t>Élection à une fonction; grève; signature de convention; cotisation facultative</a:t>
            </a:r>
          </a:p>
          <a:p>
            <a:pPr marL="742950" lvl="1" indent="-285750">
              <a:buFont typeface="Arial" panose="020B0604020202020204" pitchFamily="34" charset="0"/>
              <a:buChar char="•"/>
            </a:pPr>
            <a:r>
              <a:rPr lang="fr-FR" sz="2000" dirty="0">
                <a:solidFill>
                  <a:prstClr val="black"/>
                </a:solidFill>
              </a:rPr>
              <a:t>Pas d’exigence que les 12 heures soient continues</a:t>
            </a:r>
          </a:p>
          <a:p>
            <a:pPr marL="285750" indent="-285750">
              <a:buFont typeface="Arial" panose="020B0604020202020204" pitchFamily="34" charset="0"/>
              <a:buChar char="•"/>
            </a:pPr>
            <a:endParaRPr lang="fr-FR" b="1" dirty="0">
              <a:solidFill>
                <a:prstClr val="black"/>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0126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0F92-FFD1-EE1A-FA99-3785E6822FD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8E6EE0D-F3AE-C22E-D1FF-84929E5CB5A4}"/>
              </a:ext>
            </a:extLst>
          </p:cNvPr>
          <p:cNvSpPr>
            <a:spLocks noGrp="1"/>
          </p:cNvSpPr>
          <p:nvPr>
            <p:ph type="title"/>
          </p:nvPr>
        </p:nvSpPr>
        <p:spPr/>
        <p:txBody>
          <a:bodyPr>
            <a:noAutofit/>
          </a:bodyPr>
          <a:lstStyle/>
          <a:p>
            <a:r>
              <a:rPr lang="fr-CA" dirty="0"/>
              <a:t>Gouvernance</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E23B7C69-365A-EDDE-1A13-E33D983E509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E697D4A6-8765-92C2-5269-3359AD11851A}"/>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1F446DB5-E67E-4382-60A6-B0C872FEC0A4}"/>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AACF9C-7C0E-E0D4-F946-1EFB6262568D}"/>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C00E4CFF-8085-3372-F988-829307ED2DA2}"/>
              </a:ext>
            </a:extLst>
          </p:cNvPr>
          <p:cNvSpPr>
            <a:spLocks noChangeArrowheads="1"/>
          </p:cNvSpPr>
          <p:nvPr/>
        </p:nvSpPr>
        <p:spPr bwMode="auto">
          <a:xfrm>
            <a:off x="457200" y="893641"/>
            <a:ext cx="11514667" cy="5795689"/>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ptos" panose="02110004020202020204"/>
              </a:rPr>
              <a:t>Imposition de certains contenus dans les statuts et règlements des </a:t>
            </a:r>
            <a:r>
              <a:rPr lang="en-US" sz="2000" b="1" u="sng" dirty="0">
                <a:solidFill>
                  <a:prstClr val="black"/>
                </a:solidFill>
                <a:latin typeface="Aptos" panose="02110004020202020204"/>
              </a:rPr>
              <a:t>associations accréditées </a:t>
            </a:r>
            <a:r>
              <a:rPr lang="en-US" sz="2000" b="1" dirty="0">
                <a:solidFill>
                  <a:prstClr val="black"/>
                </a:solidFill>
                <a:latin typeface="Aptos" panose="02110004020202020204"/>
              </a:rPr>
              <a:t>(20.3.3)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dirty="0"/>
          </a:p>
          <a:p>
            <a:r>
              <a:rPr lang="fr-FR" sz="2000" dirty="0"/>
              <a:t>1° le mode de convocation des assemblées; </a:t>
            </a:r>
          </a:p>
          <a:p>
            <a:r>
              <a:rPr lang="fr-FR" sz="2000" dirty="0"/>
              <a:t>2° la procédure permettant l'exercice d'un vote au scrutin secret; </a:t>
            </a:r>
          </a:p>
          <a:p>
            <a:r>
              <a:rPr lang="fr-CA" sz="2000" dirty="0"/>
              <a:t>3° (</a:t>
            </a:r>
            <a:r>
              <a:rPr lang="fr-CA" sz="2000" i="1" dirty="0"/>
              <a:t>retiré) </a:t>
            </a:r>
            <a:endParaRPr lang="fr-CA" sz="2000" dirty="0"/>
          </a:p>
          <a:p>
            <a:r>
              <a:rPr lang="fr-FR" sz="2000" dirty="0"/>
              <a:t>4° le quorum des assemblées; </a:t>
            </a:r>
          </a:p>
          <a:p>
            <a:r>
              <a:rPr lang="fr-FR" sz="2000" dirty="0"/>
              <a:t>5° les modalités de révision des statuts ou règlements. </a:t>
            </a:r>
          </a:p>
          <a:p>
            <a:endParaRPr lang="fr-CA" sz="2000" dirty="0"/>
          </a:p>
          <a:p>
            <a:r>
              <a:rPr lang="fr-CA" sz="2000" dirty="0"/>
              <a:t>Et, le cas échéant:</a:t>
            </a:r>
          </a:p>
          <a:p>
            <a:r>
              <a:rPr lang="fr-FR" sz="2000" dirty="0"/>
              <a:t>1° le nom de l’union, de la fédération ou de la confédération, dont le siège social est situé au Québec, à laquelle est affiliée ou appartient l’association ainsi qu’une description de sa structure;</a:t>
            </a:r>
          </a:p>
          <a:p>
            <a:r>
              <a:rPr lang="fr-FR" sz="2000" dirty="0"/>
              <a:t>2° le nom des comités ou des instances institués au sein de l’association ainsi qu’une description de leur composition et de leur rôle respectif;</a:t>
            </a:r>
          </a:p>
          <a:p>
            <a:r>
              <a:rPr lang="fr-FR" sz="2000" dirty="0"/>
              <a:t>3° le nombre de personnes élues à une fonction à l’intérieur de l’association, une description du mandat de chacune d’elles et la durée de chacun de ces mandats;</a:t>
            </a:r>
          </a:p>
          <a:p>
            <a:r>
              <a:rPr lang="fr-FR" sz="2000" dirty="0"/>
              <a:t>4° la procédure visant à informer les salariés du nom des personnes élues à une fonction à l’intérieur de l’association.</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82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51126-425C-B54A-4818-6C82ACAFA98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02FB69C-1CFC-FD93-D601-9061B9036DB8}"/>
              </a:ext>
            </a:extLst>
          </p:cNvPr>
          <p:cNvSpPr>
            <a:spLocks noGrp="1"/>
          </p:cNvSpPr>
          <p:nvPr>
            <p:ph type="title"/>
          </p:nvPr>
        </p:nvSpPr>
        <p:spPr/>
        <p:txBody>
          <a:bodyPr>
            <a:noAutofit/>
          </a:bodyPr>
          <a:lstStyle/>
          <a:p>
            <a:r>
              <a:rPr lang="fr-CA" dirty="0"/>
              <a:t>Gouvernance</a:t>
            </a:r>
            <a:endParaRPr lang="fr-CA"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65C5BF9E-FA60-D75D-D0CE-9F5A6E88D5D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B2BE56-A1DF-44BF-AF31-08C6097C884E}" type="slidenum">
              <a:rPr kumimoji="0" lang="en-US" sz="12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0438CB8D-D962-5DAD-00EE-5C24AAD64447}"/>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6C51B610-DD3F-957D-C8FE-25CCCB8960A6}"/>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4B5A6F7-7351-7D72-6E9C-E3FAB3ED2EED}"/>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7F6B2423-48EA-B4E3-F63D-D37134E7142B}"/>
              </a:ext>
            </a:extLst>
          </p:cNvPr>
          <p:cNvSpPr>
            <a:spLocks noChangeArrowheads="1"/>
          </p:cNvSpPr>
          <p:nvPr/>
        </p:nvSpPr>
        <p:spPr bwMode="auto">
          <a:xfrm>
            <a:off x="457200" y="1226836"/>
            <a:ext cx="11514667" cy="5462494"/>
          </a:xfrm>
          <a:prstGeom prst="roundRect">
            <a:avLst>
              <a:gd name="adj" fmla="val 9013"/>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algn="just"/>
            <a:r>
              <a:rPr lang="fr-FR" b="1" dirty="0"/>
              <a:t>20.3.4. </a:t>
            </a:r>
            <a:r>
              <a:rPr lang="fr-FR" dirty="0"/>
              <a:t>Les statuts ou règlements de l’association accréditée ainsi que toute modification de ces statuts ou règlements doivent être présentés aux membres lors d’une assemblée et être approuvés par la majorité de ceux qui sont compris dans l’unité de négociation et qui exercent leur droit de vote. </a:t>
            </a:r>
          </a:p>
          <a:p>
            <a:pPr algn="just"/>
            <a:endParaRPr lang="fr-FR" dirty="0"/>
          </a:p>
          <a:p>
            <a:pPr algn="just"/>
            <a:r>
              <a:rPr lang="fr-FR" dirty="0"/>
              <a:t>Ces statuts ou règlements doivent être révisés et, le cas échéant, modifiés conformément au premier alinéa aux intervalles prévus par les statuts ou règlements, lesquels ne doivent pas dépasser une période de cinq ans. </a:t>
            </a:r>
          </a:p>
          <a:p>
            <a:pPr algn="just"/>
            <a:endParaRPr lang="fr-FR" dirty="0"/>
          </a:p>
          <a:p>
            <a:pPr algn="just"/>
            <a:r>
              <a:rPr lang="fr-FR" dirty="0"/>
              <a:t>Malgré le premier alinéa, l’association accréditée peut apporter des modifications à ses statuts ou règlements afin de se conformer au deuxième alinéa de l’article 20.3.3 de même que pour corriger des erreurs de forme, de rédaction, de calcul ou d’écriture.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r>
              <a:rPr lang="fr-FR" b="1" dirty="0"/>
              <a:t>20.4. </a:t>
            </a:r>
            <a:r>
              <a:rPr lang="fr-FR" dirty="0"/>
              <a:t>L’inobservation des articles 20.1.1 à 20.3.4 ne donne ouverture qu’à l’application du chapitre IX. </a:t>
            </a:r>
            <a:endParaRPr lang="en-US"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r>
              <a:rPr lang="fr-FR" b="1" dirty="0"/>
              <a:t>20.5. </a:t>
            </a:r>
            <a:r>
              <a:rPr lang="fr-FR" dirty="0"/>
              <a:t>Les statuts ou règlements d’une association accréditée peuvent comporter des exigences supérieures à celles prévues aux articles 20.1 à 20.3.4. </a:t>
            </a:r>
          </a:p>
          <a:p>
            <a:pPr lvl="0">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r>
              <a:rPr lang="fr-FR" dirty="0">
                <a:solidFill>
                  <a:prstClr val="black"/>
                </a:solidFill>
                <a:latin typeface="Aptos" panose="02110004020202020204"/>
              </a:rPr>
              <a:t>Entrée en vigueur: 2 octobre 2026</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378236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DFF8CBCF24194A96808D6C8D1BA734" ma:contentTypeVersion="17" ma:contentTypeDescription="Crée un document." ma:contentTypeScope="" ma:versionID="853e67b359e9a70a1fcf5347d62ec46d">
  <xsd:schema xmlns:xsd="http://www.w3.org/2001/XMLSchema" xmlns:xs="http://www.w3.org/2001/XMLSchema" xmlns:p="http://schemas.microsoft.com/office/2006/metadata/properties" xmlns:ns2="c7a57044-3cee-4b5a-b46c-6636a9ecae5f" xmlns:ns3="f175c8f9-2bf1-4dcb-aca1-be9f2549d1b6" targetNamespace="http://schemas.microsoft.com/office/2006/metadata/properties" ma:root="true" ma:fieldsID="cdaabbf357faced04c6822f6c84bd35c" ns2:_="" ns3:_="">
    <xsd:import namespace="c7a57044-3cee-4b5a-b46c-6636a9ecae5f"/>
    <xsd:import namespace="f175c8f9-2bf1-4dcb-aca1-be9f2549d1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57044-3cee-4b5a-b46c-6636a9ecae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f78e2543-12fc-43eb-810b-32d4cf0f4e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75c8f9-2bf1-4dcb-aca1-be9f2549d1b6"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8ba6b564-0a98-466e-8826-0b22ccce0e20}" ma:internalName="TaxCatchAll" ma:showField="CatchAllData" ma:web="f175c8f9-2bf1-4dcb-aca1-be9f2549d1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a57044-3cee-4b5a-b46c-6636a9ecae5f">
      <Terms xmlns="http://schemas.microsoft.com/office/infopath/2007/PartnerControls"/>
    </lcf76f155ced4ddcb4097134ff3c332f>
    <TaxCatchAll xmlns="f175c8f9-2bf1-4dcb-aca1-be9f2549d1b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25714C-34C0-4CF4-A032-E1E720DB0C99}"/>
</file>

<file path=customXml/itemProps2.xml><?xml version="1.0" encoding="utf-8"?>
<ds:datastoreItem xmlns:ds="http://schemas.openxmlformats.org/officeDocument/2006/customXml" ds:itemID="{4AF8203C-E49E-4A67-B48B-FB5440AA855B}">
  <ds:schemaRefs>
    <ds:schemaRef ds:uri="e28ecdfc-feb3-41f5-9279-16334592ce7e"/>
    <ds:schemaRef ds:uri="e962ce49-1c04-4940-ad37-e4719ce4a0e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E48E704-E748-4BB0-9DD7-83EC33915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910</TotalTime>
  <Words>2549</Words>
  <Application>Microsoft Office PowerPoint</Application>
  <PresentationFormat>Grand écran</PresentationFormat>
  <Paragraphs>283</Paragraphs>
  <Slides>23</Slides>
  <Notes>22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Aptos</vt:lpstr>
      <vt:lpstr>Aptos Display</vt:lpstr>
      <vt:lpstr>Arial</vt:lpstr>
      <vt:lpstr>Lato</vt:lpstr>
      <vt:lpstr>Open Sans</vt:lpstr>
      <vt:lpstr>Open Sans bold</vt:lpstr>
      <vt:lpstr>Open Sans ExtraBold</vt:lpstr>
      <vt:lpstr>Thème Office</vt:lpstr>
      <vt:lpstr>Présentation PowerPoint</vt:lpstr>
      <vt:lpstr>Au menu…</vt:lpstr>
      <vt:lpstr>Pas d’invitation à la table !</vt:lpstr>
      <vt:lpstr>Présentation PowerPoint</vt:lpstr>
      <vt:lpstr>Présentation PowerPoint</vt:lpstr>
      <vt:lpstr>Présentation PowerPoint</vt:lpstr>
      <vt:lpstr>Processus démocratique</vt:lpstr>
      <vt:lpstr>Gouvernance</vt:lpstr>
      <vt:lpstr>Gouvernance</vt:lpstr>
      <vt:lpstr>Transparence</vt:lpstr>
      <vt:lpstr>Transparence</vt:lpstr>
      <vt:lpstr>Transparence</vt:lpstr>
      <vt:lpstr>Cotisation facultative</vt:lpstr>
      <vt:lpstr>Cotisation facultative</vt:lpstr>
      <vt:lpstr>Cotisation facultative</vt:lpstr>
      <vt:lpstr>Dispositions transitoires</vt:lpstr>
      <vt:lpstr>Dispositions transitoires</vt:lpstr>
      <vt:lpstr>Pourvoi en contrôle judiciaire</vt:lpstr>
      <vt:lpstr>Pourvoi en contrôle judiciaire</vt:lpstr>
      <vt:lpstr>Pourvoi en contrôle judiciaire</vt:lpstr>
      <vt:lpstr>Pourvoi en contrôle judiciaire</vt:lpstr>
      <vt:lpstr>Orientations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LANDRY ANNIE</dc:creator>
  <cp:lastModifiedBy>Guillaume Lavoie</cp:lastModifiedBy>
  <cp:revision>6</cp:revision>
  <dcterms:created xsi:type="dcterms:W3CDTF">2024-09-19T13:13:10Z</dcterms:created>
  <dcterms:modified xsi:type="dcterms:W3CDTF">2026-05-12T18:32:04Z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0x01010091DFF8CBCF24194A96808D6C8D1BA734</vt:lpwstr>
  </property>
  <property fmtid="{D5CDD505-2E9C-101B-9397-08002B2CF9AE}" pid="3" name="MediaServiceImageTags">
    <vt:lpwstr/>
  </property>
</Properties>
</file>