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8" r:id="rId19"/>
    <p:sldId id="281" r:id="rId20"/>
    <p:sldId id="280" r:id="rId21"/>
    <p:sldId id="282" r:id="rId22"/>
    <p:sldId id="283" r:id="rId23"/>
    <p:sldId id="284" r:id="rId24"/>
    <p:sldId id="285" r:id="rId25"/>
    <p:sldId id="287" r:id="rId26"/>
    <p:sldId id="288" r:id="rId27"/>
    <p:sldId id="289" r:id="rId28"/>
    <p:sldId id="291" r:id="rId29"/>
    <p:sldId id="292" r:id="rId30"/>
    <p:sldId id="277" r:id="rId31"/>
    <p:sldId id="274" r:id="rId32"/>
    <p:sldId id="279" r:id="rId3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441773-70D2-4C6C-86E2-B617348EB2C0}" v="1" dt="2026-05-11T14:31:22.8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73301" autoAdjust="0"/>
  </p:normalViewPr>
  <p:slideViewPr>
    <p:cSldViewPr snapToGrid="0">
      <p:cViewPr varScale="1">
        <p:scale>
          <a:sx n="81" d="100"/>
          <a:sy n="81" d="100"/>
        </p:scale>
        <p:origin x="15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anne Mireault" userId="bf05b61d-3c46-498c-bf69-61f2e4093183" providerId="ADAL" clId="{CAECAC9F-F74B-4329-833E-F4BE088C6354}"/>
    <pc:docChg chg="undo redo custSel addSld delSld modSld sldOrd">
      <pc:chgData name="Arianne Mireault" userId="bf05b61d-3c46-498c-bf69-61f2e4093183" providerId="ADAL" clId="{CAECAC9F-F74B-4329-833E-F4BE088C6354}" dt="2026-05-11T14:31:22.338" v="8883" actId="20577"/>
      <pc:docMkLst>
        <pc:docMk/>
      </pc:docMkLst>
      <pc:sldChg chg="addSp modSp new mod setBg addAnim modAnim">
        <pc:chgData name="Arianne Mireault" userId="bf05b61d-3c46-498c-bf69-61f2e4093183" providerId="ADAL" clId="{CAECAC9F-F74B-4329-833E-F4BE088C6354}" dt="2026-05-08T12:56:29.527" v="7705" actId="20577"/>
        <pc:sldMkLst>
          <pc:docMk/>
          <pc:sldMk cId="3035047819" sldId="257"/>
        </pc:sldMkLst>
        <pc:spChg chg="mod">
          <ac:chgData name="Arianne Mireault" userId="bf05b61d-3c46-498c-bf69-61f2e4093183" providerId="ADAL" clId="{CAECAC9F-F74B-4329-833E-F4BE088C6354}" dt="2026-05-08T12:56:29.527" v="7705" actId="20577"/>
          <ac:spMkLst>
            <pc:docMk/>
            <pc:sldMk cId="3035047819" sldId="257"/>
            <ac:spMk id="2" creationId="{C44AF124-81EA-3D7D-4769-9D740E244FDF}"/>
          </ac:spMkLst>
        </pc:spChg>
        <pc:spChg chg="mod">
          <ac:chgData name="Arianne Mireault" userId="bf05b61d-3c46-498c-bf69-61f2e4093183" providerId="ADAL" clId="{CAECAC9F-F74B-4329-833E-F4BE088C6354}" dt="2026-05-01T19:43:26.536" v="543" actId="1076"/>
          <ac:spMkLst>
            <pc:docMk/>
            <pc:sldMk cId="3035047819" sldId="257"/>
            <ac:spMk id="3" creationId="{311CFEEA-A2EB-31FA-F475-15CEB22DECF6}"/>
          </ac:spMkLst>
        </pc:spChg>
        <pc:spChg chg="add">
          <ac:chgData name="Arianne Mireault" userId="bf05b61d-3c46-498c-bf69-61f2e4093183" providerId="ADAL" clId="{CAECAC9F-F74B-4329-833E-F4BE088C6354}" dt="2026-05-01T19:41:21.274" v="532" actId="26606"/>
          <ac:spMkLst>
            <pc:docMk/>
            <pc:sldMk cId="3035047819" sldId="257"/>
            <ac:spMk id="8" creationId="{934F1179-B481-4F9E-BCA3-AFB972070F83}"/>
          </ac:spMkLst>
        </pc:spChg>
        <pc:spChg chg="add">
          <ac:chgData name="Arianne Mireault" userId="bf05b61d-3c46-498c-bf69-61f2e4093183" providerId="ADAL" clId="{CAECAC9F-F74B-4329-833E-F4BE088C6354}" dt="2026-05-01T19:41:21.274" v="532" actId="26606"/>
          <ac:spMkLst>
            <pc:docMk/>
            <pc:sldMk cId="3035047819" sldId="257"/>
            <ac:spMk id="10" creationId="{827DC2C4-B485-428A-BF4A-472D2967F47F}"/>
          </ac:spMkLst>
        </pc:spChg>
        <pc:spChg chg="add">
          <ac:chgData name="Arianne Mireault" userId="bf05b61d-3c46-498c-bf69-61f2e4093183" providerId="ADAL" clId="{CAECAC9F-F74B-4329-833E-F4BE088C6354}" dt="2026-05-01T19:41:21.274" v="532" actId="26606"/>
          <ac:spMkLst>
            <pc:docMk/>
            <pc:sldMk cId="3035047819" sldId="257"/>
            <ac:spMk id="12" creationId="{EE04B5EB-F158-4507-90DD-BD23620C7CC9}"/>
          </ac:spMkLst>
        </pc:spChg>
        <pc:picChg chg="add mod">
          <ac:chgData name="Arianne Mireault" userId="bf05b61d-3c46-498c-bf69-61f2e4093183" providerId="ADAL" clId="{CAECAC9F-F74B-4329-833E-F4BE088C6354}" dt="2026-05-01T19:43:13.889" v="542" actId="1076"/>
          <ac:picMkLst>
            <pc:docMk/>
            <pc:sldMk cId="3035047819" sldId="257"/>
            <ac:picMk id="4" creationId="{7C7961FC-DADF-4A88-BB1A-F571BB7F5A87}"/>
          </ac:picMkLst>
        </pc:picChg>
      </pc:sldChg>
      <pc:sldChg chg="addSp delSp modSp new mod setBg">
        <pc:chgData name="Arianne Mireault" userId="bf05b61d-3c46-498c-bf69-61f2e4093183" providerId="ADAL" clId="{CAECAC9F-F74B-4329-833E-F4BE088C6354}" dt="2026-05-08T12:57:54.711" v="7711" actId="20577"/>
        <pc:sldMkLst>
          <pc:docMk/>
          <pc:sldMk cId="3590252466" sldId="258"/>
        </pc:sldMkLst>
        <pc:spChg chg="mod">
          <ac:chgData name="Arianne Mireault" userId="bf05b61d-3c46-498c-bf69-61f2e4093183" providerId="ADAL" clId="{CAECAC9F-F74B-4329-833E-F4BE088C6354}" dt="2026-05-06T20:23:00.773" v="3541" actId="122"/>
          <ac:spMkLst>
            <pc:docMk/>
            <pc:sldMk cId="3590252466" sldId="258"/>
            <ac:spMk id="2" creationId="{AACF0829-984F-90A2-5C46-375CF6852A0E}"/>
          </ac:spMkLst>
        </pc:spChg>
        <pc:spChg chg="add del mod">
          <ac:chgData name="Arianne Mireault" userId="bf05b61d-3c46-498c-bf69-61f2e4093183" providerId="ADAL" clId="{CAECAC9F-F74B-4329-833E-F4BE088C6354}" dt="2026-05-08T12:57:54.711" v="7711" actId="20577"/>
          <ac:spMkLst>
            <pc:docMk/>
            <pc:sldMk cId="3590252466" sldId="258"/>
            <ac:spMk id="3" creationId="{0BB7B3F3-5487-38AF-E14C-B21931685B47}"/>
          </ac:spMkLst>
        </pc:spChg>
        <pc:spChg chg="add del">
          <ac:chgData name="Arianne Mireault" userId="bf05b61d-3c46-498c-bf69-61f2e4093183" providerId="ADAL" clId="{CAECAC9F-F74B-4329-833E-F4BE088C6354}" dt="2026-05-01T19:46:12.610" v="730" actId="26606"/>
          <ac:spMkLst>
            <pc:docMk/>
            <pc:sldMk cId="3590252466" sldId="258"/>
            <ac:spMk id="19" creationId="{9D25F302-27C5-414F-97F8-6EA0A6C028BA}"/>
          </ac:spMkLst>
        </pc:spChg>
        <pc:spChg chg="add del">
          <ac:chgData name="Arianne Mireault" userId="bf05b61d-3c46-498c-bf69-61f2e4093183" providerId="ADAL" clId="{CAECAC9F-F74B-4329-833E-F4BE088C6354}" dt="2026-05-01T19:46:12.610" v="730" actId="26606"/>
          <ac:spMkLst>
            <pc:docMk/>
            <pc:sldMk cId="3590252466" sldId="258"/>
            <ac:spMk id="21" creationId="{830A36F8-48C2-4842-A87B-8CE8DF4E7FD2}"/>
          </ac:spMkLst>
        </pc:spChg>
        <pc:spChg chg="add del">
          <ac:chgData name="Arianne Mireault" userId="bf05b61d-3c46-498c-bf69-61f2e4093183" providerId="ADAL" clId="{CAECAC9F-F74B-4329-833E-F4BE088C6354}" dt="2026-05-01T19:46:12.610" v="730" actId="26606"/>
          <ac:spMkLst>
            <pc:docMk/>
            <pc:sldMk cId="3590252466" sldId="258"/>
            <ac:spMk id="23" creationId="{7F488E8B-4E1E-4402-8935-D4E6C02615C7}"/>
          </ac:spMkLst>
        </pc:spChg>
        <pc:picChg chg="add mod">
          <ac:chgData name="Arianne Mireault" userId="bf05b61d-3c46-498c-bf69-61f2e4093183" providerId="ADAL" clId="{CAECAC9F-F74B-4329-833E-F4BE088C6354}" dt="2026-05-04T13:06:25.433" v="1085"/>
          <ac:picMkLst>
            <pc:docMk/>
            <pc:sldMk cId="3590252466" sldId="258"/>
            <ac:picMk id="4" creationId="{BB825306-B54F-B4C0-4F28-CFC421674478}"/>
          </ac:picMkLst>
        </pc:picChg>
        <pc:picChg chg="add mod ord">
          <ac:chgData name="Arianne Mireault" userId="bf05b61d-3c46-498c-bf69-61f2e4093183" providerId="ADAL" clId="{CAECAC9F-F74B-4329-833E-F4BE088C6354}" dt="2026-05-01T19:46:12.610" v="730" actId="26606"/>
          <ac:picMkLst>
            <pc:docMk/>
            <pc:sldMk cId="3590252466" sldId="258"/>
            <ac:picMk id="5" creationId="{30A74640-4C2C-73E9-DB77-815D2985572D}"/>
          </ac:picMkLst>
        </pc:picChg>
      </pc:sldChg>
      <pc:sldChg chg="addSp delSp modSp new mod setBg">
        <pc:chgData name="Arianne Mireault" userId="bf05b61d-3c46-498c-bf69-61f2e4093183" providerId="ADAL" clId="{CAECAC9F-F74B-4329-833E-F4BE088C6354}" dt="2026-05-04T13:06:32.309" v="1087" actId="26606"/>
        <pc:sldMkLst>
          <pc:docMk/>
          <pc:sldMk cId="2171449823" sldId="259"/>
        </pc:sldMkLst>
        <pc:spChg chg="mod">
          <ac:chgData name="Arianne Mireault" userId="bf05b61d-3c46-498c-bf69-61f2e4093183" providerId="ADAL" clId="{CAECAC9F-F74B-4329-833E-F4BE088C6354}" dt="2026-05-04T13:06:32.309" v="1087" actId="26606"/>
          <ac:spMkLst>
            <pc:docMk/>
            <pc:sldMk cId="2171449823" sldId="259"/>
            <ac:spMk id="2" creationId="{E894873E-417D-C370-1B28-117905712231}"/>
          </ac:spMkLst>
        </pc:spChg>
        <pc:spChg chg="mod">
          <ac:chgData name="Arianne Mireault" userId="bf05b61d-3c46-498c-bf69-61f2e4093183" providerId="ADAL" clId="{CAECAC9F-F74B-4329-833E-F4BE088C6354}" dt="2026-05-04T13:06:32.309" v="1087" actId="26606"/>
          <ac:spMkLst>
            <pc:docMk/>
            <pc:sldMk cId="2171449823" sldId="259"/>
            <ac:spMk id="3" creationId="{F8C72820-611B-94DB-95EC-DDD2129BFD9C}"/>
          </ac:spMkLst>
        </pc:spChg>
        <pc:spChg chg="add">
          <ac:chgData name="Arianne Mireault" userId="bf05b61d-3c46-498c-bf69-61f2e4093183" providerId="ADAL" clId="{CAECAC9F-F74B-4329-833E-F4BE088C6354}" dt="2026-05-04T13:06:32.309" v="1087" actId="26606"/>
          <ac:spMkLst>
            <pc:docMk/>
            <pc:sldMk cId="2171449823" sldId="259"/>
            <ac:spMk id="19" creationId="{19D32F93-50AC-4C46-A5DB-291C60DDB7BD}"/>
          </ac:spMkLst>
        </pc:spChg>
        <pc:spChg chg="add">
          <ac:chgData name="Arianne Mireault" userId="bf05b61d-3c46-498c-bf69-61f2e4093183" providerId="ADAL" clId="{CAECAC9F-F74B-4329-833E-F4BE088C6354}" dt="2026-05-04T13:06:32.309" v="1087" actId="26606"/>
          <ac:spMkLst>
            <pc:docMk/>
            <pc:sldMk cId="2171449823" sldId="259"/>
            <ac:spMk id="21" creationId="{B9A1D9BC-1455-4308-9ABD-A3F8EDB67AAF}"/>
          </ac:spMkLst>
        </pc:spChg>
        <pc:spChg chg="add">
          <ac:chgData name="Arianne Mireault" userId="bf05b61d-3c46-498c-bf69-61f2e4093183" providerId="ADAL" clId="{CAECAC9F-F74B-4329-833E-F4BE088C6354}" dt="2026-05-04T13:06:32.309" v="1087" actId="26606"/>
          <ac:spMkLst>
            <pc:docMk/>
            <pc:sldMk cId="2171449823" sldId="259"/>
            <ac:spMk id="23" creationId="{827DC2C4-B485-428A-BF4A-472D2967F47F}"/>
          </ac:spMkLst>
        </pc:spChg>
        <pc:spChg chg="add">
          <ac:chgData name="Arianne Mireault" userId="bf05b61d-3c46-498c-bf69-61f2e4093183" providerId="ADAL" clId="{CAECAC9F-F74B-4329-833E-F4BE088C6354}" dt="2026-05-04T13:06:32.309" v="1087" actId="26606"/>
          <ac:spMkLst>
            <pc:docMk/>
            <pc:sldMk cId="2171449823" sldId="259"/>
            <ac:spMk id="25" creationId="{4A62647B-1222-407C-8740-5A497612B1F5}"/>
          </ac:spMkLst>
        </pc:spChg>
        <pc:picChg chg="add mod ord">
          <ac:chgData name="Arianne Mireault" userId="bf05b61d-3c46-498c-bf69-61f2e4093183" providerId="ADAL" clId="{CAECAC9F-F74B-4329-833E-F4BE088C6354}" dt="2026-05-04T13:06:32.309" v="1087" actId="26606"/>
          <ac:picMkLst>
            <pc:docMk/>
            <pc:sldMk cId="2171449823" sldId="259"/>
            <ac:picMk id="5" creationId="{ECF15E55-5BE1-4119-34A2-5E98AA8E2E34}"/>
          </ac:picMkLst>
        </pc:picChg>
        <pc:picChg chg="add mod">
          <ac:chgData name="Arianne Mireault" userId="bf05b61d-3c46-498c-bf69-61f2e4093183" providerId="ADAL" clId="{CAECAC9F-F74B-4329-833E-F4BE088C6354}" dt="2026-05-04T13:06:27.524" v="1086"/>
          <ac:picMkLst>
            <pc:docMk/>
            <pc:sldMk cId="2171449823" sldId="259"/>
            <ac:picMk id="6" creationId="{9900D874-4CFD-E52A-3413-0631CFF0B55E}"/>
          </ac:picMkLst>
        </pc:picChg>
      </pc:sldChg>
      <pc:sldChg chg="addSp delSp modSp new mod setBg">
        <pc:chgData name="Arianne Mireault" userId="bf05b61d-3c46-498c-bf69-61f2e4093183" providerId="ADAL" clId="{CAECAC9F-F74B-4329-833E-F4BE088C6354}" dt="2026-05-06T20:23:14.687" v="3542" actId="12"/>
        <pc:sldMkLst>
          <pc:docMk/>
          <pc:sldMk cId="2731501568" sldId="260"/>
        </pc:sldMkLst>
        <pc:spChg chg="mod">
          <ac:chgData name="Arianne Mireault" userId="bf05b61d-3c46-498c-bf69-61f2e4093183" providerId="ADAL" clId="{CAECAC9F-F74B-4329-833E-F4BE088C6354}" dt="2026-05-04T13:08:07.596" v="1102" actId="26606"/>
          <ac:spMkLst>
            <pc:docMk/>
            <pc:sldMk cId="2731501568" sldId="260"/>
            <ac:spMk id="2" creationId="{FAFEF97B-073E-E5A6-3A92-C7E3A9E8B935}"/>
          </ac:spMkLst>
        </pc:spChg>
        <pc:spChg chg="mod">
          <ac:chgData name="Arianne Mireault" userId="bf05b61d-3c46-498c-bf69-61f2e4093183" providerId="ADAL" clId="{CAECAC9F-F74B-4329-833E-F4BE088C6354}" dt="2026-05-06T20:23:14.687" v="3542" actId="12"/>
          <ac:spMkLst>
            <pc:docMk/>
            <pc:sldMk cId="2731501568" sldId="260"/>
            <ac:spMk id="3" creationId="{5CDD74A4-3E9C-C6BD-C998-AFC9B65CADD6}"/>
          </ac:spMkLst>
        </pc:spChg>
        <pc:spChg chg="add">
          <ac:chgData name="Arianne Mireault" userId="bf05b61d-3c46-498c-bf69-61f2e4093183" providerId="ADAL" clId="{CAECAC9F-F74B-4329-833E-F4BE088C6354}" dt="2026-05-04T13:08:07.596" v="1102" actId="26606"/>
          <ac:spMkLst>
            <pc:docMk/>
            <pc:sldMk cId="2731501568" sldId="260"/>
            <ac:spMk id="28" creationId="{081EA652-8C6A-4E69-BEB9-170809474553}"/>
          </ac:spMkLst>
        </pc:spChg>
        <pc:spChg chg="add">
          <ac:chgData name="Arianne Mireault" userId="bf05b61d-3c46-498c-bf69-61f2e4093183" providerId="ADAL" clId="{CAECAC9F-F74B-4329-833E-F4BE088C6354}" dt="2026-05-04T13:08:07.596" v="1102" actId="26606"/>
          <ac:spMkLst>
            <pc:docMk/>
            <pc:sldMk cId="2731501568" sldId="260"/>
            <ac:spMk id="29" creationId="{5298780A-33B9-4EA2-8F67-DE68AD62841B}"/>
          </ac:spMkLst>
        </pc:spChg>
        <pc:spChg chg="add">
          <ac:chgData name="Arianne Mireault" userId="bf05b61d-3c46-498c-bf69-61f2e4093183" providerId="ADAL" clId="{CAECAC9F-F74B-4329-833E-F4BE088C6354}" dt="2026-05-04T13:08:07.596" v="1102" actId="26606"/>
          <ac:spMkLst>
            <pc:docMk/>
            <pc:sldMk cId="2731501568" sldId="260"/>
            <ac:spMk id="30" creationId="{7F488E8B-4E1E-4402-8935-D4E6C02615C7}"/>
          </ac:spMkLst>
        </pc:spChg>
        <pc:picChg chg="add mod">
          <ac:chgData name="Arianne Mireault" userId="bf05b61d-3c46-498c-bf69-61f2e4093183" providerId="ADAL" clId="{CAECAC9F-F74B-4329-833E-F4BE088C6354}" dt="2026-05-04T13:08:18.648" v="1104"/>
          <ac:picMkLst>
            <pc:docMk/>
            <pc:sldMk cId="2731501568" sldId="260"/>
            <ac:picMk id="4" creationId="{B8B79357-4F46-D400-A4F9-24C95BCAD733}"/>
          </ac:picMkLst>
        </pc:picChg>
        <pc:cxnChg chg="add">
          <ac:chgData name="Arianne Mireault" userId="bf05b61d-3c46-498c-bf69-61f2e4093183" providerId="ADAL" clId="{CAECAC9F-F74B-4329-833E-F4BE088C6354}" dt="2026-05-04T13:08:07.596" v="1102" actId="26606"/>
          <ac:cxnSpMkLst>
            <pc:docMk/>
            <pc:sldMk cId="2731501568" sldId="260"/>
            <ac:cxnSpMk id="27" creationId="{23AAC9B5-8015-485C-ACF9-A750390E9A56}"/>
          </ac:cxnSpMkLst>
        </pc:cxnChg>
      </pc:sldChg>
      <pc:sldChg chg="addSp delSp modSp new mod setBg modNotesTx">
        <pc:chgData name="Arianne Mireault" userId="bf05b61d-3c46-498c-bf69-61f2e4093183" providerId="ADAL" clId="{CAECAC9F-F74B-4329-833E-F4BE088C6354}" dt="2026-05-08T12:58:13.652" v="7714" actId="20577"/>
        <pc:sldMkLst>
          <pc:docMk/>
          <pc:sldMk cId="2231124800" sldId="261"/>
        </pc:sldMkLst>
        <pc:spChg chg="mod">
          <ac:chgData name="Arianne Mireault" userId="bf05b61d-3c46-498c-bf69-61f2e4093183" providerId="ADAL" clId="{CAECAC9F-F74B-4329-833E-F4BE088C6354}" dt="2026-05-08T12:58:13.652" v="7714" actId="20577"/>
          <ac:spMkLst>
            <pc:docMk/>
            <pc:sldMk cId="2231124800" sldId="261"/>
            <ac:spMk id="2" creationId="{98FEE4FF-4A0D-2D4D-C592-B10D3B6EC54F}"/>
          </ac:spMkLst>
        </pc:spChg>
        <pc:spChg chg="add">
          <ac:chgData name="Arianne Mireault" userId="bf05b61d-3c46-498c-bf69-61f2e4093183" providerId="ADAL" clId="{CAECAC9F-F74B-4329-833E-F4BE088C6354}" dt="2026-05-04T13:08:28.045" v="1107" actId="26606"/>
          <ac:spMkLst>
            <pc:docMk/>
            <pc:sldMk cId="2231124800" sldId="261"/>
            <ac:spMk id="16" creationId="{081EA652-8C6A-4E69-BEB9-170809474553}"/>
          </ac:spMkLst>
        </pc:spChg>
        <pc:spChg chg="add">
          <ac:chgData name="Arianne Mireault" userId="bf05b61d-3c46-498c-bf69-61f2e4093183" providerId="ADAL" clId="{CAECAC9F-F74B-4329-833E-F4BE088C6354}" dt="2026-05-04T13:08:28.045" v="1107" actId="26606"/>
          <ac:spMkLst>
            <pc:docMk/>
            <pc:sldMk cId="2231124800" sldId="261"/>
            <ac:spMk id="17" creationId="{5298780A-33B9-4EA2-8F67-DE68AD62841B}"/>
          </ac:spMkLst>
        </pc:spChg>
        <pc:spChg chg="add">
          <ac:chgData name="Arianne Mireault" userId="bf05b61d-3c46-498c-bf69-61f2e4093183" providerId="ADAL" clId="{CAECAC9F-F74B-4329-833E-F4BE088C6354}" dt="2026-05-04T13:08:28.045" v="1107" actId="26606"/>
          <ac:spMkLst>
            <pc:docMk/>
            <pc:sldMk cId="2231124800" sldId="261"/>
            <ac:spMk id="18" creationId="{7F488E8B-4E1E-4402-8935-D4E6C02615C7}"/>
          </ac:spMkLst>
        </pc:spChg>
        <pc:graphicFrameChg chg="add mod modGraphic">
          <ac:chgData name="Arianne Mireault" userId="bf05b61d-3c46-498c-bf69-61f2e4093183" providerId="ADAL" clId="{CAECAC9F-F74B-4329-833E-F4BE088C6354}" dt="2026-05-04T19:34:38.842" v="1941" actId="207"/>
          <ac:graphicFrameMkLst>
            <pc:docMk/>
            <pc:sldMk cId="2231124800" sldId="261"/>
            <ac:graphicFrameMk id="5" creationId="{40C54375-55BF-0C3B-3081-56769D5B15CC}"/>
          </ac:graphicFrameMkLst>
        </pc:graphicFrameChg>
        <pc:picChg chg="add mod">
          <ac:chgData name="Arianne Mireault" userId="bf05b61d-3c46-498c-bf69-61f2e4093183" providerId="ADAL" clId="{CAECAC9F-F74B-4329-833E-F4BE088C6354}" dt="2026-05-04T13:09:06.022" v="1117"/>
          <ac:picMkLst>
            <pc:docMk/>
            <pc:sldMk cId="2231124800" sldId="261"/>
            <ac:picMk id="4" creationId="{BCB6DD98-F79A-0A0D-599C-E9372D4C89F4}"/>
          </ac:picMkLst>
        </pc:picChg>
      </pc:sldChg>
      <pc:sldChg chg="addSp modSp new mod setBg">
        <pc:chgData name="Arianne Mireault" userId="bf05b61d-3c46-498c-bf69-61f2e4093183" providerId="ADAL" clId="{CAECAC9F-F74B-4329-833E-F4BE088C6354}" dt="2026-05-08T12:58:27.726" v="7716" actId="20577"/>
        <pc:sldMkLst>
          <pc:docMk/>
          <pc:sldMk cId="2005109657" sldId="262"/>
        </pc:sldMkLst>
        <pc:spChg chg="mod">
          <ac:chgData name="Arianne Mireault" userId="bf05b61d-3c46-498c-bf69-61f2e4093183" providerId="ADAL" clId="{CAECAC9F-F74B-4329-833E-F4BE088C6354}" dt="2026-05-08T12:58:27.726" v="7716" actId="20577"/>
          <ac:spMkLst>
            <pc:docMk/>
            <pc:sldMk cId="2005109657" sldId="262"/>
            <ac:spMk id="2" creationId="{0A59FD4B-E38F-2617-F6DA-5E5500FD6D66}"/>
          </ac:spMkLst>
        </pc:spChg>
        <pc:spChg chg="mod">
          <ac:chgData name="Arianne Mireault" userId="bf05b61d-3c46-498c-bf69-61f2e4093183" providerId="ADAL" clId="{CAECAC9F-F74B-4329-833E-F4BE088C6354}" dt="2026-05-04T19:40:32.068" v="2114" actId="20577"/>
          <ac:spMkLst>
            <pc:docMk/>
            <pc:sldMk cId="2005109657" sldId="262"/>
            <ac:spMk id="3" creationId="{DA19CC12-C06A-4934-36F9-CF9E709E6F87}"/>
          </ac:spMkLst>
        </pc:spChg>
        <pc:spChg chg="add">
          <ac:chgData name="Arianne Mireault" userId="bf05b61d-3c46-498c-bf69-61f2e4093183" providerId="ADAL" clId="{CAECAC9F-F74B-4329-833E-F4BE088C6354}" dt="2026-05-04T13:09:11.804" v="1118" actId="26606"/>
          <ac:spMkLst>
            <pc:docMk/>
            <pc:sldMk cId="2005109657" sldId="262"/>
            <ac:spMk id="8" creationId="{081EA652-8C6A-4E69-BEB9-170809474553}"/>
          </ac:spMkLst>
        </pc:spChg>
        <pc:spChg chg="add">
          <ac:chgData name="Arianne Mireault" userId="bf05b61d-3c46-498c-bf69-61f2e4093183" providerId="ADAL" clId="{CAECAC9F-F74B-4329-833E-F4BE088C6354}" dt="2026-05-04T13:09:11.804" v="1118" actId="26606"/>
          <ac:spMkLst>
            <pc:docMk/>
            <pc:sldMk cId="2005109657" sldId="262"/>
            <ac:spMk id="10" creationId="{5298780A-33B9-4EA2-8F67-DE68AD62841B}"/>
          </ac:spMkLst>
        </pc:spChg>
        <pc:spChg chg="add">
          <ac:chgData name="Arianne Mireault" userId="bf05b61d-3c46-498c-bf69-61f2e4093183" providerId="ADAL" clId="{CAECAC9F-F74B-4329-833E-F4BE088C6354}" dt="2026-05-04T13:09:11.804" v="1118" actId="26606"/>
          <ac:spMkLst>
            <pc:docMk/>
            <pc:sldMk cId="2005109657" sldId="262"/>
            <ac:spMk id="12" creationId="{7F488E8B-4E1E-4402-8935-D4E6C02615C7}"/>
          </ac:spMkLst>
        </pc:spChg>
        <pc:picChg chg="add mod">
          <ac:chgData name="Arianne Mireault" userId="bf05b61d-3c46-498c-bf69-61f2e4093183" providerId="ADAL" clId="{CAECAC9F-F74B-4329-833E-F4BE088C6354}" dt="2026-05-04T13:10:24.129" v="1139"/>
          <ac:picMkLst>
            <pc:docMk/>
            <pc:sldMk cId="2005109657" sldId="262"/>
            <ac:picMk id="4" creationId="{E32AC558-15CE-21C9-7740-F68F59A55DB9}"/>
          </ac:picMkLst>
        </pc:picChg>
        <pc:cxnChg chg="add">
          <ac:chgData name="Arianne Mireault" userId="bf05b61d-3c46-498c-bf69-61f2e4093183" providerId="ADAL" clId="{CAECAC9F-F74B-4329-833E-F4BE088C6354}" dt="2026-05-04T13:09:11.804" v="1118" actId="26606"/>
          <ac:cxnSpMkLst>
            <pc:docMk/>
            <pc:sldMk cId="2005109657" sldId="262"/>
            <ac:cxnSpMk id="14" creationId="{23AAC9B5-8015-485C-ACF9-A750390E9A56}"/>
          </ac:cxnSpMkLst>
        </pc:cxnChg>
      </pc:sldChg>
      <pc:sldChg chg="addSp delSp modSp new mod setBg modNotesTx">
        <pc:chgData name="Arianne Mireault" userId="bf05b61d-3c46-498c-bf69-61f2e4093183" providerId="ADAL" clId="{CAECAC9F-F74B-4329-833E-F4BE088C6354}" dt="2026-05-11T14:21:54.545" v="8756" actId="13926"/>
        <pc:sldMkLst>
          <pc:docMk/>
          <pc:sldMk cId="3536014889" sldId="263"/>
        </pc:sldMkLst>
        <pc:spChg chg="mod">
          <ac:chgData name="Arianne Mireault" userId="bf05b61d-3c46-498c-bf69-61f2e4093183" providerId="ADAL" clId="{CAECAC9F-F74B-4329-833E-F4BE088C6354}" dt="2026-05-04T20:52:41.082" v="2409" actId="404"/>
          <ac:spMkLst>
            <pc:docMk/>
            <pc:sldMk cId="3536014889" sldId="263"/>
            <ac:spMk id="2" creationId="{14D87FF6-094E-E30E-53C6-0C155CFE46A2}"/>
          </ac:spMkLst>
        </pc:spChg>
        <pc:spChg chg="mod">
          <ac:chgData name="Arianne Mireault" userId="bf05b61d-3c46-498c-bf69-61f2e4093183" providerId="ADAL" clId="{CAECAC9F-F74B-4329-833E-F4BE088C6354}" dt="2026-05-11T14:21:54.545" v="8756" actId="13926"/>
          <ac:spMkLst>
            <pc:docMk/>
            <pc:sldMk cId="3536014889" sldId="263"/>
            <ac:spMk id="3" creationId="{2F12DC00-B845-F5A8-6660-411FC461A46D}"/>
          </ac:spMkLst>
        </pc:spChg>
        <pc:spChg chg="add">
          <ac:chgData name="Arianne Mireault" userId="bf05b61d-3c46-498c-bf69-61f2e4093183" providerId="ADAL" clId="{CAECAC9F-F74B-4329-833E-F4BE088C6354}" dt="2026-05-04T13:09:54.004" v="1134" actId="26606"/>
          <ac:spMkLst>
            <pc:docMk/>
            <pc:sldMk cId="3536014889" sldId="263"/>
            <ac:spMk id="19" creationId="{081EA652-8C6A-4E69-BEB9-170809474553}"/>
          </ac:spMkLst>
        </pc:spChg>
        <pc:spChg chg="add">
          <ac:chgData name="Arianne Mireault" userId="bf05b61d-3c46-498c-bf69-61f2e4093183" providerId="ADAL" clId="{CAECAC9F-F74B-4329-833E-F4BE088C6354}" dt="2026-05-04T13:09:54.004" v="1134" actId="26606"/>
          <ac:spMkLst>
            <pc:docMk/>
            <pc:sldMk cId="3536014889" sldId="263"/>
            <ac:spMk id="20" creationId="{5298780A-33B9-4EA2-8F67-DE68AD62841B}"/>
          </ac:spMkLst>
        </pc:spChg>
        <pc:spChg chg="add">
          <ac:chgData name="Arianne Mireault" userId="bf05b61d-3c46-498c-bf69-61f2e4093183" providerId="ADAL" clId="{CAECAC9F-F74B-4329-833E-F4BE088C6354}" dt="2026-05-04T13:09:54.004" v="1134" actId="26606"/>
          <ac:spMkLst>
            <pc:docMk/>
            <pc:sldMk cId="3536014889" sldId="263"/>
            <ac:spMk id="21" creationId="{7F488E8B-4E1E-4402-8935-D4E6C02615C7}"/>
          </ac:spMkLst>
        </pc:spChg>
        <pc:picChg chg="add mod">
          <ac:chgData name="Arianne Mireault" userId="bf05b61d-3c46-498c-bf69-61f2e4093183" providerId="ADAL" clId="{CAECAC9F-F74B-4329-833E-F4BE088C6354}" dt="2026-05-04T13:10:26.135" v="1140"/>
          <ac:picMkLst>
            <pc:docMk/>
            <pc:sldMk cId="3536014889" sldId="263"/>
            <ac:picMk id="4" creationId="{411683A4-D4CE-125B-B3BB-9EEF34EA5955}"/>
          </ac:picMkLst>
        </pc:picChg>
      </pc:sldChg>
      <pc:sldChg chg="addSp delSp modSp new mod setBg modNotesTx">
        <pc:chgData name="Arianne Mireault" userId="bf05b61d-3c46-498c-bf69-61f2e4093183" providerId="ADAL" clId="{CAECAC9F-F74B-4329-833E-F4BE088C6354}" dt="2026-05-06T20:47:02.288" v="3729" actId="14100"/>
        <pc:sldMkLst>
          <pc:docMk/>
          <pc:sldMk cId="2640905732" sldId="264"/>
        </pc:sldMkLst>
        <pc:spChg chg="mod">
          <ac:chgData name="Arianne Mireault" userId="bf05b61d-3c46-498c-bf69-61f2e4093183" providerId="ADAL" clId="{CAECAC9F-F74B-4329-833E-F4BE088C6354}" dt="2026-05-06T20:47:02.288" v="3729" actId="14100"/>
          <ac:spMkLst>
            <pc:docMk/>
            <pc:sldMk cId="2640905732" sldId="264"/>
            <ac:spMk id="2" creationId="{BD6139EE-0F0D-110D-3B0A-6E766792F21A}"/>
          </ac:spMkLst>
        </pc:spChg>
        <pc:spChg chg="mod">
          <ac:chgData name="Arianne Mireault" userId="bf05b61d-3c46-498c-bf69-61f2e4093183" providerId="ADAL" clId="{CAECAC9F-F74B-4329-833E-F4BE088C6354}" dt="2026-05-06T20:38:51.347" v="3721" actId="1076"/>
          <ac:spMkLst>
            <pc:docMk/>
            <pc:sldMk cId="2640905732" sldId="264"/>
            <ac:spMk id="3" creationId="{68395FED-B20E-AD8D-1D82-3883E31D760F}"/>
          </ac:spMkLst>
        </pc:spChg>
        <pc:spChg chg="add">
          <ac:chgData name="Arianne Mireault" userId="bf05b61d-3c46-498c-bf69-61f2e4093183" providerId="ADAL" clId="{CAECAC9F-F74B-4329-833E-F4BE088C6354}" dt="2026-05-04T13:10:06.018" v="1137" actId="26606"/>
          <ac:spMkLst>
            <pc:docMk/>
            <pc:sldMk cId="2640905732" sldId="264"/>
            <ac:spMk id="15" creationId="{081EA652-8C6A-4E69-BEB9-170809474553}"/>
          </ac:spMkLst>
        </pc:spChg>
        <pc:spChg chg="add">
          <ac:chgData name="Arianne Mireault" userId="bf05b61d-3c46-498c-bf69-61f2e4093183" providerId="ADAL" clId="{CAECAC9F-F74B-4329-833E-F4BE088C6354}" dt="2026-05-04T13:10:06.018" v="1137" actId="26606"/>
          <ac:spMkLst>
            <pc:docMk/>
            <pc:sldMk cId="2640905732" sldId="264"/>
            <ac:spMk id="16" creationId="{5298780A-33B9-4EA2-8F67-DE68AD62841B}"/>
          </ac:spMkLst>
        </pc:spChg>
        <pc:spChg chg="add">
          <ac:chgData name="Arianne Mireault" userId="bf05b61d-3c46-498c-bf69-61f2e4093183" providerId="ADAL" clId="{CAECAC9F-F74B-4329-833E-F4BE088C6354}" dt="2026-05-04T13:10:06.018" v="1137" actId="26606"/>
          <ac:spMkLst>
            <pc:docMk/>
            <pc:sldMk cId="2640905732" sldId="264"/>
            <ac:spMk id="17" creationId="{7F488E8B-4E1E-4402-8935-D4E6C02615C7}"/>
          </ac:spMkLst>
        </pc:spChg>
        <pc:picChg chg="add mod">
          <ac:chgData name="Arianne Mireault" userId="bf05b61d-3c46-498c-bf69-61f2e4093183" providerId="ADAL" clId="{CAECAC9F-F74B-4329-833E-F4BE088C6354}" dt="2026-05-04T13:10:28.002" v="1141"/>
          <ac:picMkLst>
            <pc:docMk/>
            <pc:sldMk cId="2640905732" sldId="264"/>
            <ac:picMk id="4" creationId="{1773C438-8CE6-54BD-C996-898BA86A1464}"/>
          </ac:picMkLst>
        </pc:picChg>
        <pc:cxnChg chg="add">
          <ac:chgData name="Arianne Mireault" userId="bf05b61d-3c46-498c-bf69-61f2e4093183" providerId="ADAL" clId="{CAECAC9F-F74B-4329-833E-F4BE088C6354}" dt="2026-05-04T13:10:06.018" v="1137" actId="26606"/>
          <ac:cxnSpMkLst>
            <pc:docMk/>
            <pc:sldMk cId="2640905732" sldId="264"/>
            <ac:cxnSpMk id="14" creationId="{23AAC9B5-8015-485C-ACF9-A750390E9A56}"/>
          </ac:cxnSpMkLst>
        </pc:cxnChg>
      </pc:sldChg>
      <pc:sldChg chg="addSp modSp new mod setBg">
        <pc:chgData name="Arianne Mireault" userId="bf05b61d-3c46-498c-bf69-61f2e4093183" providerId="ADAL" clId="{CAECAC9F-F74B-4329-833E-F4BE088C6354}" dt="2026-05-06T20:24:37.500" v="3545" actId="12"/>
        <pc:sldMkLst>
          <pc:docMk/>
          <pc:sldMk cId="3618261907" sldId="265"/>
        </pc:sldMkLst>
        <pc:spChg chg="mod">
          <ac:chgData name="Arianne Mireault" userId="bf05b61d-3c46-498c-bf69-61f2e4093183" providerId="ADAL" clId="{CAECAC9F-F74B-4329-833E-F4BE088C6354}" dt="2026-05-06T16:45:50.441" v="3429" actId="14100"/>
          <ac:spMkLst>
            <pc:docMk/>
            <pc:sldMk cId="3618261907" sldId="265"/>
            <ac:spMk id="2" creationId="{85F00B13-1EC3-575B-D36D-F19DE7744C58}"/>
          </ac:spMkLst>
        </pc:spChg>
        <pc:spChg chg="mod">
          <ac:chgData name="Arianne Mireault" userId="bf05b61d-3c46-498c-bf69-61f2e4093183" providerId="ADAL" clId="{CAECAC9F-F74B-4329-833E-F4BE088C6354}" dt="2026-05-06T20:24:37.500" v="3545" actId="12"/>
          <ac:spMkLst>
            <pc:docMk/>
            <pc:sldMk cId="3618261907" sldId="265"/>
            <ac:spMk id="3" creationId="{5D9B9558-E64E-D420-B36E-86B887F16FCD}"/>
          </ac:spMkLst>
        </pc:spChg>
        <pc:spChg chg="add">
          <ac:chgData name="Arianne Mireault" userId="bf05b61d-3c46-498c-bf69-61f2e4093183" providerId="ADAL" clId="{CAECAC9F-F74B-4329-833E-F4BE088C6354}" dt="2026-05-04T13:10:14.135" v="1138" actId="26606"/>
          <ac:spMkLst>
            <pc:docMk/>
            <pc:sldMk cId="3618261907" sldId="265"/>
            <ac:spMk id="8" creationId="{081EA652-8C6A-4E69-BEB9-170809474553}"/>
          </ac:spMkLst>
        </pc:spChg>
        <pc:spChg chg="add">
          <ac:chgData name="Arianne Mireault" userId="bf05b61d-3c46-498c-bf69-61f2e4093183" providerId="ADAL" clId="{CAECAC9F-F74B-4329-833E-F4BE088C6354}" dt="2026-05-04T13:10:14.135" v="1138" actId="26606"/>
          <ac:spMkLst>
            <pc:docMk/>
            <pc:sldMk cId="3618261907" sldId="265"/>
            <ac:spMk id="10" creationId="{5298780A-33B9-4EA2-8F67-DE68AD62841B}"/>
          </ac:spMkLst>
        </pc:spChg>
        <pc:spChg chg="add">
          <ac:chgData name="Arianne Mireault" userId="bf05b61d-3c46-498c-bf69-61f2e4093183" providerId="ADAL" clId="{CAECAC9F-F74B-4329-833E-F4BE088C6354}" dt="2026-05-04T13:10:14.135" v="1138" actId="26606"/>
          <ac:spMkLst>
            <pc:docMk/>
            <pc:sldMk cId="3618261907" sldId="265"/>
            <ac:spMk id="12" creationId="{7F488E8B-4E1E-4402-8935-D4E6C02615C7}"/>
          </ac:spMkLst>
        </pc:spChg>
        <pc:picChg chg="add mod">
          <ac:chgData name="Arianne Mireault" userId="bf05b61d-3c46-498c-bf69-61f2e4093183" providerId="ADAL" clId="{CAECAC9F-F74B-4329-833E-F4BE088C6354}" dt="2026-05-04T13:10:30.240" v="1142"/>
          <ac:picMkLst>
            <pc:docMk/>
            <pc:sldMk cId="3618261907" sldId="265"/>
            <ac:picMk id="4" creationId="{97E2A540-7F16-AC1D-5F57-47CC77C4A826}"/>
          </ac:picMkLst>
        </pc:picChg>
      </pc:sldChg>
      <pc:sldChg chg="addSp delSp modSp new mod setBg">
        <pc:chgData name="Arianne Mireault" userId="bf05b61d-3c46-498c-bf69-61f2e4093183" providerId="ADAL" clId="{CAECAC9F-F74B-4329-833E-F4BE088C6354}" dt="2026-05-06T20:38:08.001" v="3713" actId="20577"/>
        <pc:sldMkLst>
          <pc:docMk/>
          <pc:sldMk cId="901957426" sldId="266"/>
        </pc:sldMkLst>
        <pc:spChg chg="mod">
          <ac:chgData name="Arianne Mireault" userId="bf05b61d-3c46-498c-bf69-61f2e4093183" providerId="ADAL" clId="{CAECAC9F-F74B-4329-833E-F4BE088C6354}" dt="2026-05-06T20:38:08.001" v="3713" actId="20577"/>
          <ac:spMkLst>
            <pc:docMk/>
            <pc:sldMk cId="901957426" sldId="266"/>
            <ac:spMk id="2" creationId="{3969EBF4-EFDF-42A2-DBFB-CD9F80D1C6C5}"/>
          </ac:spMkLst>
        </pc:spChg>
        <pc:spChg chg="mod">
          <ac:chgData name="Arianne Mireault" userId="bf05b61d-3c46-498c-bf69-61f2e4093183" providerId="ADAL" clId="{CAECAC9F-F74B-4329-833E-F4BE088C6354}" dt="2026-05-06T20:24:57.894" v="3546" actId="12"/>
          <ac:spMkLst>
            <pc:docMk/>
            <pc:sldMk cId="901957426" sldId="266"/>
            <ac:spMk id="3" creationId="{0B105BD5-6C72-796A-A9B6-1085CDB9F911}"/>
          </ac:spMkLst>
        </pc:spChg>
        <pc:spChg chg="add">
          <ac:chgData name="Arianne Mireault" userId="bf05b61d-3c46-498c-bf69-61f2e4093183" providerId="ADAL" clId="{CAECAC9F-F74B-4329-833E-F4BE088C6354}" dt="2026-05-04T20:37:09.029" v="2294" actId="26606"/>
          <ac:spMkLst>
            <pc:docMk/>
            <pc:sldMk cId="901957426" sldId="266"/>
            <ac:spMk id="17" creationId="{081EA652-8C6A-4E69-BEB9-170809474553}"/>
          </ac:spMkLst>
        </pc:spChg>
        <pc:spChg chg="add">
          <ac:chgData name="Arianne Mireault" userId="bf05b61d-3c46-498c-bf69-61f2e4093183" providerId="ADAL" clId="{CAECAC9F-F74B-4329-833E-F4BE088C6354}" dt="2026-05-04T20:37:09.029" v="2294" actId="26606"/>
          <ac:spMkLst>
            <pc:docMk/>
            <pc:sldMk cId="901957426" sldId="266"/>
            <ac:spMk id="19" creationId="{5298780A-33B9-4EA2-8F67-DE68AD62841B}"/>
          </ac:spMkLst>
        </pc:spChg>
        <pc:spChg chg="add">
          <ac:chgData name="Arianne Mireault" userId="bf05b61d-3c46-498c-bf69-61f2e4093183" providerId="ADAL" clId="{CAECAC9F-F74B-4329-833E-F4BE088C6354}" dt="2026-05-04T20:37:09.029" v="2294" actId="26606"/>
          <ac:spMkLst>
            <pc:docMk/>
            <pc:sldMk cId="901957426" sldId="266"/>
            <ac:spMk id="21" creationId="{7F488E8B-4E1E-4402-8935-D4E6C02615C7}"/>
          </ac:spMkLst>
        </pc:spChg>
        <pc:picChg chg="add mod">
          <ac:chgData name="Arianne Mireault" userId="bf05b61d-3c46-498c-bf69-61f2e4093183" providerId="ADAL" clId="{CAECAC9F-F74B-4329-833E-F4BE088C6354}" dt="2026-05-04T13:10:40.304" v="1144"/>
          <ac:picMkLst>
            <pc:docMk/>
            <pc:sldMk cId="901957426" sldId="266"/>
            <ac:picMk id="4" creationId="{A2A3B2DB-9772-F2C9-CCD5-830555304FC0}"/>
          </ac:picMkLst>
        </pc:picChg>
        <pc:cxnChg chg="add">
          <ac:chgData name="Arianne Mireault" userId="bf05b61d-3c46-498c-bf69-61f2e4093183" providerId="ADAL" clId="{CAECAC9F-F74B-4329-833E-F4BE088C6354}" dt="2026-05-04T20:37:09.029" v="2294" actId="26606"/>
          <ac:cxnSpMkLst>
            <pc:docMk/>
            <pc:sldMk cId="901957426" sldId="266"/>
            <ac:cxnSpMk id="23" creationId="{23AAC9B5-8015-485C-ACF9-A750390E9A56}"/>
          </ac:cxnSpMkLst>
        </pc:cxnChg>
      </pc:sldChg>
      <pc:sldChg chg="addSp delSp modSp new mod setBg">
        <pc:chgData name="Arianne Mireault" userId="bf05b61d-3c46-498c-bf69-61f2e4093183" providerId="ADAL" clId="{CAECAC9F-F74B-4329-833E-F4BE088C6354}" dt="2026-05-08T12:59:44.041" v="7718" actId="20577"/>
        <pc:sldMkLst>
          <pc:docMk/>
          <pc:sldMk cId="3139567813" sldId="267"/>
        </pc:sldMkLst>
        <pc:spChg chg="mod">
          <ac:chgData name="Arianne Mireault" userId="bf05b61d-3c46-498c-bf69-61f2e4093183" providerId="ADAL" clId="{CAECAC9F-F74B-4329-833E-F4BE088C6354}" dt="2026-05-06T20:37:24.776" v="3694" actId="20577"/>
          <ac:spMkLst>
            <pc:docMk/>
            <pc:sldMk cId="3139567813" sldId="267"/>
            <ac:spMk id="2" creationId="{330DD685-BD99-6E9A-7850-D2168CA2F5B5}"/>
          </ac:spMkLst>
        </pc:spChg>
        <pc:spChg chg="mod">
          <ac:chgData name="Arianne Mireault" userId="bf05b61d-3c46-498c-bf69-61f2e4093183" providerId="ADAL" clId="{CAECAC9F-F74B-4329-833E-F4BE088C6354}" dt="2026-05-08T12:59:44.041" v="7718" actId="20577"/>
          <ac:spMkLst>
            <pc:docMk/>
            <pc:sldMk cId="3139567813" sldId="267"/>
            <ac:spMk id="3" creationId="{8F48985D-0466-8BB0-3D6E-1937A8D039FC}"/>
          </ac:spMkLst>
        </pc:spChg>
        <pc:spChg chg="add">
          <ac:chgData name="Arianne Mireault" userId="bf05b61d-3c46-498c-bf69-61f2e4093183" providerId="ADAL" clId="{CAECAC9F-F74B-4329-833E-F4BE088C6354}" dt="2026-05-04T20:51:10.463" v="2380" actId="26606"/>
          <ac:spMkLst>
            <pc:docMk/>
            <pc:sldMk cId="3139567813" sldId="267"/>
            <ac:spMk id="28" creationId="{081EA652-8C6A-4E69-BEB9-170809474553}"/>
          </ac:spMkLst>
        </pc:spChg>
        <pc:spChg chg="add">
          <ac:chgData name="Arianne Mireault" userId="bf05b61d-3c46-498c-bf69-61f2e4093183" providerId="ADAL" clId="{CAECAC9F-F74B-4329-833E-F4BE088C6354}" dt="2026-05-04T20:51:10.463" v="2380" actId="26606"/>
          <ac:spMkLst>
            <pc:docMk/>
            <pc:sldMk cId="3139567813" sldId="267"/>
            <ac:spMk id="30" creationId="{5298780A-33B9-4EA2-8F67-DE68AD62841B}"/>
          </ac:spMkLst>
        </pc:spChg>
        <pc:spChg chg="add">
          <ac:chgData name="Arianne Mireault" userId="bf05b61d-3c46-498c-bf69-61f2e4093183" providerId="ADAL" clId="{CAECAC9F-F74B-4329-833E-F4BE088C6354}" dt="2026-05-04T20:51:10.463" v="2380" actId="26606"/>
          <ac:spMkLst>
            <pc:docMk/>
            <pc:sldMk cId="3139567813" sldId="267"/>
            <ac:spMk id="32" creationId="{7F488E8B-4E1E-4402-8935-D4E6C02615C7}"/>
          </ac:spMkLst>
        </pc:spChg>
        <pc:picChg chg="add mod">
          <ac:chgData name="Arianne Mireault" userId="bf05b61d-3c46-498c-bf69-61f2e4093183" providerId="ADAL" clId="{CAECAC9F-F74B-4329-833E-F4BE088C6354}" dt="2026-05-04T13:10:45.749" v="1146"/>
          <ac:picMkLst>
            <pc:docMk/>
            <pc:sldMk cId="3139567813" sldId="267"/>
            <ac:picMk id="4" creationId="{F1417E56-D254-DDA1-8D9B-D5F9B58042AC}"/>
          </ac:picMkLst>
        </pc:picChg>
      </pc:sldChg>
      <pc:sldChg chg="addSp modSp new mod setBg modNotesTx">
        <pc:chgData name="Arianne Mireault" userId="bf05b61d-3c46-498c-bf69-61f2e4093183" providerId="ADAL" clId="{CAECAC9F-F74B-4329-833E-F4BE088C6354}" dt="2026-05-08T13:00:41.839" v="7735" actId="14100"/>
        <pc:sldMkLst>
          <pc:docMk/>
          <pc:sldMk cId="2442780037" sldId="268"/>
        </pc:sldMkLst>
        <pc:spChg chg="mod">
          <ac:chgData name="Arianne Mireault" userId="bf05b61d-3c46-498c-bf69-61f2e4093183" providerId="ADAL" clId="{CAECAC9F-F74B-4329-833E-F4BE088C6354}" dt="2026-05-08T13:00:41.839" v="7735" actId="14100"/>
          <ac:spMkLst>
            <pc:docMk/>
            <pc:sldMk cId="2442780037" sldId="268"/>
            <ac:spMk id="2" creationId="{6B7EE774-1923-B235-DDF8-1D88246B77B2}"/>
          </ac:spMkLst>
        </pc:spChg>
        <pc:spChg chg="mod">
          <ac:chgData name="Arianne Mireault" userId="bf05b61d-3c46-498c-bf69-61f2e4093183" providerId="ADAL" clId="{CAECAC9F-F74B-4329-833E-F4BE088C6354}" dt="2026-05-06T21:44:58.166" v="4519" actId="20577"/>
          <ac:spMkLst>
            <pc:docMk/>
            <pc:sldMk cId="2442780037" sldId="268"/>
            <ac:spMk id="3" creationId="{6C3D880A-A460-8CD0-676C-4BF788F85214}"/>
          </ac:spMkLst>
        </pc:spChg>
        <pc:spChg chg="add">
          <ac:chgData name="Arianne Mireault" userId="bf05b61d-3c46-498c-bf69-61f2e4093183" providerId="ADAL" clId="{CAECAC9F-F74B-4329-833E-F4BE088C6354}" dt="2026-05-04T13:10:49.240" v="1147" actId="26606"/>
          <ac:spMkLst>
            <pc:docMk/>
            <pc:sldMk cId="2442780037" sldId="268"/>
            <ac:spMk id="8" creationId="{081EA652-8C6A-4E69-BEB9-170809474553}"/>
          </ac:spMkLst>
        </pc:spChg>
        <pc:spChg chg="add">
          <ac:chgData name="Arianne Mireault" userId="bf05b61d-3c46-498c-bf69-61f2e4093183" providerId="ADAL" clId="{CAECAC9F-F74B-4329-833E-F4BE088C6354}" dt="2026-05-04T13:10:49.240" v="1147" actId="26606"/>
          <ac:spMkLst>
            <pc:docMk/>
            <pc:sldMk cId="2442780037" sldId="268"/>
            <ac:spMk id="10" creationId="{5298780A-33B9-4EA2-8F67-DE68AD62841B}"/>
          </ac:spMkLst>
        </pc:spChg>
        <pc:spChg chg="add">
          <ac:chgData name="Arianne Mireault" userId="bf05b61d-3c46-498c-bf69-61f2e4093183" providerId="ADAL" clId="{CAECAC9F-F74B-4329-833E-F4BE088C6354}" dt="2026-05-04T13:10:49.240" v="1147" actId="26606"/>
          <ac:spMkLst>
            <pc:docMk/>
            <pc:sldMk cId="2442780037" sldId="268"/>
            <ac:spMk id="12" creationId="{7F488E8B-4E1E-4402-8935-D4E6C02615C7}"/>
          </ac:spMkLst>
        </pc:spChg>
        <pc:picChg chg="add mod">
          <ac:chgData name="Arianne Mireault" userId="bf05b61d-3c46-498c-bf69-61f2e4093183" providerId="ADAL" clId="{CAECAC9F-F74B-4329-833E-F4BE088C6354}" dt="2026-05-04T13:10:52.095" v="1148"/>
          <ac:picMkLst>
            <pc:docMk/>
            <pc:sldMk cId="2442780037" sldId="268"/>
            <ac:picMk id="4" creationId="{F6D78B07-EDDC-D7AE-AD18-05158636C93C}"/>
          </ac:picMkLst>
        </pc:picChg>
      </pc:sldChg>
      <pc:sldChg chg="addSp modSp new mod setBg modNotesTx">
        <pc:chgData name="Arianne Mireault" userId="bf05b61d-3c46-498c-bf69-61f2e4093183" providerId="ADAL" clId="{CAECAC9F-F74B-4329-833E-F4BE088C6354}" dt="2026-05-11T14:31:22.338" v="8883" actId="20577"/>
        <pc:sldMkLst>
          <pc:docMk/>
          <pc:sldMk cId="4181304264" sldId="269"/>
        </pc:sldMkLst>
        <pc:spChg chg="mod">
          <ac:chgData name="Arianne Mireault" userId="bf05b61d-3c46-498c-bf69-61f2e4093183" providerId="ADAL" clId="{CAECAC9F-F74B-4329-833E-F4BE088C6354}" dt="2026-05-08T13:00:21.837" v="7722" actId="14100"/>
          <ac:spMkLst>
            <pc:docMk/>
            <pc:sldMk cId="4181304264" sldId="269"/>
            <ac:spMk id="2" creationId="{CFB991DD-60CB-55D2-C987-E6123A5F9F37}"/>
          </ac:spMkLst>
        </pc:spChg>
        <pc:spChg chg="mod">
          <ac:chgData name="Arianne Mireault" userId="bf05b61d-3c46-498c-bf69-61f2e4093183" providerId="ADAL" clId="{CAECAC9F-F74B-4329-833E-F4BE088C6354}" dt="2026-05-05T19:21:24.726" v="2700" actId="14100"/>
          <ac:spMkLst>
            <pc:docMk/>
            <pc:sldMk cId="4181304264" sldId="269"/>
            <ac:spMk id="3" creationId="{2906B090-424B-5159-3849-79AE7DCC3E40}"/>
          </ac:spMkLst>
        </pc:spChg>
        <pc:spChg chg="add">
          <ac:chgData name="Arianne Mireault" userId="bf05b61d-3c46-498c-bf69-61f2e4093183" providerId="ADAL" clId="{CAECAC9F-F74B-4329-833E-F4BE088C6354}" dt="2026-05-04T13:10:55.192" v="1149" actId="26606"/>
          <ac:spMkLst>
            <pc:docMk/>
            <pc:sldMk cId="4181304264" sldId="269"/>
            <ac:spMk id="8" creationId="{081EA652-8C6A-4E69-BEB9-170809474553}"/>
          </ac:spMkLst>
        </pc:spChg>
        <pc:spChg chg="add">
          <ac:chgData name="Arianne Mireault" userId="bf05b61d-3c46-498c-bf69-61f2e4093183" providerId="ADAL" clId="{CAECAC9F-F74B-4329-833E-F4BE088C6354}" dt="2026-05-04T13:10:55.192" v="1149" actId="26606"/>
          <ac:spMkLst>
            <pc:docMk/>
            <pc:sldMk cId="4181304264" sldId="269"/>
            <ac:spMk id="10" creationId="{5298780A-33B9-4EA2-8F67-DE68AD62841B}"/>
          </ac:spMkLst>
        </pc:spChg>
        <pc:spChg chg="add">
          <ac:chgData name="Arianne Mireault" userId="bf05b61d-3c46-498c-bf69-61f2e4093183" providerId="ADAL" clId="{CAECAC9F-F74B-4329-833E-F4BE088C6354}" dt="2026-05-04T13:10:55.192" v="1149" actId="26606"/>
          <ac:spMkLst>
            <pc:docMk/>
            <pc:sldMk cId="4181304264" sldId="269"/>
            <ac:spMk id="12" creationId="{7F488E8B-4E1E-4402-8935-D4E6C02615C7}"/>
          </ac:spMkLst>
        </pc:spChg>
        <pc:picChg chg="add mod">
          <ac:chgData name="Arianne Mireault" userId="bf05b61d-3c46-498c-bf69-61f2e4093183" providerId="ADAL" clId="{CAECAC9F-F74B-4329-833E-F4BE088C6354}" dt="2026-05-04T13:10:57.548" v="1150"/>
          <ac:picMkLst>
            <pc:docMk/>
            <pc:sldMk cId="4181304264" sldId="269"/>
            <ac:picMk id="4" creationId="{2F486FE9-932B-E6D1-683B-F970AE408DC0}"/>
          </ac:picMkLst>
        </pc:picChg>
      </pc:sldChg>
      <pc:sldChg chg="addSp delSp modSp new mod setBg modNotesTx">
        <pc:chgData name="Arianne Mireault" userId="bf05b61d-3c46-498c-bf69-61f2e4093183" providerId="ADAL" clId="{CAECAC9F-F74B-4329-833E-F4BE088C6354}" dt="2026-05-08T13:00:09.525" v="7720" actId="14100"/>
        <pc:sldMkLst>
          <pc:docMk/>
          <pc:sldMk cId="263342413" sldId="270"/>
        </pc:sldMkLst>
        <pc:spChg chg="mod">
          <ac:chgData name="Arianne Mireault" userId="bf05b61d-3c46-498c-bf69-61f2e4093183" providerId="ADAL" clId="{CAECAC9F-F74B-4329-833E-F4BE088C6354}" dt="2026-05-08T13:00:09.525" v="7720" actId="14100"/>
          <ac:spMkLst>
            <pc:docMk/>
            <pc:sldMk cId="263342413" sldId="270"/>
            <ac:spMk id="2" creationId="{901BFF6E-56FA-BBFD-706E-9C825BDAD3C9}"/>
          </ac:spMkLst>
        </pc:spChg>
        <pc:spChg chg="mod">
          <ac:chgData name="Arianne Mireault" userId="bf05b61d-3c46-498c-bf69-61f2e4093183" providerId="ADAL" clId="{CAECAC9F-F74B-4329-833E-F4BE088C6354}" dt="2026-05-06T20:52:47.536" v="3998" actId="20577"/>
          <ac:spMkLst>
            <pc:docMk/>
            <pc:sldMk cId="263342413" sldId="270"/>
            <ac:spMk id="3" creationId="{5B862A3A-E77B-B4FD-9D22-CBA039913B82}"/>
          </ac:spMkLst>
        </pc:spChg>
        <pc:spChg chg="add">
          <ac:chgData name="Arianne Mireault" userId="bf05b61d-3c46-498c-bf69-61f2e4093183" providerId="ADAL" clId="{CAECAC9F-F74B-4329-833E-F4BE088C6354}" dt="2026-05-04T13:11:11.455" v="1152" actId="26606"/>
          <ac:spMkLst>
            <pc:docMk/>
            <pc:sldMk cId="263342413" sldId="270"/>
            <ac:spMk id="8" creationId="{081EA652-8C6A-4E69-BEB9-170809474553}"/>
          </ac:spMkLst>
        </pc:spChg>
        <pc:spChg chg="add">
          <ac:chgData name="Arianne Mireault" userId="bf05b61d-3c46-498c-bf69-61f2e4093183" providerId="ADAL" clId="{CAECAC9F-F74B-4329-833E-F4BE088C6354}" dt="2026-05-04T13:11:11.455" v="1152" actId="26606"/>
          <ac:spMkLst>
            <pc:docMk/>
            <pc:sldMk cId="263342413" sldId="270"/>
            <ac:spMk id="10" creationId="{5298780A-33B9-4EA2-8F67-DE68AD62841B}"/>
          </ac:spMkLst>
        </pc:spChg>
        <pc:spChg chg="add">
          <ac:chgData name="Arianne Mireault" userId="bf05b61d-3c46-498c-bf69-61f2e4093183" providerId="ADAL" clId="{CAECAC9F-F74B-4329-833E-F4BE088C6354}" dt="2026-05-04T13:11:11.455" v="1152" actId="26606"/>
          <ac:spMkLst>
            <pc:docMk/>
            <pc:sldMk cId="263342413" sldId="270"/>
            <ac:spMk id="12" creationId="{7F488E8B-4E1E-4402-8935-D4E6C02615C7}"/>
          </ac:spMkLst>
        </pc:spChg>
        <pc:picChg chg="add mod">
          <ac:chgData name="Arianne Mireault" userId="bf05b61d-3c46-498c-bf69-61f2e4093183" providerId="ADAL" clId="{CAECAC9F-F74B-4329-833E-F4BE088C6354}" dt="2026-05-04T13:11:14.165" v="1153"/>
          <ac:picMkLst>
            <pc:docMk/>
            <pc:sldMk cId="263342413" sldId="270"/>
            <ac:picMk id="4" creationId="{D88C0B80-A68E-8A96-961C-456B08B59C52}"/>
          </ac:picMkLst>
        </pc:picChg>
      </pc:sldChg>
      <pc:sldChg chg="addSp modSp new mod setBg modNotesTx">
        <pc:chgData name="Arianne Mireault" userId="bf05b61d-3c46-498c-bf69-61f2e4093183" providerId="ADAL" clId="{CAECAC9F-F74B-4329-833E-F4BE088C6354}" dt="2026-05-06T15:12:18.692" v="3176" actId="403"/>
        <pc:sldMkLst>
          <pc:docMk/>
          <pc:sldMk cId="2670397975" sldId="271"/>
        </pc:sldMkLst>
        <pc:spChg chg="mod">
          <ac:chgData name="Arianne Mireault" userId="bf05b61d-3c46-498c-bf69-61f2e4093183" providerId="ADAL" clId="{CAECAC9F-F74B-4329-833E-F4BE088C6354}" dt="2026-05-06T15:11:16.891" v="3155" actId="122"/>
          <ac:spMkLst>
            <pc:docMk/>
            <pc:sldMk cId="2670397975" sldId="271"/>
            <ac:spMk id="2" creationId="{AACDA5DA-357D-EC2D-2C79-80D043EF6277}"/>
          </ac:spMkLst>
        </pc:spChg>
        <pc:spChg chg="mod">
          <ac:chgData name="Arianne Mireault" userId="bf05b61d-3c46-498c-bf69-61f2e4093183" providerId="ADAL" clId="{CAECAC9F-F74B-4329-833E-F4BE088C6354}" dt="2026-05-06T15:12:18.692" v="3176" actId="403"/>
          <ac:spMkLst>
            <pc:docMk/>
            <pc:sldMk cId="2670397975" sldId="271"/>
            <ac:spMk id="3" creationId="{86A35E7C-B0F2-D20B-1646-21BD14F7D2C9}"/>
          </ac:spMkLst>
        </pc:spChg>
        <pc:spChg chg="add">
          <ac:chgData name="Arianne Mireault" userId="bf05b61d-3c46-498c-bf69-61f2e4093183" providerId="ADAL" clId="{CAECAC9F-F74B-4329-833E-F4BE088C6354}" dt="2026-05-04T13:11:33.316" v="1155" actId="26606"/>
          <ac:spMkLst>
            <pc:docMk/>
            <pc:sldMk cId="2670397975" sldId="271"/>
            <ac:spMk id="8" creationId="{081EA652-8C6A-4E69-BEB9-170809474553}"/>
          </ac:spMkLst>
        </pc:spChg>
        <pc:spChg chg="add">
          <ac:chgData name="Arianne Mireault" userId="bf05b61d-3c46-498c-bf69-61f2e4093183" providerId="ADAL" clId="{CAECAC9F-F74B-4329-833E-F4BE088C6354}" dt="2026-05-04T13:11:33.316" v="1155" actId="26606"/>
          <ac:spMkLst>
            <pc:docMk/>
            <pc:sldMk cId="2670397975" sldId="271"/>
            <ac:spMk id="10" creationId="{5298780A-33B9-4EA2-8F67-DE68AD62841B}"/>
          </ac:spMkLst>
        </pc:spChg>
        <pc:spChg chg="add">
          <ac:chgData name="Arianne Mireault" userId="bf05b61d-3c46-498c-bf69-61f2e4093183" providerId="ADAL" clId="{CAECAC9F-F74B-4329-833E-F4BE088C6354}" dt="2026-05-04T13:11:33.316" v="1155" actId="26606"/>
          <ac:spMkLst>
            <pc:docMk/>
            <pc:sldMk cId="2670397975" sldId="271"/>
            <ac:spMk id="12" creationId="{7F488E8B-4E1E-4402-8935-D4E6C02615C7}"/>
          </ac:spMkLst>
        </pc:spChg>
        <pc:picChg chg="add mod">
          <ac:chgData name="Arianne Mireault" userId="bf05b61d-3c46-498c-bf69-61f2e4093183" providerId="ADAL" clId="{CAECAC9F-F74B-4329-833E-F4BE088C6354}" dt="2026-05-04T13:11:39.192" v="1156"/>
          <ac:picMkLst>
            <pc:docMk/>
            <pc:sldMk cId="2670397975" sldId="271"/>
            <ac:picMk id="4" creationId="{0E691740-9DAA-99BB-7A30-7FE10FA54B9F}"/>
          </ac:picMkLst>
        </pc:picChg>
        <pc:cxnChg chg="add">
          <ac:chgData name="Arianne Mireault" userId="bf05b61d-3c46-498c-bf69-61f2e4093183" providerId="ADAL" clId="{CAECAC9F-F74B-4329-833E-F4BE088C6354}" dt="2026-05-04T13:11:33.316" v="1155" actId="26606"/>
          <ac:cxnSpMkLst>
            <pc:docMk/>
            <pc:sldMk cId="2670397975" sldId="271"/>
            <ac:cxnSpMk id="14" creationId="{23AAC9B5-8015-485C-ACF9-A750390E9A56}"/>
          </ac:cxnSpMkLst>
        </pc:cxnChg>
      </pc:sldChg>
      <pc:sldChg chg="addSp modSp new mod setBg">
        <pc:chgData name="Arianne Mireault" userId="bf05b61d-3c46-498c-bf69-61f2e4093183" providerId="ADAL" clId="{CAECAC9F-F74B-4329-833E-F4BE088C6354}" dt="2026-05-06T20:53:30.874" v="4003" actId="404"/>
        <pc:sldMkLst>
          <pc:docMk/>
          <pc:sldMk cId="435127295" sldId="272"/>
        </pc:sldMkLst>
        <pc:spChg chg="mod">
          <ac:chgData name="Arianne Mireault" userId="bf05b61d-3c46-498c-bf69-61f2e4093183" providerId="ADAL" clId="{CAECAC9F-F74B-4329-833E-F4BE088C6354}" dt="2026-05-06T20:53:30.874" v="4003" actId="404"/>
          <ac:spMkLst>
            <pc:docMk/>
            <pc:sldMk cId="435127295" sldId="272"/>
            <ac:spMk id="2" creationId="{6544BE61-57A8-4A76-34BB-80D2783C1EE2}"/>
          </ac:spMkLst>
        </pc:spChg>
        <pc:spChg chg="mod">
          <ac:chgData name="Arianne Mireault" userId="bf05b61d-3c46-498c-bf69-61f2e4093183" providerId="ADAL" clId="{CAECAC9F-F74B-4329-833E-F4BE088C6354}" dt="2026-05-06T15:16:08.888" v="3185" actId="5793"/>
          <ac:spMkLst>
            <pc:docMk/>
            <pc:sldMk cId="435127295" sldId="272"/>
            <ac:spMk id="3" creationId="{60B407B3-18AE-AA0B-9EB5-AC38D55ED3A0}"/>
          </ac:spMkLst>
        </pc:spChg>
        <pc:spChg chg="add">
          <ac:chgData name="Arianne Mireault" userId="bf05b61d-3c46-498c-bf69-61f2e4093183" providerId="ADAL" clId="{CAECAC9F-F74B-4329-833E-F4BE088C6354}" dt="2026-05-04T13:11:42.414" v="1157" actId="26606"/>
          <ac:spMkLst>
            <pc:docMk/>
            <pc:sldMk cId="435127295" sldId="272"/>
            <ac:spMk id="8" creationId="{081EA652-8C6A-4E69-BEB9-170809474553}"/>
          </ac:spMkLst>
        </pc:spChg>
        <pc:spChg chg="add">
          <ac:chgData name="Arianne Mireault" userId="bf05b61d-3c46-498c-bf69-61f2e4093183" providerId="ADAL" clId="{CAECAC9F-F74B-4329-833E-F4BE088C6354}" dt="2026-05-04T13:11:42.414" v="1157" actId="26606"/>
          <ac:spMkLst>
            <pc:docMk/>
            <pc:sldMk cId="435127295" sldId="272"/>
            <ac:spMk id="10" creationId="{5298780A-33B9-4EA2-8F67-DE68AD62841B}"/>
          </ac:spMkLst>
        </pc:spChg>
        <pc:spChg chg="add">
          <ac:chgData name="Arianne Mireault" userId="bf05b61d-3c46-498c-bf69-61f2e4093183" providerId="ADAL" clId="{CAECAC9F-F74B-4329-833E-F4BE088C6354}" dt="2026-05-04T13:11:42.414" v="1157" actId="26606"/>
          <ac:spMkLst>
            <pc:docMk/>
            <pc:sldMk cId="435127295" sldId="272"/>
            <ac:spMk id="12" creationId="{7F488E8B-4E1E-4402-8935-D4E6C02615C7}"/>
          </ac:spMkLst>
        </pc:spChg>
        <pc:picChg chg="add mod">
          <ac:chgData name="Arianne Mireault" userId="bf05b61d-3c46-498c-bf69-61f2e4093183" providerId="ADAL" clId="{CAECAC9F-F74B-4329-833E-F4BE088C6354}" dt="2026-05-04T13:11:45.020" v="1158"/>
          <ac:picMkLst>
            <pc:docMk/>
            <pc:sldMk cId="435127295" sldId="272"/>
            <ac:picMk id="4" creationId="{4603554B-5A89-29CC-2E79-C4B3365D7499}"/>
          </ac:picMkLst>
        </pc:picChg>
        <pc:cxnChg chg="add">
          <ac:chgData name="Arianne Mireault" userId="bf05b61d-3c46-498c-bf69-61f2e4093183" providerId="ADAL" clId="{CAECAC9F-F74B-4329-833E-F4BE088C6354}" dt="2026-05-04T13:11:42.414" v="1157" actId="26606"/>
          <ac:cxnSpMkLst>
            <pc:docMk/>
            <pc:sldMk cId="435127295" sldId="272"/>
            <ac:cxnSpMk id="14" creationId="{23AAC9B5-8015-485C-ACF9-A750390E9A56}"/>
          </ac:cxnSpMkLst>
        </pc:cxnChg>
      </pc:sldChg>
      <pc:sldChg chg="addSp modSp new mod setBg modNotesTx">
        <pc:chgData name="Arianne Mireault" userId="bf05b61d-3c46-498c-bf69-61f2e4093183" providerId="ADAL" clId="{CAECAC9F-F74B-4329-833E-F4BE088C6354}" dt="2026-05-06T15:38:47.465" v="3428" actId="20577"/>
        <pc:sldMkLst>
          <pc:docMk/>
          <pc:sldMk cId="158373268" sldId="273"/>
        </pc:sldMkLst>
        <pc:spChg chg="mod">
          <ac:chgData name="Arianne Mireault" userId="bf05b61d-3c46-498c-bf69-61f2e4093183" providerId="ADAL" clId="{CAECAC9F-F74B-4329-833E-F4BE088C6354}" dt="2026-05-06T15:16:21.532" v="3186" actId="122"/>
          <ac:spMkLst>
            <pc:docMk/>
            <pc:sldMk cId="158373268" sldId="273"/>
            <ac:spMk id="2" creationId="{8CAD2B69-3E93-A0ED-AE08-40E4ECB00D97}"/>
          </ac:spMkLst>
        </pc:spChg>
        <pc:spChg chg="mod">
          <ac:chgData name="Arianne Mireault" userId="bf05b61d-3c46-498c-bf69-61f2e4093183" providerId="ADAL" clId="{CAECAC9F-F74B-4329-833E-F4BE088C6354}" dt="2026-05-06T15:38:47.465" v="3428" actId="20577"/>
          <ac:spMkLst>
            <pc:docMk/>
            <pc:sldMk cId="158373268" sldId="273"/>
            <ac:spMk id="3" creationId="{1BC33215-A42F-6AD0-66E9-BB3A6DA341FD}"/>
          </ac:spMkLst>
        </pc:spChg>
        <pc:spChg chg="add">
          <ac:chgData name="Arianne Mireault" userId="bf05b61d-3c46-498c-bf69-61f2e4093183" providerId="ADAL" clId="{CAECAC9F-F74B-4329-833E-F4BE088C6354}" dt="2026-05-04T13:11:49.302" v="1159" actId="26606"/>
          <ac:spMkLst>
            <pc:docMk/>
            <pc:sldMk cId="158373268" sldId="273"/>
            <ac:spMk id="8" creationId="{081EA652-8C6A-4E69-BEB9-170809474553}"/>
          </ac:spMkLst>
        </pc:spChg>
        <pc:spChg chg="add">
          <ac:chgData name="Arianne Mireault" userId="bf05b61d-3c46-498c-bf69-61f2e4093183" providerId="ADAL" clId="{CAECAC9F-F74B-4329-833E-F4BE088C6354}" dt="2026-05-04T13:11:49.302" v="1159" actId="26606"/>
          <ac:spMkLst>
            <pc:docMk/>
            <pc:sldMk cId="158373268" sldId="273"/>
            <ac:spMk id="10" creationId="{5298780A-33B9-4EA2-8F67-DE68AD62841B}"/>
          </ac:spMkLst>
        </pc:spChg>
        <pc:spChg chg="add">
          <ac:chgData name="Arianne Mireault" userId="bf05b61d-3c46-498c-bf69-61f2e4093183" providerId="ADAL" clId="{CAECAC9F-F74B-4329-833E-F4BE088C6354}" dt="2026-05-04T13:11:49.302" v="1159" actId="26606"/>
          <ac:spMkLst>
            <pc:docMk/>
            <pc:sldMk cId="158373268" sldId="273"/>
            <ac:spMk id="12" creationId="{7F488E8B-4E1E-4402-8935-D4E6C02615C7}"/>
          </ac:spMkLst>
        </pc:spChg>
        <pc:picChg chg="add mod">
          <ac:chgData name="Arianne Mireault" userId="bf05b61d-3c46-498c-bf69-61f2e4093183" providerId="ADAL" clId="{CAECAC9F-F74B-4329-833E-F4BE088C6354}" dt="2026-05-04T13:11:53.360" v="1160"/>
          <ac:picMkLst>
            <pc:docMk/>
            <pc:sldMk cId="158373268" sldId="273"/>
            <ac:picMk id="4" creationId="{8DB07AD9-7740-AC71-26F1-586EE96F3ABC}"/>
          </ac:picMkLst>
        </pc:picChg>
        <pc:cxnChg chg="add">
          <ac:chgData name="Arianne Mireault" userId="bf05b61d-3c46-498c-bf69-61f2e4093183" providerId="ADAL" clId="{CAECAC9F-F74B-4329-833E-F4BE088C6354}" dt="2026-05-04T13:11:49.302" v="1159" actId="26606"/>
          <ac:cxnSpMkLst>
            <pc:docMk/>
            <pc:sldMk cId="158373268" sldId="273"/>
            <ac:cxnSpMk id="14" creationId="{23AAC9B5-8015-485C-ACF9-A750390E9A56}"/>
          </ac:cxnSpMkLst>
        </pc:cxnChg>
      </pc:sldChg>
      <pc:sldChg chg="addSp delSp modSp new mod setBg">
        <pc:chgData name="Arianne Mireault" userId="bf05b61d-3c46-498c-bf69-61f2e4093183" providerId="ADAL" clId="{CAECAC9F-F74B-4329-833E-F4BE088C6354}" dt="2026-05-06T20:21:54.843" v="3534" actId="5793"/>
        <pc:sldMkLst>
          <pc:docMk/>
          <pc:sldMk cId="2436061960" sldId="274"/>
        </pc:sldMkLst>
        <pc:spChg chg="mod">
          <ac:chgData name="Arianne Mireault" userId="bf05b61d-3c46-498c-bf69-61f2e4093183" providerId="ADAL" clId="{CAECAC9F-F74B-4329-833E-F4BE088C6354}" dt="2026-05-06T20:20:30.435" v="3513" actId="1076"/>
          <ac:spMkLst>
            <pc:docMk/>
            <pc:sldMk cId="2436061960" sldId="274"/>
            <ac:spMk id="2" creationId="{A15990F7-4CFB-FCAE-ACDE-93BB27D4A1E1}"/>
          </ac:spMkLst>
        </pc:spChg>
        <pc:spChg chg="mod">
          <ac:chgData name="Arianne Mireault" userId="bf05b61d-3c46-498c-bf69-61f2e4093183" providerId="ADAL" clId="{CAECAC9F-F74B-4329-833E-F4BE088C6354}" dt="2026-05-06T20:21:54.843" v="3534" actId="5793"/>
          <ac:spMkLst>
            <pc:docMk/>
            <pc:sldMk cId="2436061960" sldId="274"/>
            <ac:spMk id="3" creationId="{7FFF8CB4-31A9-2F72-35DC-D6DDC89B7ACC}"/>
          </ac:spMkLst>
        </pc:spChg>
        <pc:spChg chg="add">
          <ac:chgData name="Arianne Mireault" userId="bf05b61d-3c46-498c-bf69-61f2e4093183" providerId="ADAL" clId="{CAECAC9F-F74B-4329-833E-F4BE088C6354}" dt="2026-05-04T13:21:17.070" v="1232" actId="26606"/>
          <ac:spMkLst>
            <pc:docMk/>
            <pc:sldMk cId="2436061960" sldId="274"/>
            <ac:spMk id="8" creationId="{081EA652-8C6A-4E69-BEB9-170809474553}"/>
          </ac:spMkLst>
        </pc:spChg>
        <pc:spChg chg="add">
          <ac:chgData name="Arianne Mireault" userId="bf05b61d-3c46-498c-bf69-61f2e4093183" providerId="ADAL" clId="{CAECAC9F-F74B-4329-833E-F4BE088C6354}" dt="2026-05-04T13:21:17.070" v="1232" actId="26606"/>
          <ac:spMkLst>
            <pc:docMk/>
            <pc:sldMk cId="2436061960" sldId="274"/>
            <ac:spMk id="10" creationId="{5298780A-33B9-4EA2-8F67-DE68AD62841B}"/>
          </ac:spMkLst>
        </pc:spChg>
        <pc:spChg chg="add">
          <ac:chgData name="Arianne Mireault" userId="bf05b61d-3c46-498c-bf69-61f2e4093183" providerId="ADAL" clId="{CAECAC9F-F74B-4329-833E-F4BE088C6354}" dt="2026-05-04T13:21:17.070" v="1232" actId="26606"/>
          <ac:spMkLst>
            <pc:docMk/>
            <pc:sldMk cId="2436061960" sldId="274"/>
            <ac:spMk id="12" creationId="{7F488E8B-4E1E-4402-8935-D4E6C02615C7}"/>
          </ac:spMkLst>
        </pc:spChg>
        <pc:picChg chg="add mod">
          <ac:chgData name="Arianne Mireault" userId="bf05b61d-3c46-498c-bf69-61f2e4093183" providerId="ADAL" clId="{CAECAC9F-F74B-4329-833E-F4BE088C6354}" dt="2026-05-04T13:38:05.397" v="1499"/>
          <ac:picMkLst>
            <pc:docMk/>
            <pc:sldMk cId="2436061960" sldId="274"/>
            <ac:picMk id="4" creationId="{C148CE80-6374-C2BD-BF65-C097FBE2EE10}"/>
          </ac:picMkLst>
        </pc:picChg>
      </pc:sldChg>
      <pc:sldChg chg="addSp delSp modSp add mod ord">
        <pc:chgData name="Arianne Mireault" userId="bf05b61d-3c46-498c-bf69-61f2e4093183" providerId="ADAL" clId="{CAECAC9F-F74B-4329-833E-F4BE088C6354}" dt="2026-05-04T13:23:04.492" v="1341" actId="207"/>
        <pc:sldMkLst>
          <pc:docMk/>
          <pc:sldMk cId="1028384584" sldId="277"/>
        </pc:sldMkLst>
        <pc:spChg chg="mod">
          <ac:chgData name="Arianne Mireault" userId="bf05b61d-3c46-498c-bf69-61f2e4093183" providerId="ADAL" clId="{CAECAC9F-F74B-4329-833E-F4BE088C6354}" dt="2026-05-04T13:22:53.559" v="1339" actId="26606"/>
          <ac:spMkLst>
            <pc:docMk/>
            <pc:sldMk cId="1028384584" sldId="277"/>
            <ac:spMk id="2" creationId="{F5D9A289-9F5C-27D4-9C89-CB3C62DDC659}"/>
          </ac:spMkLst>
        </pc:spChg>
        <pc:spChg chg="add">
          <ac:chgData name="Arianne Mireault" userId="bf05b61d-3c46-498c-bf69-61f2e4093183" providerId="ADAL" clId="{CAECAC9F-F74B-4329-833E-F4BE088C6354}" dt="2026-05-04T13:22:53.559" v="1339" actId="26606"/>
          <ac:spMkLst>
            <pc:docMk/>
            <pc:sldMk cId="1028384584" sldId="277"/>
            <ac:spMk id="30" creationId="{19D32F93-50AC-4C46-A5DB-291C60DDB7BD}"/>
          </ac:spMkLst>
        </pc:spChg>
        <pc:spChg chg="add">
          <ac:chgData name="Arianne Mireault" userId="bf05b61d-3c46-498c-bf69-61f2e4093183" providerId="ADAL" clId="{CAECAC9F-F74B-4329-833E-F4BE088C6354}" dt="2026-05-04T13:22:53.559" v="1339" actId="26606"/>
          <ac:spMkLst>
            <pc:docMk/>
            <pc:sldMk cId="1028384584" sldId="277"/>
            <ac:spMk id="32" creationId="{B9A1D9BC-1455-4308-9ABD-A3F8EDB67AAF}"/>
          </ac:spMkLst>
        </pc:spChg>
        <pc:spChg chg="add">
          <ac:chgData name="Arianne Mireault" userId="bf05b61d-3c46-498c-bf69-61f2e4093183" providerId="ADAL" clId="{CAECAC9F-F74B-4329-833E-F4BE088C6354}" dt="2026-05-04T13:22:53.559" v="1339" actId="26606"/>
          <ac:spMkLst>
            <pc:docMk/>
            <pc:sldMk cId="1028384584" sldId="277"/>
            <ac:spMk id="34" creationId="{827DC2C4-B485-428A-BF4A-472D2967F47F}"/>
          </ac:spMkLst>
        </pc:spChg>
        <pc:spChg chg="add">
          <ac:chgData name="Arianne Mireault" userId="bf05b61d-3c46-498c-bf69-61f2e4093183" providerId="ADAL" clId="{CAECAC9F-F74B-4329-833E-F4BE088C6354}" dt="2026-05-04T13:22:53.559" v="1339" actId="26606"/>
          <ac:spMkLst>
            <pc:docMk/>
            <pc:sldMk cId="1028384584" sldId="277"/>
            <ac:spMk id="36" creationId="{4A62647B-1222-407C-8740-5A497612B1F5}"/>
          </ac:spMkLst>
        </pc:spChg>
        <pc:picChg chg="add mod ord">
          <ac:chgData name="Arianne Mireault" userId="bf05b61d-3c46-498c-bf69-61f2e4093183" providerId="ADAL" clId="{CAECAC9F-F74B-4329-833E-F4BE088C6354}" dt="2026-05-04T13:23:04.492" v="1341" actId="207"/>
          <ac:picMkLst>
            <pc:docMk/>
            <pc:sldMk cId="1028384584" sldId="277"/>
            <ac:picMk id="7" creationId="{2379DCE7-8779-110A-A09C-55B53E384BDD}"/>
          </ac:picMkLst>
        </pc:picChg>
      </pc:sldChg>
      <pc:sldChg chg="addSp delSp modSp add mod ord">
        <pc:chgData name="Arianne Mireault" userId="bf05b61d-3c46-498c-bf69-61f2e4093183" providerId="ADAL" clId="{CAECAC9F-F74B-4329-833E-F4BE088C6354}" dt="2026-05-08T13:01:45.344" v="7737" actId="20577"/>
        <pc:sldMkLst>
          <pc:docMk/>
          <pc:sldMk cId="2365549168" sldId="278"/>
        </pc:sldMkLst>
        <pc:spChg chg="mod">
          <ac:chgData name="Arianne Mireault" userId="bf05b61d-3c46-498c-bf69-61f2e4093183" providerId="ADAL" clId="{CAECAC9F-F74B-4329-833E-F4BE088C6354}" dt="2026-05-08T13:01:45.344" v="7737" actId="20577"/>
          <ac:spMkLst>
            <pc:docMk/>
            <pc:sldMk cId="2365549168" sldId="278"/>
            <ac:spMk id="2" creationId="{04737258-F72D-15F5-4153-4EC63CCCA5D6}"/>
          </ac:spMkLst>
        </pc:spChg>
        <pc:spChg chg="mod">
          <ac:chgData name="Arianne Mireault" userId="bf05b61d-3c46-498c-bf69-61f2e4093183" providerId="ADAL" clId="{CAECAC9F-F74B-4329-833E-F4BE088C6354}" dt="2026-05-06T20:56:29.751" v="4019" actId="27636"/>
          <ac:spMkLst>
            <pc:docMk/>
            <pc:sldMk cId="2365549168" sldId="278"/>
            <ac:spMk id="3" creationId="{D2C05838-914F-95F9-6658-DC9ECC6D9698}"/>
          </ac:spMkLst>
        </pc:spChg>
        <pc:spChg chg="add">
          <ac:chgData name="Arianne Mireault" userId="bf05b61d-3c46-498c-bf69-61f2e4093183" providerId="ADAL" clId="{CAECAC9F-F74B-4329-833E-F4BE088C6354}" dt="2026-05-04T13:23:50.728" v="1411" actId="26606"/>
          <ac:spMkLst>
            <pc:docMk/>
            <pc:sldMk cId="2365549168" sldId="278"/>
            <ac:spMk id="41" creationId="{19D32F93-50AC-4C46-A5DB-291C60DDB7BD}"/>
          </ac:spMkLst>
        </pc:spChg>
        <pc:spChg chg="add">
          <ac:chgData name="Arianne Mireault" userId="bf05b61d-3c46-498c-bf69-61f2e4093183" providerId="ADAL" clId="{CAECAC9F-F74B-4329-833E-F4BE088C6354}" dt="2026-05-04T13:23:50.728" v="1411" actId="26606"/>
          <ac:spMkLst>
            <pc:docMk/>
            <pc:sldMk cId="2365549168" sldId="278"/>
            <ac:spMk id="43" creationId="{B9A1D9BC-1455-4308-9ABD-A3F8EDB67AAF}"/>
          </ac:spMkLst>
        </pc:spChg>
        <pc:spChg chg="add">
          <ac:chgData name="Arianne Mireault" userId="bf05b61d-3c46-498c-bf69-61f2e4093183" providerId="ADAL" clId="{CAECAC9F-F74B-4329-833E-F4BE088C6354}" dt="2026-05-04T13:23:50.728" v="1411" actId="26606"/>
          <ac:spMkLst>
            <pc:docMk/>
            <pc:sldMk cId="2365549168" sldId="278"/>
            <ac:spMk id="45" creationId="{827DC2C4-B485-428A-BF4A-472D2967F47F}"/>
          </ac:spMkLst>
        </pc:spChg>
        <pc:spChg chg="add">
          <ac:chgData name="Arianne Mireault" userId="bf05b61d-3c46-498c-bf69-61f2e4093183" providerId="ADAL" clId="{CAECAC9F-F74B-4329-833E-F4BE088C6354}" dt="2026-05-04T13:23:50.728" v="1411" actId="26606"/>
          <ac:spMkLst>
            <pc:docMk/>
            <pc:sldMk cId="2365549168" sldId="278"/>
            <ac:spMk id="47" creationId="{4A62647B-1222-407C-8740-5A497612B1F5}"/>
          </ac:spMkLst>
        </pc:spChg>
        <pc:picChg chg="add mod ord">
          <ac:chgData name="Arianne Mireault" userId="bf05b61d-3c46-498c-bf69-61f2e4093183" providerId="ADAL" clId="{CAECAC9F-F74B-4329-833E-F4BE088C6354}" dt="2026-05-04T13:23:57.351" v="1413" actId="207"/>
          <ac:picMkLst>
            <pc:docMk/>
            <pc:sldMk cId="2365549168" sldId="278"/>
            <ac:picMk id="5" creationId="{85213380-6834-E6EE-9082-4C682792C5EE}"/>
          </ac:picMkLst>
        </pc:picChg>
      </pc:sldChg>
      <pc:sldChg chg="addSp delSp modSp add mod ord">
        <pc:chgData name="Arianne Mireault" userId="bf05b61d-3c46-498c-bf69-61f2e4093183" providerId="ADAL" clId="{CAECAC9F-F74B-4329-833E-F4BE088C6354}" dt="2026-05-07T17:40:28.893" v="7109" actId="20577"/>
        <pc:sldMkLst>
          <pc:docMk/>
          <pc:sldMk cId="193017277" sldId="279"/>
        </pc:sldMkLst>
        <pc:spChg chg="mod">
          <ac:chgData name="Arianne Mireault" userId="bf05b61d-3c46-498c-bf69-61f2e4093183" providerId="ADAL" clId="{CAECAC9F-F74B-4329-833E-F4BE088C6354}" dt="2026-05-04T13:37:33.989" v="1495" actId="26606"/>
          <ac:spMkLst>
            <pc:docMk/>
            <pc:sldMk cId="193017277" sldId="279"/>
            <ac:spMk id="2" creationId="{9C5F3BA1-8178-88E0-7D25-B47997834894}"/>
          </ac:spMkLst>
        </pc:spChg>
        <pc:spChg chg="mod">
          <ac:chgData name="Arianne Mireault" userId="bf05b61d-3c46-498c-bf69-61f2e4093183" providerId="ADAL" clId="{CAECAC9F-F74B-4329-833E-F4BE088C6354}" dt="2026-05-07T17:40:28.893" v="7109" actId="20577"/>
          <ac:spMkLst>
            <pc:docMk/>
            <pc:sldMk cId="193017277" sldId="279"/>
            <ac:spMk id="3" creationId="{686F58BC-D229-A8C0-7ECC-3C81156DEB93}"/>
          </ac:spMkLst>
        </pc:spChg>
        <pc:spChg chg="add">
          <ac:chgData name="Arianne Mireault" userId="bf05b61d-3c46-498c-bf69-61f2e4093183" providerId="ADAL" clId="{CAECAC9F-F74B-4329-833E-F4BE088C6354}" dt="2026-05-04T13:37:33.989" v="1495" actId="26606"/>
          <ac:spMkLst>
            <pc:docMk/>
            <pc:sldMk cId="193017277" sldId="279"/>
            <ac:spMk id="41" creationId="{19D32F93-50AC-4C46-A5DB-291C60DDB7BD}"/>
          </ac:spMkLst>
        </pc:spChg>
        <pc:spChg chg="add">
          <ac:chgData name="Arianne Mireault" userId="bf05b61d-3c46-498c-bf69-61f2e4093183" providerId="ADAL" clId="{CAECAC9F-F74B-4329-833E-F4BE088C6354}" dt="2026-05-04T13:37:33.989" v="1495" actId="26606"/>
          <ac:spMkLst>
            <pc:docMk/>
            <pc:sldMk cId="193017277" sldId="279"/>
            <ac:spMk id="43" creationId="{B9A1D9BC-1455-4308-9ABD-A3F8EDB67AAF}"/>
          </ac:spMkLst>
        </pc:spChg>
        <pc:spChg chg="add">
          <ac:chgData name="Arianne Mireault" userId="bf05b61d-3c46-498c-bf69-61f2e4093183" providerId="ADAL" clId="{CAECAC9F-F74B-4329-833E-F4BE088C6354}" dt="2026-05-04T13:37:33.989" v="1495" actId="26606"/>
          <ac:spMkLst>
            <pc:docMk/>
            <pc:sldMk cId="193017277" sldId="279"/>
            <ac:spMk id="45" creationId="{827DC2C4-B485-428A-BF4A-472D2967F47F}"/>
          </ac:spMkLst>
        </pc:spChg>
        <pc:spChg chg="add">
          <ac:chgData name="Arianne Mireault" userId="bf05b61d-3c46-498c-bf69-61f2e4093183" providerId="ADAL" clId="{CAECAC9F-F74B-4329-833E-F4BE088C6354}" dt="2026-05-04T13:37:33.989" v="1495" actId="26606"/>
          <ac:spMkLst>
            <pc:docMk/>
            <pc:sldMk cId="193017277" sldId="279"/>
            <ac:spMk id="47" creationId="{4A62647B-1222-407C-8740-5A497612B1F5}"/>
          </ac:spMkLst>
        </pc:spChg>
        <pc:picChg chg="add mod ord">
          <ac:chgData name="Arianne Mireault" userId="bf05b61d-3c46-498c-bf69-61f2e4093183" providerId="ADAL" clId="{CAECAC9F-F74B-4329-833E-F4BE088C6354}" dt="2026-05-04T13:37:44.007" v="1497" actId="207"/>
          <ac:picMkLst>
            <pc:docMk/>
            <pc:sldMk cId="193017277" sldId="279"/>
            <ac:picMk id="5" creationId="{DB7CEA06-EF6D-9BC7-D43C-CA8054B91B9A}"/>
          </ac:picMkLst>
        </pc:picChg>
      </pc:sldChg>
      <pc:sldChg chg="addSp delSp modSp new mod setBg modNotesTx">
        <pc:chgData name="Arianne Mireault" userId="bf05b61d-3c46-498c-bf69-61f2e4093183" providerId="ADAL" clId="{CAECAC9F-F74B-4329-833E-F4BE088C6354}" dt="2026-05-08T13:04:52.155" v="7741" actId="20577"/>
        <pc:sldMkLst>
          <pc:docMk/>
          <pc:sldMk cId="1458713901" sldId="280"/>
        </pc:sldMkLst>
        <pc:spChg chg="mod">
          <ac:chgData name="Arianne Mireault" userId="bf05b61d-3c46-498c-bf69-61f2e4093183" providerId="ADAL" clId="{CAECAC9F-F74B-4329-833E-F4BE088C6354}" dt="2026-05-07T00:31:50.572" v="5164" actId="26606"/>
          <ac:spMkLst>
            <pc:docMk/>
            <pc:sldMk cId="1458713901" sldId="280"/>
            <ac:spMk id="2" creationId="{0FC19960-33E4-D0DA-AB37-AE20D72B2F05}"/>
          </ac:spMkLst>
        </pc:spChg>
        <pc:spChg chg="mod">
          <ac:chgData name="Arianne Mireault" userId="bf05b61d-3c46-498c-bf69-61f2e4093183" providerId="ADAL" clId="{CAECAC9F-F74B-4329-833E-F4BE088C6354}" dt="2026-05-07T00:34:06.763" v="5199" actId="113"/>
          <ac:spMkLst>
            <pc:docMk/>
            <pc:sldMk cId="1458713901" sldId="280"/>
            <ac:spMk id="3" creationId="{51BE1F35-E521-7777-2428-F3F623189502}"/>
          </ac:spMkLst>
        </pc:spChg>
        <pc:spChg chg="add del">
          <ac:chgData name="Arianne Mireault" userId="bf05b61d-3c46-498c-bf69-61f2e4093183" providerId="ADAL" clId="{CAECAC9F-F74B-4329-833E-F4BE088C6354}" dt="2026-05-07T00:31:50.572" v="5164" actId="26606"/>
          <ac:spMkLst>
            <pc:docMk/>
            <pc:sldMk cId="1458713901" sldId="280"/>
            <ac:spMk id="19" creationId="{081EA652-8C6A-4E69-BEB9-170809474553}"/>
          </ac:spMkLst>
        </pc:spChg>
        <pc:spChg chg="add del">
          <ac:chgData name="Arianne Mireault" userId="bf05b61d-3c46-498c-bf69-61f2e4093183" providerId="ADAL" clId="{CAECAC9F-F74B-4329-833E-F4BE088C6354}" dt="2026-05-07T00:31:50.572" v="5164" actId="26606"/>
          <ac:spMkLst>
            <pc:docMk/>
            <pc:sldMk cId="1458713901" sldId="280"/>
            <ac:spMk id="21" creationId="{5298780A-33B9-4EA2-8F67-DE68AD62841B}"/>
          </ac:spMkLst>
        </pc:spChg>
        <pc:spChg chg="add del">
          <ac:chgData name="Arianne Mireault" userId="bf05b61d-3c46-498c-bf69-61f2e4093183" providerId="ADAL" clId="{CAECAC9F-F74B-4329-833E-F4BE088C6354}" dt="2026-05-07T00:31:50.572" v="5164" actId="26606"/>
          <ac:spMkLst>
            <pc:docMk/>
            <pc:sldMk cId="1458713901" sldId="280"/>
            <ac:spMk id="23" creationId="{7F488E8B-4E1E-4402-8935-D4E6C02615C7}"/>
          </ac:spMkLst>
        </pc:spChg>
        <pc:picChg chg="add mod">
          <ac:chgData name="Arianne Mireault" userId="bf05b61d-3c46-498c-bf69-61f2e4093183" providerId="ADAL" clId="{CAECAC9F-F74B-4329-833E-F4BE088C6354}" dt="2026-05-07T00:12:43.709" v="4830"/>
          <ac:picMkLst>
            <pc:docMk/>
            <pc:sldMk cId="1458713901" sldId="280"/>
            <ac:picMk id="4" creationId="{CB5FB5E6-4655-7000-2053-F8CA0B4BCF60}"/>
          </ac:picMkLst>
        </pc:picChg>
      </pc:sldChg>
      <pc:sldChg chg="modSp add mod ord">
        <pc:chgData name="Arianne Mireault" userId="bf05b61d-3c46-498c-bf69-61f2e4093183" providerId="ADAL" clId="{CAECAC9F-F74B-4329-833E-F4BE088C6354}" dt="2026-05-07T16:12:01.844" v="6091" actId="20577"/>
        <pc:sldMkLst>
          <pc:docMk/>
          <pc:sldMk cId="1811778797" sldId="281"/>
        </pc:sldMkLst>
        <pc:spChg chg="mod">
          <ac:chgData name="Arianne Mireault" userId="bf05b61d-3c46-498c-bf69-61f2e4093183" providerId="ADAL" clId="{CAECAC9F-F74B-4329-833E-F4BE088C6354}" dt="2026-05-07T16:12:01.844" v="6091" actId="20577"/>
          <ac:spMkLst>
            <pc:docMk/>
            <pc:sldMk cId="1811778797" sldId="281"/>
            <ac:spMk id="3" creationId="{5B0DF810-7455-3C5E-A65B-969F76DC8C58}"/>
          </ac:spMkLst>
        </pc:spChg>
      </pc:sldChg>
      <pc:sldChg chg="modSp add mod modNotesTx">
        <pc:chgData name="Arianne Mireault" userId="bf05b61d-3c46-498c-bf69-61f2e4093183" providerId="ADAL" clId="{CAECAC9F-F74B-4329-833E-F4BE088C6354}" dt="2026-05-07T00:46:15.976" v="5383" actId="115"/>
        <pc:sldMkLst>
          <pc:docMk/>
          <pc:sldMk cId="166440755" sldId="282"/>
        </pc:sldMkLst>
        <pc:spChg chg="mod">
          <ac:chgData name="Arianne Mireault" userId="bf05b61d-3c46-498c-bf69-61f2e4093183" providerId="ADAL" clId="{CAECAC9F-F74B-4329-833E-F4BE088C6354}" dt="2026-05-07T00:33:43.344" v="5198" actId="20577"/>
          <ac:spMkLst>
            <pc:docMk/>
            <pc:sldMk cId="166440755" sldId="282"/>
            <ac:spMk id="2" creationId="{3CAD5F3B-7B49-E53E-6B59-D3BE103ED3C9}"/>
          </ac:spMkLst>
        </pc:spChg>
        <pc:spChg chg="mod">
          <ac:chgData name="Arianne Mireault" userId="bf05b61d-3c46-498c-bf69-61f2e4093183" providerId="ADAL" clId="{CAECAC9F-F74B-4329-833E-F4BE088C6354}" dt="2026-05-07T00:46:15.976" v="5383" actId="115"/>
          <ac:spMkLst>
            <pc:docMk/>
            <pc:sldMk cId="166440755" sldId="282"/>
            <ac:spMk id="3" creationId="{C59CF9F3-1FEC-FB12-87A3-4F146BD78BBC}"/>
          </ac:spMkLst>
        </pc:spChg>
      </pc:sldChg>
      <pc:sldChg chg="modSp add mod">
        <pc:chgData name="Arianne Mireault" userId="bf05b61d-3c46-498c-bf69-61f2e4093183" providerId="ADAL" clId="{CAECAC9F-F74B-4329-833E-F4BE088C6354}" dt="2026-05-07T01:09:43.620" v="5624" actId="20577"/>
        <pc:sldMkLst>
          <pc:docMk/>
          <pc:sldMk cId="25290431" sldId="283"/>
        </pc:sldMkLst>
        <pc:spChg chg="mod">
          <ac:chgData name="Arianne Mireault" userId="bf05b61d-3c46-498c-bf69-61f2e4093183" providerId="ADAL" clId="{CAECAC9F-F74B-4329-833E-F4BE088C6354}" dt="2026-05-07T01:09:41.363" v="5623" actId="114"/>
          <ac:spMkLst>
            <pc:docMk/>
            <pc:sldMk cId="25290431" sldId="283"/>
            <ac:spMk id="2" creationId="{14C2B739-60C2-7ACB-A509-E1478EEFE04A}"/>
          </ac:spMkLst>
        </pc:spChg>
        <pc:spChg chg="mod">
          <ac:chgData name="Arianne Mireault" userId="bf05b61d-3c46-498c-bf69-61f2e4093183" providerId="ADAL" clId="{CAECAC9F-F74B-4329-833E-F4BE088C6354}" dt="2026-05-07T01:09:43.620" v="5624" actId="20577"/>
          <ac:spMkLst>
            <pc:docMk/>
            <pc:sldMk cId="25290431" sldId="283"/>
            <ac:spMk id="3" creationId="{4306085B-88D8-6DAD-2998-724AF98AB645}"/>
          </ac:spMkLst>
        </pc:spChg>
      </pc:sldChg>
      <pc:sldChg chg="modSp add mod">
        <pc:chgData name="Arianne Mireault" userId="bf05b61d-3c46-498c-bf69-61f2e4093183" providerId="ADAL" clId="{CAECAC9F-F74B-4329-833E-F4BE088C6354}" dt="2026-05-07T01:09:59.811" v="5655" actId="20577"/>
        <pc:sldMkLst>
          <pc:docMk/>
          <pc:sldMk cId="3369527219" sldId="284"/>
        </pc:sldMkLst>
        <pc:spChg chg="mod">
          <ac:chgData name="Arianne Mireault" userId="bf05b61d-3c46-498c-bf69-61f2e4093183" providerId="ADAL" clId="{CAECAC9F-F74B-4329-833E-F4BE088C6354}" dt="2026-05-07T01:09:57.698" v="5654" actId="20577"/>
          <ac:spMkLst>
            <pc:docMk/>
            <pc:sldMk cId="3369527219" sldId="284"/>
            <ac:spMk id="2" creationId="{16F37A12-F473-355F-C0F7-52C11FA5EBE8}"/>
          </ac:spMkLst>
        </pc:spChg>
        <pc:spChg chg="mod">
          <ac:chgData name="Arianne Mireault" userId="bf05b61d-3c46-498c-bf69-61f2e4093183" providerId="ADAL" clId="{CAECAC9F-F74B-4329-833E-F4BE088C6354}" dt="2026-05-07T01:09:59.811" v="5655" actId="20577"/>
          <ac:spMkLst>
            <pc:docMk/>
            <pc:sldMk cId="3369527219" sldId="284"/>
            <ac:spMk id="3" creationId="{57C02EA1-4A30-1E1A-52B2-98CBFEA50344}"/>
          </ac:spMkLst>
        </pc:spChg>
      </pc:sldChg>
      <pc:sldChg chg="modSp add mod">
        <pc:chgData name="Arianne Mireault" userId="bf05b61d-3c46-498c-bf69-61f2e4093183" providerId="ADAL" clId="{CAECAC9F-F74B-4329-833E-F4BE088C6354}" dt="2026-05-07T01:12:55.535" v="5712" actId="255"/>
        <pc:sldMkLst>
          <pc:docMk/>
          <pc:sldMk cId="2125340625" sldId="285"/>
        </pc:sldMkLst>
        <pc:spChg chg="mod">
          <ac:chgData name="Arianne Mireault" userId="bf05b61d-3c46-498c-bf69-61f2e4093183" providerId="ADAL" clId="{CAECAC9F-F74B-4329-833E-F4BE088C6354}" dt="2026-05-07T01:10:13.891" v="5691" actId="20577"/>
          <ac:spMkLst>
            <pc:docMk/>
            <pc:sldMk cId="2125340625" sldId="285"/>
            <ac:spMk id="2" creationId="{7FC33CCA-3399-BFAF-5BD8-E233B6F1005A}"/>
          </ac:spMkLst>
        </pc:spChg>
        <pc:spChg chg="mod">
          <ac:chgData name="Arianne Mireault" userId="bf05b61d-3c46-498c-bf69-61f2e4093183" providerId="ADAL" clId="{CAECAC9F-F74B-4329-833E-F4BE088C6354}" dt="2026-05-07T01:12:55.535" v="5712" actId="255"/>
          <ac:spMkLst>
            <pc:docMk/>
            <pc:sldMk cId="2125340625" sldId="285"/>
            <ac:spMk id="3" creationId="{FD21BC55-B80B-0171-9F79-E28087D5D339}"/>
          </ac:spMkLst>
        </pc:spChg>
      </pc:sldChg>
      <pc:sldChg chg="modSp add mod ord">
        <pc:chgData name="Arianne Mireault" userId="bf05b61d-3c46-498c-bf69-61f2e4093183" providerId="ADAL" clId="{CAECAC9F-F74B-4329-833E-F4BE088C6354}" dt="2026-05-07T01:17:45.087" v="5842" actId="115"/>
        <pc:sldMkLst>
          <pc:docMk/>
          <pc:sldMk cId="4088995692" sldId="287"/>
        </pc:sldMkLst>
        <pc:spChg chg="mod">
          <ac:chgData name="Arianne Mireault" userId="bf05b61d-3c46-498c-bf69-61f2e4093183" providerId="ADAL" clId="{CAECAC9F-F74B-4329-833E-F4BE088C6354}" dt="2026-05-07T01:15:18.858" v="5775" actId="20577"/>
          <ac:spMkLst>
            <pc:docMk/>
            <pc:sldMk cId="4088995692" sldId="287"/>
            <ac:spMk id="2" creationId="{42597EC0-BDC0-6581-DD91-F20813667DEE}"/>
          </ac:spMkLst>
        </pc:spChg>
        <pc:spChg chg="mod">
          <ac:chgData name="Arianne Mireault" userId="bf05b61d-3c46-498c-bf69-61f2e4093183" providerId="ADAL" clId="{CAECAC9F-F74B-4329-833E-F4BE088C6354}" dt="2026-05-07T01:17:45.087" v="5842" actId="115"/>
          <ac:spMkLst>
            <pc:docMk/>
            <pc:sldMk cId="4088995692" sldId="287"/>
            <ac:spMk id="3" creationId="{DC657506-4D12-1066-40F9-ED9138E39203}"/>
          </ac:spMkLst>
        </pc:spChg>
      </pc:sldChg>
      <pc:sldChg chg="addSp delSp modSp add mod">
        <pc:chgData name="Arianne Mireault" userId="bf05b61d-3c46-498c-bf69-61f2e4093183" providerId="ADAL" clId="{CAECAC9F-F74B-4329-833E-F4BE088C6354}" dt="2026-05-07T01:21:23.084" v="6014" actId="115"/>
        <pc:sldMkLst>
          <pc:docMk/>
          <pc:sldMk cId="154791473" sldId="288"/>
        </pc:sldMkLst>
        <pc:spChg chg="mod">
          <ac:chgData name="Arianne Mireault" userId="bf05b61d-3c46-498c-bf69-61f2e4093183" providerId="ADAL" clId="{CAECAC9F-F74B-4329-833E-F4BE088C6354}" dt="2026-05-07T01:20:31.668" v="5999" actId="122"/>
          <ac:spMkLst>
            <pc:docMk/>
            <pc:sldMk cId="154791473" sldId="288"/>
            <ac:spMk id="2" creationId="{3E2F4181-71E3-A81C-2168-34385CEBA490}"/>
          </ac:spMkLst>
        </pc:spChg>
        <pc:spChg chg="mod">
          <ac:chgData name="Arianne Mireault" userId="bf05b61d-3c46-498c-bf69-61f2e4093183" providerId="ADAL" clId="{CAECAC9F-F74B-4329-833E-F4BE088C6354}" dt="2026-05-07T01:21:23.084" v="6014" actId="115"/>
          <ac:spMkLst>
            <pc:docMk/>
            <pc:sldMk cId="154791473" sldId="288"/>
            <ac:spMk id="3" creationId="{17D6E0B4-8478-29CD-5E2B-2D1E105F1261}"/>
          </ac:spMkLst>
        </pc:spChg>
        <pc:spChg chg="add">
          <ac:chgData name="Arianne Mireault" userId="bf05b61d-3c46-498c-bf69-61f2e4093183" providerId="ADAL" clId="{CAECAC9F-F74B-4329-833E-F4BE088C6354}" dt="2026-05-07T01:20:26.900" v="5998" actId="26606"/>
          <ac:spMkLst>
            <pc:docMk/>
            <pc:sldMk cId="154791473" sldId="288"/>
            <ac:spMk id="28" creationId="{081EA652-8C6A-4E69-BEB9-170809474553}"/>
          </ac:spMkLst>
        </pc:spChg>
        <pc:spChg chg="add">
          <ac:chgData name="Arianne Mireault" userId="bf05b61d-3c46-498c-bf69-61f2e4093183" providerId="ADAL" clId="{CAECAC9F-F74B-4329-833E-F4BE088C6354}" dt="2026-05-07T01:20:26.900" v="5998" actId="26606"/>
          <ac:spMkLst>
            <pc:docMk/>
            <pc:sldMk cId="154791473" sldId="288"/>
            <ac:spMk id="30" creationId="{5298780A-33B9-4EA2-8F67-DE68AD62841B}"/>
          </ac:spMkLst>
        </pc:spChg>
        <pc:spChg chg="add">
          <ac:chgData name="Arianne Mireault" userId="bf05b61d-3c46-498c-bf69-61f2e4093183" providerId="ADAL" clId="{CAECAC9F-F74B-4329-833E-F4BE088C6354}" dt="2026-05-07T01:20:26.900" v="5998" actId="26606"/>
          <ac:spMkLst>
            <pc:docMk/>
            <pc:sldMk cId="154791473" sldId="288"/>
            <ac:spMk id="32" creationId="{7F488E8B-4E1E-4402-8935-D4E6C02615C7}"/>
          </ac:spMkLst>
        </pc:spChg>
        <pc:cxnChg chg="add">
          <ac:chgData name="Arianne Mireault" userId="bf05b61d-3c46-498c-bf69-61f2e4093183" providerId="ADAL" clId="{CAECAC9F-F74B-4329-833E-F4BE088C6354}" dt="2026-05-07T01:20:26.900" v="5998" actId="26606"/>
          <ac:cxnSpMkLst>
            <pc:docMk/>
            <pc:sldMk cId="154791473" sldId="288"/>
            <ac:cxnSpMk id="34" creationId="{23AAC9B5-8015-485C-ACF9-A750390E9A56}"/>
          </ac:cxnSpMkLst>
        </pc:cxnChg>
      </pc:sldChg>
      <pc:sldChg chg="addSp delSp modSp new mod setBg modNotesTx">
        <pc:chgData name="Arianne Mireault" userId="bf05b61d-3c46-498c-bf69-61f2e4093183" providerId="ADAL" clId="{CAECAC9F-F74B-4329-833E-F4BE088C6354}" dt="2026-05-07T17:37:46.277" v="7068" actId="114"/>
        <pc:sldMkLst>
          <pc:docMk/>
          <pc:sldMk cId="823319078" sldId="289"/>
        </pc:sldMkLst>
        <pc:spChg chg="mod">
          <ac:chgData name="Arianne Mireault" userId="bf05b61d-3c46-498c-bf69-61f2e4093183" providerId="ADAL" clId="{CAECAC9F-F74B-4329-833E-F4BE088C6354}" dt="2026-05-07T17:37:46.277" v="7068" actId="114"/>
          <ac:spMkLst>
            <pc:docMk/>
            <pc:sldMk cId="823319078" sldId="289"/>
            <ac:spMk id="2" creationId="{FCEA341D-C84B-5E33-ECD5-B4DB74CF04FB}"/>
          </ac:spMkLst>
        </pc:spChg>
        <pc:spChg chg="mod">
          <ac:chgData name="Arianne Mireault" userId="bf05b61d-3c46-498c-bf69-61f2e4093183" providerId="ADAL" clId="{CAECAC9F-F74B-4329-833E-F4BE088C6354}" dt="2026-05-07T17:36:55.180" v="7038" actId="20577"/>
          <ac:spMkLst>
            <pc:docMk/>
            <pc:sldMk cId="823319078" sldId="289"/>
            <ac:spMk id="3" creationId="{599A2A7C-CE8A-FAB2-9440-8FA1DDC3AE71}"/>
          </ac:spMkLst>
        </pc:spChg>
        <pc:spChg chg="add">
          <ac:chgData name="Arianne Mireault" userId="bf05b61d-3c46-498c-bf69-61f2e4093183" providerId="ADAL" clId="{CAECAC9F-F74B-4329-833E-F4BE088C6354}" dt="2026-05-07T16:50:29.884" v="6094" actId="26606"/>
          <ac:spMkLst>
            <pc:docMk/>
            <pc:sldMk cId="823319078" sldId="289"/>
            <ac:spMk id="17" creationId="{081EA652-8C6A-4E69-BEB9-170809474553}"/>
          </ac:spMkLst>
        </pc:spChg>
        <pc:spChg chg="add">
          <ac:chgData name="Arianne Mireault" userId="bf05b61d-3c46-498c-bf69-61f2e4093183" providerId="ADAL" clId="{CAECAC9F-F74B-4329-833E-F4BE088C6354}" dt="2026-05-07T16:50:29.884" v="6094" actId="26606"/>
          <ac:spMkLst>
            <pc:docMk/>
            <pc:sldMk cId="823319078" sldId="289"/>
            <ac:spMk id="19" creationId="{5298780A-33B9-4EA2-8F67-DE68AD62841B}"/>
          </ac:spMkLst>
        </pc:spChg>
        <pc:spChg chg="add">
          <ac:chgData name="Arianne Mireault" userId="bf05b61d-3c46-498c-bf69-61f2e4093183" providerId="ADAL" clId="{CAECAC9F-F74B-4329-833E-F4BE088C6354}" dt="2026-05-07T16:50:29.884" v="6094" actId="26606"/>
          <ac:spMkLst>
            <pc:docMk/>
            <pc:sldMk cId="823319078" sldId="289"/>
            <ac:spMk id="21" creationId="{7F488E8B-4E1E-4402-8935-D4E6C02615C7}"/>
          </ac:spMkLst>
        </pc:spChg>
        <pc:picChg chg="add mod">
          <ac:chgData name="Arianne Mireault" userId="bf05b61d-3c46-498c-bf69-61f2e4093183" providerId="ADAL" clId="{CAECAC9F-F74B-4329-833E-F4BE088C6354}" dt="2026-05-07T16:50:25.875" v="6093"/>
          <ac:picMkLst>
            <pc:docMk/>
            <pc:sldMk cId="823319078" sldId="289"/>
            <ac:picMk id="4" creationId="{DCBED507-25A0-BB87-DA70-C4437518789C}"/>
          </ac:picMkLst>
        </pc:picChg>
        <pc:cxnChg chg="add">
          <ac:chgData name="Arianne Mireault" userId="bf05b61d-3c46-498c-bf69-61f2e4093183" providerId="ADAL" clId="{CAECAC9F-F74B-4329-833E-F4BE088C6354}" dt="2026-05-07T16:50:29.884" v="6094" actId="26606"/>
          <ac:cxnSpMkLst>
            <pc:docMk/>
            <pc:sldMk cId="823319078" sldId="289"/>
            <ac:cxnSpMk id="23" creationId="{23AAC9B5-8015-485C-ACF9-A750390E9A56}"/>
          </ac:cxnSpMkLst>
        </pc:cxnChg>
      </pc:sldChg>
      <pc:sldChg chg="modSp add mod ord modNotesTx">
        <pc:chgData name="Arianne Mireault" userId="bf05b61d-3c46-498c-bf69-61f2e4093183" providerId="ADAL" clId="{CAECAC9F-F74B-4329-833E-F4BE088C6354}" dt="2026-05-08T13:18:58.643" v="8599" actId="20577"/>
        <pc:sldMkLst>
          <pc:docMk/>
          <pc:sldMk cId="892177622" sldId="291"/>
        </pc:sldMkLst>
        <pc:spChg chg="mod">
          <ac:chgData name="Arianne Mireault" userId="bf05b61d-3c46-498c-bf69-61f2e4093183" providerId="ADAL" clId="{CAECAC9F-F74B-4329-833E-F4BE088C6354}" dt="2026-05-08T13:17:25.802" v="8520" actId="14100"/>
          <ac:spMkLst>
            <pc:docMk/>
            <pc:sldMk cId="892177622" sldId="291"/>
            <ac:spMk id="2" creationId="{8C0AC38C-8995-B27D-138B-6BBB9D731F4B}"/>
          </ac:spMkLst>
        </pc:spChg>
        <pc:spChg chg="mod">
          <ac:chgData name="Arianne Mireault" userId="bf05b61d-3c46-498c-bf69-61f2e4093183" providerId="ADAL" clId="{CAECAC9F-F74B-4329-833E-F4BE088C6354}" dt="2026-05-08T13:17:16.174" v="8519" actId="14100"/>
          <ac:spMkLst>
            <pc:docMk/>
            <pc:sldMk cId="892177622" sldId="291"/>
            <ac:spMk id="3" creationId="{1767CAD0-C855-EE44-7AB0-C55E8ABBDD1C}"/>
          </ac:spMkLst>
        </pc:spChg>
      </pc:sldChg>
      <pc:sldChg chg="modSp add mod modNotesTx">
        <pc:chgData name="Arianne Mireault" userId="bf05b61d-3c46-498c-bf69-61f2e4093183" providerId="ADAL" clId="{CAECAC9F-F74B-4329-833E-F4BE088C6354}" dt="2026-05-08T13:26:00.606" v="8729"/>
        <pc:sldMkLst>
          <pc:docMk/>
          <pc:sldMk cId="814784026" sldId="292"/>
        </pc:sldMkLst>
        <pc:spChg chg="mod">
          <ac:chgData name="Arianne Mireault" userId="bf05b61d-3c46-498c-bf69-61f2e4093183" providerId="ADAL" clId="{CAECAC9F-F74B-4329-833E-F4BE088C6354}" dt="2026-05-08T13:17:29.853" v="8521" actId="14100"/>
          <ac:spMkLst>
            <pc:docMk/>
            <pc:sldMk cId="814784026" sldId="292"/>
            <ac:spMk id="2" creationId="{28622286-705D-BD87-D508-3534394639F9}"/>
          </ac:spMkLst>
        </pc:spChg>
        <pc:spChg chg="mod">
          <ac:chgData name="Arianne Mireault" userId="bf05b61d-3c46-498c-bf69-61f2e4093183" providerId="ADAL" clId="{CAECAC9F-F74B-4329-833E-F4BE088C6354}" dt="2026-05-08T13:26:00.606" v="8729"/>
          <ac:spMkLst>
            <pc:docMk/>
            <pc:sldMk cId="814784026" sldId="292"/>
            <ac:spMk id="3" creationId="{21EA42DF-D070-F8B9-218A-8904724E2C2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BB546F-C9CD-4035-8340-EDED6E77ECC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CA"/>
        </a:p>
      </dgm:t>
    </dgm:pt>
    <dgm:pt modelId="{AF0030BB-FE37-44BD-B63D-82900BD795CF}">
      <dgm:prSet/>
      <dgm:spPr>
        <a:solidFill>
          <a:schemeClr val="accent1"/>
        </a:solidFill>
      </dgm:spPr>
      <dgm:t>
        <a:bodyPr/>
        <a:lstStyle/>
        <a:p>
          <a:r>
            <a:rPr lang="fr-CA" dirty="0"/>
            <a:t>LES SECTEURS TOUCHÉS :</a:t>
          </a:r>
        </a:p>
      </dgm:t>
    </dgm:pt>
    <dgm:pt modelId="{6BF5AFCB-1DCD-4D32-A805-1BBEDC025E8D}" type="parTrans" cxnId="{900ED1F0-25FE-417D-84C9-4038A4542AE4}">
      <dgm:prSet/>
      <dgm:spPr/>
      <dgm:t>
        <a:bodyPr/>
        <a:lstStyle/>
        <a:p>
          <a:endParaRPr lang="fr-CA"/>
        </a:p>
      </dgm:t>
    </dgm:pt>
    <dgm:pt modelId="{408480E9-29B3-41C6-82C9-6E3A9E12E527}" type="sibTrans" cxnId="{900ED1F0-25FE-417D-84C9-4038A4542AE4}">
      <dgm:prSet/>
      <dgm:spPr/>
      <dgm:t>
        <a:bodyPr/>
        <a:lstStyle/>
        <a:p>
          <a:endParaRPr lang="fr-CA"/>
        </a:p>
      </dgm:t>
    </dgm:pt>
    <dgm:pt modelId="{E66B6566-039F-4C77-8A3F-1E81C03534C8}">
      <dgm:prSet/>
      <dgm:spPr/>
      <dgm:t>
        <a:bodyPr/>
        <a:lstStyle/>
        <a:p>
          <a:pPr algn="just">
            <a:buFontTx/>
            <a:buChar char="–"/>
          </a:pPr>
          <a:r>
            <a:rPr lang="fr-CA" dirty="0"/>
            <a:t>Les </a:t>
          </a:r>
          <a:r>
            <a:rPr lang="fr-CA" b="1" dirty="0"/>
            <a:t>services publics </a:t>
          </a:r>
          <a:r>
            <a:rPr lang="fr-CA" dirty="0"/>
            <a:t>au sens du  Code (111.0.16 CT), dont notamment : municipalités et régie intermunicipale, transport terrestre, entreprise de transport d’électricité, transport ambulancier;</a:t>
          </a:r>
        </a:p>
      </dgm:t>
    </dgm:pt>
    <dgm:pt modelId="{B1269B2A-5BB0-4240-B509-4C400DF56176}" type="parTrans" cxnId="{63462A72-91BB-4049-B2E8-BD77FE3CC405}">
      <dgm:prSet/>
      <dgm:spPr/>
      <dgm:t>
        <a:bodyPr/>
        <a:lstStyle/>
        <a:p>
          <a:endParaRPr lang="fr-CA"/>
        </a:p>
      </dgm:t>
    </dgm:pt>
    <dgm:pt modelId="{99B5DEDF-F5BB-40D0-8664-C5A60A0A1A81}" type="sibTrans" cxnId="{63462A72-91BB-4049-B2E8-BD77FE3CC405}">
      <dgm:prSet/>
      <dgm:spPr/>
      <dgm:t>
        <a:bodyPr/>
        <a:lstStyle/>
        <a:p>
          <a:endParaRPr lang="fr-CA"/>
        </a:p>
      </dgm:t>
    </dgm:pt>
    <dgm:pt modelId="{C2294B5A-D9BF-46AA-A50A-59A25C5D17B2}">
      <dgm:prSet/>
      <dgm:spPr/>
      <dgm:t>
        <a:bodyPr/>
        <a:lstStyle/>
        <a:p>
          <a:pPr algn="just">
            <a:buFontTx/>
            <a:buChar char="–"/>
          </a:pPr>
          <a:r>
            <a:rPr lang="fr-CA" dirty="0"/>
            <a:t>Les entreprises </a:t>
          </a:r>
          <a:r>
            <a:rPr lang="fr-CA" b="1" dirty="0"/>
            <a:t>assimilables à un service public </a:t>
          </a:r>
          <a:r>
            <a:rPr lang="fr-CA" dirty="0"/>
            <a:t>(111.0.17 CT) – ex : organismes communautaires (SOS violence conjugale);</a:t>
          </a:r>
        </a:p>
      </dgm:t>
    </dgm:pt>
    <dgm:pt modelId="{0185D482-7479-499E-BD41-9573013B5329}" type="parTrans" cxnId="{A0ADA172-14B8-4CF8-A412-CC5F1FBCB5FA}">
      <dgm:prSet/>
      <dgm:spPr/>
      <dgm:t>
        <a:bodyPr/>
        <a:lstStyle/>
        <a:p>
          <a:endParaRPr lang="fr-CA"/>
        </a:p>
      </dgm:t>
    </dgm:pt>
    <dgm:pt modelId="{5C652663-A700-4E44-8922-3B9DEF157CBA}" type="sibTrans" cxnId="{A0ADA172-14B8-4CF8-A412-CC5F1FBCB5FA}">
      <dgm:prSet/>
      <dgm:spPr/>
      <dgm:t>
        <a:bodyPr/>
        <a:lstStyle/>
        <a:p>
          <a:endParaRPr lang="fr-CA"/>
        </a:p>
      </dgm:t>
    </dgm:pt>
    <dgm:pt modelId="{C269B885-8984-498E-93F2-E78659FC3D51}">
      <dgm:prSet/>
      <dgm:spPr/>
      <dgm:t>
        <a:bodyPr/>
        <a:lstStyle/>
        <a:p>
          <a:pPr algn="just">
            <a:buFontTx/>
            <a:buChar char="–"/>
          </a:pPr>
          <a:r>
            <a:rPr lang="fr-CA" dirty="0"/>
            <a:t>S’applique dans le secteur privé.</a:t>
          </a:r>
        </a:p>
      </dgm:t>
    </dgm:pt>
    <dgm:pt modelId="{4B771414-E074-4028-9A30-83254BB094EC}" type="parTrans" cxnId="{E48BB49B-9F2D-4EAA-A9B5-60C77FF2B02F}">
      <dgm:prSet/>
      <dgm:spPr/>
      <dgm:t>
        <a:bodyPr/>
        <a:lstStyle/>
        <a:p>
          <a:endParaRPr lang="fr-CA"/>
        </a:p>
      </dgm:t>
    </dgm:pt>
    <dgm:pt modelId="{D8277E53-C8A1-40C7-B269-A3444AE6D770}" type="sibTrans" cxnId="{E48BB49B-9F2D-4EAA-A9B5-60C77FF2B02F}">
      <dgm:prSet/>
      <dgm:spPr/>
      <dgm:t>
        <a:bodyPr/>
        <a:lstStyle/>
        <a:p>
          <a:endParaRPr lang="fr-CA"/>
        </a:p>
      </dgm:t>
    </dgm:pt>
    <dgm:pt modelId="{374D15FA-460E-4E1D-B17A-6BFD5A6742C7}">
      <dgm:prSet/>
      <dgm:spPr>
        <a:solidFill>
          <a:schemeClr val="accent1"/>
        </a:solidFill>
      </dgm:spPr>
      <dgm:t>
        <a:bodyPr/>
        <a:lstStyle/>
        <a:p>
          <a:r>
            <a:rPr lang="fr-CA" dirty="0"/>
            <a:t>LES SECTEURS EXCLUS : public et parapublic (111.22.2 et 111.32.1 CT)</a:t>
          </a:r>
        </a:p>
      </dgm:t>
    </dgm:pt>
    <dgm:pt modelId="{D78749A1-5622-40B5-8E67-71EEF0399C12}" type="parTrans" cxnId="{CFAFACA5-90C6-4CCF-BC3F-1970FB71C5B9}">
      <dgm:prSet/>
      <dgm:spPr/>
      <dgm:t>
        <a:bodyPr/>
        <a:lstStyle/>
        <a:p>
          <a:endParaRPr lang="fr-CA"/>
        </a:p>
      </dgm:t>
    </dgm:pt>
    <dgm:pt modelId="{147474F1-C210-4905-9A91-89ECD564DFBA}" type="sibTrans" cxnId="{CFAFACA5-90C6-4CCF-BC3F-1970FB71C5B9}">
      <dgm:prSet/>
      <dgm:spPr/>
      <dgm:t>
        <a:bodyPr/>
        <a:lstStyle/>
        <a:p>
          <a:endParaRPr lang="fr-CA"/>
        </a:p>
      </dgm:t>
    </dgm:pt>
    <dgm:pt modelId="{51143532-FA8B-4250-B442-5ADC3809BC66}">
      <dgm:prSet/>
      <dgm:spPr/>
      <dgm:t>
        <a:bodyPr/>
        <a:lstStyle/>
        <a:p>
          <a:pPr algn="just">
            <a:buFontTx/>
            <a:buChar char="–"/>
          </a:pPr>
          <a:r>
            <a:rPr lang="fr-CA" b="0" cap="small" baseline="0" dirty="0">
              <a:effectLst>
                <a:outerShdw blurRad="38100" dist="38100" dir="2700000" algn="tl">
                  <a:srgbClr val="000000">
                    <a:alpha val="43137"/>
                  </a:srgbClr>
                </a:outerShdw>
              </a:effectLst>
            </a:rPr>
            <a:t>Volet Bien-être </a:t>
          </a:r>
          <a:r>
            <a:rPr lang="fr-CA" dirty="0"/>
            <a:t>: les établissements du secteur de la santé, le gouvernement et ses ministères, les organismes du gouvernement dont le personnel est nommé suivant la </a:t>
          </a:r>
          <a:r>
            <a:rPr lang="fr-CA" i="1" dirty="0"/>
            <a:t>Loi sur la fonction publique</a:t>
          </a:r>
          <a:r>
            <a:rPr lang="fr-CA" dirty="0"/>
            <a:t>;</a:t>
          </a:r>
        </a:p>
      </dgm:t>
    </dgm:pt>
    <dgm:pt modelId="{26335AD6-FC99-43A0-A5E1-A08DBB10C5F3}" type="parTrans" cxnId="{570B73ED-BFFE-4361-A622-94EE47CB7E88}">
      <dgm:prSet/>
      <dgm:spPr/>
      <dgm:t>
        <a:bodyPr/>
        <a:lstStyle/>
        <a:p>
          <a:endParaRPr lang="fr-CA"/>
        </a:p>
      </dgm:t>
    </dgm:pt>
    <dgm:pt modelId="{83DFA8BB-5425-4798-B6DA-67D5757481BE}" type="sibTrans" cxnId="{570B73ED-BFFE-4361-A622-94EE47CB7E88}">
      <dgm:prSet/>
      <dgm:spPr/>
      <dgm:t>
        <a:bodyPr/>
        <a:lstStyle/>
        <a:p>
          <a:endParaRPr lang="fr-CA"/>
        </a:p>
      </dgm:t>
    </dgm:pt>
    <dgm:pt modelId="{0AB1ADA2-A455-4ACA-9A51-21BD5E894A2B}">
      <dgm:prSet/>
      <dgm:spPr/>
      <dgm:t>
        <a:bodyPr/>
        <a:lstStyle/>
        <a:p>
          <a:pPr algn="just">
            <a:buFont typeface="Wingdings" panose="05000000000000000000" pitchFamily="2" charset="2"/>
            <a:buChar char="Ø"/>
          </a:pPr>
          <a:r>
            <a:rPr lang="fr-CA" b="1" dirty="0">
              <a:solidFill>
                <a:schemeClr val="accent4"/>
              </a:solidFill>
            </a:rPr>
            <a:t>En d’autres mots, le gouvernement s’exclut lui-même de l’application de la loi!</a:t>
          </a:r>
          <a:endParaRPr lang="fr-CA" dirty="0">
            <a:solidFill>
              <a:schemeClr val="accent4"/>
            </a:solidFill>
          </a:endParaRPr>
        </a:p>
      </dgm:t>
    </dgm:pt>
    <dgm:pt modelId="{6EF1DD41-FC74-4B2D-8692-E47D527FE38A}" type="parTrans" cxnId="{8A6F53B7-ED0F-495E-A69E-71DFE30F2843}">
      <dgm:prSet/>
      <dgm:spPr/>
      <dgm:t>
        <a:bodyPr/>
        <a:lstStyle/>
        <a:p>
          <a:endParaRPr lang="fr-CA"/>
        </a:p>
      </dgm:t>
    </dgm:pt>
    <dgm:pt modelId="{24924D59-815E-4690-9DE7-E40F4BB355DA}" type="sibTrans" cxnId="{8A6F53B7-ED0F-495E-A69E-71DFE30F2843}">
      <dgm:prSet/>
      <dgm:spPr/>
      <dgm:t>
        <a:bodyPr/>
        <a:lstStyle/>
        <a:p>
          <a:endParaRPr lang="fr-CA"/>
        </a:p>
      </dgm:t>
    </dgm:pt>
    <dgm:pt modelId="{9075A9F0-D715-4C2A-9802-35D9C966CA49}">
      <dgm:prSet/>
      <dgm:spPr/>
      <dgm:t>
        <a:bodyPr/>
        <a:lstStyle/>
        <a:p>
          <a:pPr algn="just">
            <a:buFontTx/>
            <a:buChar char="–"/>
          </a:pPr>
          <a:r>
            <a:rPr lang="fr-CA" cap="small" baseline="0" dirty="0">
              <a:effectLst>
                <a:outerShdw blurRad="38100" dist="38100" dir="2700000" algn="tl">
                  <a:srgbClr val="000000">
                    <a:alpha val="43137"/>
                  </a:srgbClr>
                </a:outerShdw>
              </a:effectLst>
            </a:rPr>
            <a:t>Volet pouvoir spécial du ministre </a:t>
          </a:r>
          <a:r>
            <a:rPr lang="fr-CA" dirty="0"/>
            <a:t>: secteur public, parapublic, organismes gouvernementaux…</a:t>
          </a:r>
        </a:p>
      </dgm:t>
    </dgm:pt>
    <dgm:pt modelId="{D0CDD4F0-74A4-4595-9DE0-3A33C7CB8713}" type="parTrans" cxnId="{42DC0859-3FF1-44DB-9B38-7A70CA80A3E8}">
      <dgm:prSet/>
      <dgm:spPr/>
      <dgm:t>
        <a:bodyPr/>
        <a:lstStyle/>
        <a:p>
          <a:endParaRPr lang="fr-CA"/>
        </a:p>
      </dgm:t>
    </dgm:pt>
    <dgm:pt modelId="{FF5E95F4-7E94-489A-B1E9-67AE016B72A7}" type="sibTrans" cxnId="{42DC0859-3FF1-44DB-9B38-7A70CA80A3E8}">
      <dgm:prSet/>
      <dgm:spPr/>
      <dgm:t>
        <a:bodyPr/>
        <a:lstStyle/>
        <a:p>
          <a:endParaRPr lang="fr-CA"/>
        </a:p>
      </dgm:t>
    </dgm:pt>
    <dgm:pt modelId="{F2F54B1A-BC14-4D08-BC56-49CB88547523}" type="pres">
      <dgm:prSet presAssocID="{BCBB546F-C9CD-4035-8340-EDED6E77ECC4}" presName="linear" presStyleCnt="0">
        <dgm:presLayoutVars>
          <dgm:animLvl val="lvl"/>
          <dgm:resizeHandles val="exact"/>
        </dgm:presLayoutVars>
      </dgm:prSet>
      <dgm:spPr/>
    </dgm:pt>
    <dgm:pt modelId="{E57E1971-FF05-41AD-8AD4-FB4D977B0244}" type="pres">
      <dgm:prSet presAssocID="{AF0030BB-FE37-44BD-B63D-82900BD795CF}" presName="parentText" presStyleLbl="node1" presStyleIdx="0" presStyleCnt="2">
        <dgm:presLayoutVars>
          <dgm:chMax val="0"/>
          <dgm:bulletEnabled val="1"/>
        </dgm:presLayoutVars>
      </dgm:prSet>
      <dgm:spPr/>
    </dgm:pt>
    <dgm:pt modelId="{B4DF7AF2-EC4F-411C-9E6B-806A9E1325B3}" type="pres">
      <dgm:prSet presAssocID="{AF0030BB-FE37-44BD-B63D-82900BD795CF}" presName="childText" presStyleLbl="revTx" presStyleIdx="0" presStyleCnt="2">
        <dgm:presLayoutVars>
          <dgm:bulletEnabled val="1"/>
        </dgm:presLayoutVars>
      </dgm:prSet>
      <dgm:spPr/>
    </dgm:pt>
    <dgm:pt modelId="{ADAF4040-06D1-4085-9E25-37D1D1D8729A}" type="pres">
      <dgm:prSet presAssocID="{374D15FA-460E-4E1D-B17A-6BFD5A6742C7}" presName="parentText" presStyleLbl="node1" presStyleIdx="1" presStyleCnt="2">
        <dgm:presLayoutVars>
          <dgm:chMax val="0"/>
          <dgm:bulletEnabled val="1"/>
        </dgm:presLayoutVars>
      </dgm:prSet>
      <dgm:spPr/>
    </dgm:pt>
    <dgm:pt modelId="{58D466F5-0816-4A90-A2DB-DE4E744C2469}" type="pres">
      <dgm:prSet presAssocID="{374D15FA-460E-4E1D-B17A-6BFD5A6742C7}" presName="childText" presStyleLbl="revTx" presStyleIdx="1" presStyleCnt="2">
        <dgm:presLayoutVars>
          <dgm:bulletEnabled val="1"/>
        </dgm:presLayoutVars>
      </dgm:prSet>
      <dgm:spPr/>
    </dgm:pt>
  </dgm:ptLst>
  <dgm:cxnLst>
    <dgm:cxn modelId="{2AED2E2D-23B7-4F34-B6F4-6F16825B6D5F}" type="presOf" srcId="{E66B6566-039F-4C77-8A3F-1E81C03534C8}" destId="{B4DF7AF2-EC4F-411C-9E6B-806A9E1325B3}" srcOrd="0" destOrd="0" presId="urn:microsoft.com/office/officeart/2005/8/layout/vList2"/>
    <dgm:cxn modelId="{B9DB0552-6B48-48F5-8CB9-1BB88D371A02}" type="presOf" srcId="{9075A9F0-D715-4C2A-9802-35D9C966CA49}" destId="{58D466F5-0816-4A90-A2DB-DE4E744C2469}" srcOrd="0" destOrd="1" presId="urn:microsoft.com/office/officeart/2005/8/layout/vList2"/>
    <dgm:cxn modelId="{63462A72-91BB-4049-B2E8-BD77FE3CC405}" srcId="{AF0030BB-FE37-44BD-B63D-82900BD795CF}" destId="{E66B6566-039F-4C77-8A3F-1E81C03534C8}" srcOrd="0" destOrd="0" parTransId="{B1269B2A-5BB0-4240-B509-4C400DF56176}" sibTransId="{99B5DEDF-F5BB-40D0-8664-C5A60A0A1A81}"/>
    <dgm:cxn modelId="{A0ADA172-14B8-4CF8-A412-CC5F1FBCB5FA}" srcId="{AF0030BB-FE37-44BD-B63D-82900BD795CF}" destId="{C2294B5A-D9BF-46AA-A50A-59A25C5D17B2}" srcOrd="1" destOrd="0" parTransId="{0185D482-7479-499E-BD41-9573013B5329}" sibTransId="{5C652663-A700-4E44-8922-3B9DEF157CBA}"/>
    <dgm:cxn modelId="{42DC0859-3FF1-44DB-9B38-7A70CA80A3E8}" srcId="{374D15FA-460E-4E1D-B17A-6BFD5A6742C7}" destId="{9075A9F0-D715-4C2A-9802-35D9C966CA49}" srcOrd="1" destOrd="0" parTransId="{D0CDD4F0-74A4-4595-9DE0-3A33C7CB8713}" sibTransId="{FF5E95F4-7E94-489A-B1E9-67AE016B72A7}"/>
    <dgm:cxn modelId="{E48BB49B-9F2D-4EAA-A9B5-60C77FF2B02F}" srcId="{AF0030BB-FE37-44BD-B63D-82900BD795CF}" destId="{C269B885-8984-498E-93F2-E78659FC3D51}" srcOrd="2" destOrd="0" parTransId="{4B771414-E074-4028-9A30-83254BB094EC}" sibTransId="{D8277E53-C8A1-40C7-B269-A3444AE6D770}"/>
    <dgm:cxn modelId="{CFAFACA5-90C6-4CCF-BC3F-1970FB71C5B9}" srcId="{BCBB546F-C9CD-4035-8340-EDED6E77ECC4}" destId="{374D15FA-460E-4E1D-B17A-6BFD5A6742C7}" srcOrd="1" destOrd="0" parTransId="{D78749A1-5622-40B5-8E67-71EEF0399C12}" sibTransId="{147474F1-C210-4905-9A91-89ECD564DFBA}"/>
    <dgm:cxn modelId="{8A6F53B7-ED0F-495E-A69E-71DFE30F2843}" srcId="{374D15FA-460E-4E1D-B17A-6BFD5A6742C7}" destId="{0AB1ADA2-A455-4ACA-9A51-21BD5E894A2B}" srcOrd="2" destOrd="0" parTransId="{6EF1DD41-FC74-4B2D-8692-E47D527FE38A}" sibTransId="{24924D59-815E-4690-9DE7-E40F4BB355DA}"/>
    <dgm:cxn modelId="{1665FBBF-8BE4-4515-9E08-721BB0624695}" type="presOf" srcId="{C2294B5A-D9BF-46AA-A50A-59A25C5D17B2}" destId="{B4DF7AF2-EC4F-411C-9E6B-806A9E1325B3}" srcOrd="0" destOrd="1" presId="urn:microsoft.com/office/officeart/2005/8/layout/vList2"/>
    <dgm:cxn modelId="{8C6F65C9-0111-4592-BB5E-7BFDED866D27}" type="presOf" srcId="{AF0030BB-FE37-44BD-B63D-82900BD795CF}" destId="{E57E1971-FF05-41AD-8AD4-FB4D977B0244}" srcOrd="0" destOrd="0" presId="urn:microsoft.com/office/officeart/2005/8/layout/vList2"/>
    <dgm:cxn modelId="{97D5BFDA-E518-49DC-99BC-025B52C9254D}" type="presOf" srcId="{C269B885-8984-498E-93F2-E78659FC3D51}" destId="{B4DF7AF2-EC4F-411C-9E6B-806A9E1325B3}" srcOrd="0" destOrd="2" presId="urn:microsoft.com/office/officeart/2005/8/layout/vList2"/>
    <dgm:cxn modelId="{570B73ED-BFFE-4361-A622-94EE47CB7E88}" srcId="{374D15FA-460E-4E1D-B17A-6BFD5A6742C7}" destId="{51143532-FA8B-4250-B442-5ADC3809BC66}" srcOrd="0" destOrd="0" parTransId="{26335AD6-FC99-43A0-A5E1-A08DBB10C5F3}" sibTransId="{83DFA8BB-5425-4798-B6DA-67D5757481BE}"/>
    <dgm:cxn modelId="{647ACFEE-BA08-4CA0-ABD2-A8D688C19545}" type="presOf" srcId="{51143532-FA8B-4250-B442-5ADC3809BC66}" destId="{58D466F5-0816-4A90-A2DB-DE4E744C2469}" srcOrd="0" destOrd="0" presId="urn:microsoft.com/office/officeart/2005/8/layout/vList2"/>
    <dgm:cxn modelId="{900ED1F0-25FE-417D-84C9-4038A4542AE4}" srcId="{BCBB546F-C9CD-4035-8340-EDED6E77ECC4}" destId="{AF0030BB-FE37-44BD-B63D-82900BD795CF}" srcOrd="0" destOrd="0" parTransId="{6BF5AFCB-1DCD-4D32-A805-1BBEDC025E8D}" sibTransId="{408480E9-29B3-41C6-82C9-6E3A9E12E527}"/>
    <dgm:cxn modelId="{58D68EF7-0B81-4539-B828-5B8D26413BDE}" type="presOf" srcId="{0AB1ADA2-A455-4ACA-9A51-21BD5E894A2B}" destId="{58D466F5-0816-4A90-A2DB-DE4E744C2469}" srcOrd="0" destOrd="2" presId="urn:microsoft.com/office/officeart/2005/8/layout/vList2"/>
    <dgm:cxn modelId="{BAB244FD-73A6-47DE-99AF-BE7A38A56B34}" type="presOf" srcId="{374D15FA-460E-4E1D-B17A-6BFD5A6742C7}" destId="{ADAF4040-06D1-4085-9E25-37D1D1D8729A}" srcOrd="0" destOrd="0" presId="urn:microsoft.com/office/officeart/2005/8/layout/vList2"/>
    <dgm:cxn modelId="{209752FD-5C6F-472F-92DF-3B9161AAE1F1}" type="presOf" srcId="{BCBB546F-C9CD-4035-8340-EDED6E77ECC4}" destId="{F2F54B1A-BC14-4D08-BC56-49CB88547523}" srcOrd="0" destOrd="0" presId="urn:microsoft.com/office/officeart/2005/8/layout/vList2"/>
    <dgm:cxn modelId="{6902AE05-57EB-40FE-A77A-998942845503}" type="presParOf" srcId="{F2F54B1A-BC14-4D08-BC56-49CB88547523}" destId="{E57E1971-FF05-41AD-8AD4-FB4D977B0244}" srcOrd="0" destOrd="0" presId="urn:microsoft.com/office/officeart/2005/8/layout/vList2"/>
    <dgm:cxn modelId="{696B3CA6-FF72-44D8-B185-F736406205E1}" type="presParOf" srcId="{F2F54B1A-BC14-4D08-BC56-49CB88547523}" destId="{B4DF7AF2-EC4F-411C-9E6B-806A9E1325B3}" srcOrd="1" destOrd="0" presId="urn:microsoft.com/office/officeart/2005/8/layout/vList2"/>
    <dgm:cxn modelId="{7B68832D-E37F-487A-9EA6-2650E69DC8A7}" type="presParOf" srcId="{F2F54B1A-BC14-4D08-BC56-49CB88547523}" destId="{ADAF4040-06D1-4085-9E25-37D1D1D8729A}" srcOrd="2" destOrd="0" presId="urn:microsoft.com/office/officeart/2005/8/layout/vList2"/>
    <dgm:cxn modelId="{FC8954DE-A0A5-4BEC-9DA2-3F8B11DA836F}" type="presParOf" srcId="{F2F54B1A-BC14-4D08-BC56-49CB88547523}" destId="{58D466F5-0816-4A90-A2DB-DE4E744C246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7E1971-FF05-41AD-8AD4-FB4D977B0244}">
      <dsp:nvSpPr>
        <dsp:cNvPr id="0" name=""/>
        <dsp:cNvSpPr/>
      </dsp:nvSpPr>
      <dsp:spPr>
        <a:xfrm>
          <a:off x="0" y="1542"/>
          <a:ext cx="8074815" cy="491400"/>
        </a:xfrm>
        <a:prstGeom prst="roundRect">
          <a:avLst/>
        </a:prstGeom>
        <a:solidFill>
          <a:schemeClr val="accent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CA" sz="2000" kern="1200" dirty="0"/>
            <a:t>LES SECTEURS TOUCHÉS :</a:t>
          </a:r>
        </a:p>
      </dsp:txBody>
      <dsp:txXfrm>
        <a:off x="23988" y="25530"/>
        <a:ext cx="8026839" cy="443424"/>
      </dsp:txXfrm>
    </dsp:sp>
    <dsp:sp modelId="{B4DF7AF2-EC4F-411C-9E6B-806A9E1325B3}">
      <dsp:nvSpPr>
        <dsp:cNvPr id="0" name=""/>
        <dsp:cNvSpPr/>
      </dsp:nvSpPr>
      <dsp:spPr>
        <a:xfrm>
          <a:off x="0" y="492942"/>
          <a:ext cx="8074815" cy="1531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75" tIns="25400" rIns="142240" bIns="25400" numCol="1" spcCol="1270" anchor="t" anchorCtr="0">
          <a:noAutofit/>
        </a:bodyPr>
        <a:lstStyle/>
        <a:p>
          <a:pPr marL="171450" lvl="1" indent="-171450" algn="just" defTabSz="711200">
            <a:lnSpc>
              <a:spcPct val="90000"/>
            </a:lnSpc>
            <a:spcBef>
              <a:spcPct val="0"/>
            </a:spcBef>
            <a:spcAft>
              <a:spcPct val="20000"/>
            </a:spcAft>
            <a:buFontTx/>
            <a:buChar char="–"/>
          </a:pPr>
          <a:r>
            <a:rPr lang="fr-CA" sz="1600" kern="1200" dirty="0"/>
            <a:t>Les </a:t>
          </a:r>
          <a:r>
            <a:rPr lang="fr-CA" sz="1600" b="1" kern="1200" dirty="0"/>
            <a:t>services publics </a:t>
          </a:r>
          <a:r>
            <a:rPr lang="fr-CA" sz="1600" kern="1200" dirty="0"/>
            <a:t>au sens du  Code (111.0.16 CT), dont notamment : municipalités et régie intermunicipale, transport terrestre, entreprise de transport d’électricité, transport ambulancier;</a:t>
          </a:r>
        </a:p>
        <a:p>
          <a:pPr marL="171450" lvl="1" indent="-171450" algn="just" defTabSz="711200">
            <a:lnSpc>
              <a:spcPct val="90000"/>
            </a:lnSpc>
            <a:spcBef>
              <a:spcPct val="0"/>
            </a:spcBef>
            <a:spcAft>
              <a:spcPct val="20000"/>
            </a:spcAft>
            <a:buFontTx/>
            <a:buChar char="–"/>
          </a:pPr>
          <a:r>
            <a:rPr lang="fr-CA" sz="1600" kern="1200" dirty="0"/>
            <a:t>Les entreprises </a:t>
          </a:r>
          <a:r>
            <a:rPr lang="fr-CA" sz="1600" b="1" kern="1200" dirty="0"/>
            <a:t>assimilables à un service public </a:t>
          </a:r>
          <a:r>
            <a:rPr lang="fr-CA" sz="1600" kern="1200" dirty="0"/>
            <a:t>(111.0.17 CT) – ex : organismes communautaires (SOS violence conjugale);</a:t>
          </a:r>
        </a:p>
        <a:p>
          <a:pPr marL="171450" lvl="1" indent="-171450" algn="just" defTabSz="711200">
            <a:lnSpc>
              <a:spcPct val="90000"/>
            </a:lnSpc>
            <a:spcBef>
              <a:spcPct val="0"/>
            </a:spcBef>
            <a:spcAft>
              <a:spcPct val="20000"/>
            </a:spcAft>
            <a:buFontTx/>
            <a:buChar char="–"/>
          </a:pPr>
          <a:r>
            <a:rPr lang="fr-CA" sz="1600" kern="1200" dirty="0"/>
            <a:t>S’applique dans le secteur privé.</a:t>
          </a:r>
        </a:p>
      </dsp:txBody>
      <dsp:txXfrm>
        <a:off x="0" y="492942"/>
        <a:ext cx="8074815" cy="1531799"/>
      </dsp:txXfrm>
    </dsp:sp>
    <dsp:sp modelId="{ADAF4040-06D1-4085-9E25-37D1D1D8729A}">
      <dsp:nvSpPr>
        <dsp:cNvPr id="0" name=""/>
        <dsp:cNvSpPr/>
      </dsp:nvSpPr>
      <dsp:spPr>
        <a:xfrm>
          <a:off x="0" y="2024742"/>
          <a:ext cx="8074815" cy="491400"/>
        </a:xfrm>
        <a:prstGeom prst="roundRect">
          <a:avLst/>
        </a:prstGeom>
        <a:solidFill>
          <a:schemeClr val="accent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CA" sz="2000" kern="1200" dirty="0"/>
            <a:t>LES SECTEURS EXCLUS : public et parapublic (111.22.2 et 111.32.1 CT)</a:t>
          </a:r>
        </a:p>
      </dsp:txBody>
      <dsp:txXfrm>
        <a:off x="23988" y="2048730"/>
        <a:ext cx="8026839" cy="443424"/>
      </dsp:txXfrm>
    </dsp:sp>
    <dsp:sp modelId="{58D466F5-0816-4A90-A2DB-DE4E744C2469}">
      <dsp:nvSpPr>
        <dsp:cNvPr id="0" name=""/>
        <dsp:cNvSpPr/>
      </dsp:nvSpPr>
      <dsp:spPr>
        <a:xfrm>
          <a:off x="0" y="2516142"/>
          <a:ext cx="8074815" cy="1531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375" tIns="25400" rIns="142240" bIns="25400" numCol="1" spcCol="1270" anchor="t" anchorCtr="0">
          <a:noAutofit/>
        </a:bodyPr>
        <a:lstStyle/>
        <a:p>
          <a:pPr marL="171450" lvl="1" indent="-171450" algn="just" defTabSz="711200">
            <a:lnSpc>
              <a:spcPct val="90000"/>
            </a:lnSpc>
            <a:spcBef>
              <a:spcPct val="0"/>
            </a:spcBef>
            <a:spcAft>
              <a:spcPct val="20000"/>
            </a:spcAft>
            <a:buFontTx/>
            <a:buChar char="–"/>
          </a:pPr>
          <a:r>
            <a:rPr lang="fr-CA" sz="1600" b="0" kern="1200" cap="small" baseline="0" dirty="0">
              <a:effectLst>
                <a:outerShdw blurRad="38100" dist="38100" dir="2700000" algn="tl">
                  <a:srgbClr val="000000">
                    <a:alpha val="43137"/>
                  </a:srgbClr>
                </a:outerShdw>
              </a:effectLst>
            </a:rPr>
            <a:t>Volet Bien-être </a:t>
          </a:r>
          <a:r>
            <a:rPr lang="fr-CA" sz="1600" kern="1200" dirty="0"/>
            <a:t>: les établissements du secteur de la santé, le gouvernement et ses ministères, les organismes du gouvernement dont le personnel est nommé suivant la </a:t>
          </a:r>
          <a:r>
            <a:rPr lang="fr-CA" sz="1600" i="1" kern="1200" dirty="0"/>
            <a:t>Loi sur la fonction publique</a:t>
          </a:r>
          <a:r>
            <a:rPr lang="fr-CA" sz="1600" kern="1200" dirty="0"/>
            <a:t>;</a:t>
          </a:r>
        </a:p>
        <a:p>
          <a:pPr marL="171450" lvl="1" indent="-171450" algn="just" defTabSz="711200">
            <a:lnSpc>
              <a:spcPct val="90000"/>
            </a:lnSpc>
            <a:spcBef>
              <a:spcPct val="0"/>
            </a:spcBef>
            <a:spcAft>
              <a:spcPct val="20000"/>
            </a:spcAft>
            <a:buFontTx/>
            <a:buChar char="–"/>
          </a:pPr>
          <a:r>
            <a:rPr lang="fr-CA" sz="1600" kern="1200" cap="small" baseline="0" dirty="0">
              <a:effectLst>
                <a:outerShdw blurRad="38100" dist="38100" dir="2700000" algn="tl">
                  <a:srgbClr val="000000">
                    <a:alpha val="43137"/>
                  </a:srgbClr>
                </a:outerShdw>
              </a:effectLst>
            </a:rPr>
            <a:t>Volet pouvoir spécial du ministre </a:t>
          </a:r>
          <a:r>
            <a:rPr lang="fr-CA" sz="1600" kern="1200" dirty="0"/>
            <a:t>: secteur public, parapublic, organismes gouvernementaux…</a:t>
          </a:r>
        </a:p>
        <a:p>
          <a:pPr marL="171450" lvl="1" indent="-171450" algn="just" defTabSz="711200">
            <a:lnSpc>
              <a:spcPct val="90000"/>
            </a:lnSpc>
            <a:spcBef>
              <a:spcPct val="0"/>
            </a:spcBef>
            <a:spcAft>
              <a:spcPct val="20000"/>
            </a:spcAft>
            <a:buFont typeface="Wingdings" panose="05000000000000000000" pitchFamily="2" charset="2"/>
            <a:buChar char="Ø"/>
          </a:pPr>
          <a:r>
            <a:rPr lang="fr-CA" sz="1600" b="1" kern="1200" dirty="0">
              <a:solidFill>
                <a:schemeClr val="accent4"/>
              </a:solidFill>
            </a:rPr>
            <a:t>En d’autres mots, le gouvernement s’exclut lui-même de l’application de la loi!</a:t>
          </a:r>
          <a:endParaRPr lang="fr-CA" sz="1600" kern="1200" dirty="0">
            <a:solidFill>
              <a:schemeClr val="accent4"/>
            </a:solidFill>
          </a:endParaRPr>
        </a:p>
      </dsp:txBody>
      <dsp:txXfrm>
        <a:off x="0" y="2516142"/>
        <a:ext cx="8074815" cy="153179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3CAE95-82E4-416B-9283-4D82848229CE}" type="datetimeFigureOut">
              <a:rPr lang="fr-CA" smtClean="0"/>
              <a:t>2026-05-11</a:t>
            </a:fld>
            <a:endParaRPr lang="fr-C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CBCCC-8DA4-479C-AD13-A2323692463A}" type="slidenum">
              <a:rPr lang="fr-CA" smtClean="0"/>
              <a:t>‹N°›</a:t>
            </a:fld>
            <a:endParaRPr lang="fr-CA"/>
          </a:p>
        </p:txBody>
      </p:sp>
    </p:spTree>
    <p:extLst>
      <p:ext uri="{BB962C8B-B14F-4D97-AF65-F5344CB8AC3E}">
        <p14:creationId xmlns:p14="http://schemas.microsoft.com/office/powerpoint/2010/main" val="2377726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legisquebec.gouv.qc.ca/fr/document/lc/c-27#se:111_0_2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canlii.org/fr/qc/legis/lois/rlrq-c-r-8.3/derniere/rlrq-c-r-8.3.html?resultId=3de3edfe8ed74990a5430c08e5f11b7e&amp;searchId=2026-02-04T16:01:44:759/a5be2ffcd3b24a11bcc51419ad8b4466#se:16"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canlii.org/fr/qc/legis/lois/rlrq-c-r-8.3/derniere/rlrq-c-r-8.3.html?resultId=3de3edfe8ed74990a5430c08e5f11b7e&amp;searchId=2026-02-04T16:01:44:759/a5be2ffcd3b24a11bcc51419ad8b4466#se:30" TargetMode="External"/><Relationship Id="rId5" Type="http://schemas.openxmlformats.org/officeDocument/2006/relationships/hyperlink" Target="https://www.canlii.org/fr/qc/legis/lois/rlrq-c-r-8.3/derniere/rlrq-c-r-8.3.html?resultId=3de3edfe8ed74990a5430c08e5f11b7e&amp;searchId=2026-02-04T16:01:44:759/a5be2ffcd3b24a11bcc51419ad8b4466#art16_smooth" TargetMode="External"/><Relationship Id="rId4" Type="http://schemas.openxmlformats.org/officeDocument/2006/relationships/hyperlink" Target="https://www.canlii.org/fr/qc/legis/lois/rlrq-c-r-8.3/derniere/rlrq-c-r-8.3.html?resultId=3de3edfe8ed74990a5430c08e5f11b7e&amp;searchId=2026-02-04T16:01:44:759/a5be2ffcd3b24a11bcc51419ad8b4466#se:17"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legisquebec.gouv.qc.ca/fr/document/lc/C-27?langCont=fr#se:111_22_3"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egisquebec.gouv.qc.ca/fr/document/lc/c-27#se:111_22_2"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legisquebec.gouv.qc.ca/fr/document/lc/F-3.1.1?&amp;cible="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2</a:t>
            </a:fld>
            <a:endParaRPr lang="fr-CA"/>
          </a:p>
        </p:txBody>
      </p:sp>
    </p:spTree>
    <p:extLst>
      <p:ext uri="{BB962C8B-B14F-4D97-AF65-F5344CB8AC3E}">
        <p14:creationId xmlns:p14="http://schemas.microsoft.com/office/powerpoint/2010/main" val="39659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solidFill>
                  <a:schemeClr val="tx1"/>
                </a:solidFill>
                <a:latin typeface="+mn-lt"/>
                <a:ea typeface="+mn-ea"/>
                <a:cs typeface="+mn-cs"/>
              </a:rPr>
              <a:t>Loi introduit un nouveau mécanisme d’intervention du TAT visant non seulement les services essentiels, mais également les services assurant le bien-être de la population. </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11</a:t>
            </a:fld>
            <a:endParaRPr lang="fr-CA"/>
          </a:p>
        </p:txBody>
      </p:sp>
    </p:spTree>
    <p:extLst>
      <p:ext uri="{BB962C8B-B14F-4D97-AF65-F5344CB8AC3E}">
        <p14:creationId xmlns:p14="http://schemas.microsoft.com/office/powerpoint/2010/main" val="2132417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Le projet de loi confère la liberté au gouvernement d’identifier, par décret, les milieux de travail susceptibles d’offrir de tels « services assurant le bien-être de la population ». Ce décret aura pour effet de donner compétence au TAT afin d’effectivement déterminer si, oui ou non, l’employeur rend des services devant être maintenus car ils assurent le bien-être de la population. Cette compétence ne sera toutefois pas automatique; plutôt, une fois qu’un décret sera rendu, il reviendra à l’association accréditée ou à l’employeur de saisir le TAT d’une telle demande.</a:t>
            </a:r>
          </a:p>
          <a:p>
            <a:endParaRPr lang="fr-CA" dirty="0"/>
          </a:p>
          <a:p>
            <a:r>
              <a:rPr lang="fr-CA" dirty="0"/>
              <a:t>Le décret pourra être rendu à tout stade de la période de négociation, et il vaudra uniquement pour la durée de celle-ci. Il cessera d’avoir effet au dépôt d’une convention collective, et ne se maintiendra pas automatiquement pour une</a:t>
            </a:r>
          </a:p>
          <a:p>
            <a:r>
              <a:rPr lang="fr-CA" dirty="0"/>
              <a:t>prochaine période de négociations. De la même façon, la décision du TAT assujettissant les parties au maintien de services assurant le bien-être de la population ne vaudra que pour la période de négociations en cours.</a:t>
            </a:r>
          </a:p>
          <a:p>
            <a:endParaRPr lang="fr-CA" dirty="0"/>
          </a:p>
          <a:p>
            <a:r>
              <a:rPr lang="fr-CA" b="1" dirty="0"/>
              <a:t>Exigences du TAT :</a:t>
            </a:r>
            <a:r>
              <a:rPr lang="fr-CA" dirty="0"/>
              <a:t> https://www.tat.gouv.qc.ca/services-essentiels/les-services-assurant-le-bien-etre-de-la-population </a:t>
            </a:r>
          </a:p>
          <a:p>
            <a:r>
              <a:rPr lang="fr-CA" dirty="0"/>
              <a:t>« Les affaires mettant en cause les services assurant le bien-être de la population sont instruites et décidées de façon prioritaire par le Tribunal (articles 111.22.1 et 111.22.15 du Code). À cette fin, le Tribunal a adopté les Exigences du Tribunal relatives au maintien de services assurant le bien-être de la population en cas de grève ou de lock-out »</a:t>
            </a:r>
          </a:p>
          <a:p>
            <a:endParaRPr lang="fr-CA" dirty="0"/>
          </a:p>
          <a:p>
            <a:r>
              <a:rPr lang="fr-CA" dirty="0"/>
              <a:t>4. Observations des parties </a:t>
            </a:r>
          </a:p>
          <a:p>
            <a:r>
              <a:rPr lang="fr-CA" dirty="0"/>
              <a:t>• Conformément à l’article 111.22.5 du Code, le Tribunal fournit aux parties l’occasion de présenter leurs observations avant de rendre une décision. Par « observations », il faut entendre tout argumentaire, commentaire, objection, information, y compris les éléments de preuve pertinents à l’analyse de la demande, incluant des déclarations sous serment, le cas échéant. </a:t>
            </a:r>
          </a:p>
          <a:p>
            <a:r>
              <a:rPr lang="fr-CA" dirty="0"/>
              <a:t>• La partie qui dépose au Tribunal une demande d’assujettissement doit transmettre, en même temps, par écrit, toute observation qu’elle juge utile à son analyse. </a:t>
            </a:r>
          </a:p>
          <a:p>
            <a:r>
              <a:rPr lang="fr-CA" dirty="0"/>
              <a:t>• À la réception de la demande et des documents qui l’accompagnent, le Tribunal envoie un avis à l’autre partie afin qu’elle lui transmette ses observations dans le délai qu’il détermine. </a:t>
            </a:r>
          </a:p>
          <a:p>
            <a:endParaRPr lang="fr-CA" dirty="0"/>
          </a:p>
          <a:p>
            <a:r>
              <a:rPr lang="fr-CA" dirty="0"/>
              <a:t>5. Traitement du dossier </a:t>
            </a:r>
          </a:p>
          <a:p>
            <a:r>
              <a:rPr lang="fr-CA" dirty="0"/>
              <a:t>• Le Tribunal peut procéder sur dossier, requérir toute information complémentaire qu’il juge nécessaire ou convoquer les parties à une audience publique (article 111.22.15 du Code). Il avise les parties de la façon dont il entend procéder. </a:t>
            </a:r>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12</a:t>
            </a:fld>
            <a:endParaRPr lang="fr-CA"/>
          </a:p>
        </p:txBody>
      </p:sp>
    </p:spTree>
    <p:extLst>
      <p:ext uri="{BB962C8B-B14F-4D97-AF65-F5344CB8AC3E}">
        <p14:creationId xmlns:p14="http://schemas.microsoft.com/office/powerpoint/2010/main" val="695269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Pour les services essentiels, la suspension du droit de grève = si services essentiels insuffisants :</a:t>
            </a:r>
          </a:p>
          <a:p>
            <a:r>
              <a:rPr lang="fr-CA" sz="1200" b="1" i="0" u="none" strike="noStrike" kern="1200" dirty="0">
                <a:solidFill>
                  <a:schemeClr val="tx1"/>
                </a:solidFill>
                <a:effectLst/>
                <a:latin typeface="+mn-lt"/>
                <a:ea typeface="+mn-ea"/>
                <a:cs typeface="+mn-cs"/>
                <a:hlinkClick r:id="rId3"/>
              </a:rPr>
              <a:t>111.0.24.</a:t>
            </a:r>
            <a:r>
              <a:rPr lang="fr-CA" sz="1200" b="0" i="0" kern="1200" dirty="0">
                <a:solidFill>
                  <a:schemeClr val="tx1"/>
                </a:solidFill>
                <a:effectLst/>
                <a:latin typeface="+mn-lt"/>
                <a:ea typeface="+mn-ea"/>
                <a:cs typeface="+mn-cs"/>
              </a:rPr>
              <a:t> Dans un service public visé par une décision rendue en vertu de l’article 111.0.17, le Tribunal peut suspendre l’exercice du droit de grève s’il juge que, lors d’une grève appréhendée ou en cours, les services essentiels prévus ou effectivement rendus sont insuffisants et que cela met en danger la santé ou la sécurité publique.</a:t>
            </a:r>
          </a:p>
          <a:p>
            <a:r>
              <a:rPr lang="fr-CA" sz="1200" b="0" i="0" kern="1200">
                <a:solidFill>
                  <a:schemeClr val="tx1"/>
                </a:solidFill>
                <a:effectLst/>
                <a:latin typeface="+mn-lt"/>
                <a:ea typeface="+mn-ea"/>
                <a:cs typeface="+mn-cs"/>
              </a:rPr>
              <a:t>Cette suspension a effet à compter de la date de la notification de la décision aux parties et jusqu’à ce qu’il soit démontré, à la satisfaction du Tribunal, qu’en cas d’exercice du droit de grève, les services essentiels seront maintenus de façon suffisante dans ce service public.</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13</a:t>
            </a:fld>
            <a:endParaRPr lang="fr-CA"/>
          </a:p>
        </p:txBody>
      </p:sp>
    </p:spTree>
    <p:extLst>
      <p:ext uri="{BB962C8B-B14F-4D97-AF65-F5344CB8AC3E}">
        <p14:creationId xmlns:p14="http://schemas.microsoft.com/office/powerpoint/2010/main" val="711000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111.22.10. Le Tribunal peut, en tout temps, de sa propre initiative ou à la demande de l’une des parties, modifier ou révoquer une décision qu’il a rendue en vertu du présent chapitre. Il fournit alors l’occasion aux parties de présenter leurs observations.</a:t>
            </a:r>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14</a:t>
            </a:fld>
            <a:endParaRPr lang="fr-CA"/>
          </a:p>
        </p:txBody>
      </p:sp>
    </p:spTree>
    <p:extLst>
      <p:ext uri="{BB962C8B-B14F-4D97-AF65-F5344CB8AC3E}">
        <p14:creationId xmlns:p14="http://schemas.microsoft.com/office/powerpoint/2010/main" val="28115177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Ces pouvoirs ne sont pas applicables envers le gouvernement, ses ministères, les collèges, centres de services scolaires, commissions scolaires, et les établissements au sens de la Loi sur les services de santé et les services sociaux et de la Loi sur les services de santé et les services sociaux pour les autochtones cris. Toutefois, ceci signifie que toutes les autres entités, dont notamment les villes et toutes les entreprises du secteur privé, seraient assujetties à ces nouvelles dispositions.</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15</a:t>
            </a:fld>
            <a:endParaRPr lang="fr-CA"/>
          </a:p>
        </p:txBody>
      </p:sp>
    </p:spTree>
    <p:extLst>
      <p:ext uri="{BB962C8B-B14F-4D97-AF65-F5344CB8AC3E}">
        <p14:creationId xmlns:p14="http://schemas.microsoft.com/office/powerpoint/2010/main" val="205841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16</a:t>
            </a:fld>
            <a:endParaRPr lang="fr-CA"/>
          </a:p>
        </p:txBody>
      </p:sp>
    </p:spTree>
    <p:extLst>
      <p:ext uri="{BB962C8B-B14F-4D97-AF65-F5344CB8AC3E}">
        <p14:creationId xmlns:p14="http://schemas.microsoft.com/office/powerpoint/2010/main" val="26859033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b="1" i="0" u="none" strike="noStrike" kern="1200" dirty="0">
                <a:solidFill>
                  <a:schemeClr val="tx1"/>
                </a:solidFill>
                <a:effectLst/>
                <a:latin typeface="+mn-lt"/>
                <a:ea typeface="+mn-ea"/>
                <a:cs typeface="+mn-cs"/>
                <a:hlinkClick r:id="rId3"/>
              </a:rPr>
              <a:t>16.</a:t>
            </a:r>
            <a:r>
              <a:rPr lang="fr-CA" sz="1200" b="0" i="0" kern="1200" dirty="0">
                <a:solidFill>
                  <a:schemeClr val="tx1"/>
                </a:solidFill>
                <a:effectLst/>
                <a:latin typeface="+mn-lt"/>
                <a:ea typeface="+mn-ea"/>
                <a:cs typeface="+mn-cs"/>
              </a:rPr>
              <a:t> L'arbitre rend sa sentence à partir de la preuve recueillie à l’enquête.</a:t>
            </a:r>
          </a:p>
          <a:p>
            <a:endParaRPr lang="fr-CA" sz="1200" b="1" i="0" u="none" strike="noStrike" kern="1200" dirty="0">
              <a:solidFill>
                <a:schemeClr val="tx1"/>
              </a:solidFill>
              <a:effectLst/>
              <a:latin typeface="+mn-lt"/>
              <a:ea typeface="+mn-ea"/>
              <a:cs typeface="+mn-cs"/>
              <a:hlinkClick r:id="rId4"/>
            </a:endParaRPr>
          </a:p>
          <a:p>
            <a:r>
              <a:rPr lang="fr-CA" sz="1200" b="1" i="0" u="none" strike="noStrike" kern="1200" dirty="0">
                <a:solidFill>
                  <a:schemeClr val="tx1"/>
                </a:solidFill>
                <a:effectLst/>
                <a:latin typeface="+mn-lt"/>
                <a:ea typeface="+mn-ea"/>
                <a:cs typeface="+mn-cs"/>
                <a:hlinkClick r:id="rId4"/>
              </a:rPr>
              <a:t>17.</a:t>
            </a:r>
            <a:r>
              <a:rPr lang="fr-CA" sz="1200" b="0" i="0" kern="1200" dirty="0">
                <a:solidFill>
                  <a:schemeClr val="tx1"/>
                </a:solidFill>
                <a:effectLst/>
                <a:latin typeface="+mn-lt"/>
                <a:ea typeface="+mn-ea"/>
                <a:cs typeface="+mn-cs"/>
              </a:rPr>
              <a:t> Sous réserve de l’</a:t>
            </a:r>
            <a:r>
              <a:rPr lang="fr-CA" sz="1200" b="0" i="0" u="none" strike="noStrike" kern="1200" dirty="0">
                <a:solidFill>
                  <a:schemeClr val="tx1"/>
                </a:solidFill>
                <a:effectLst/>
                <a:latin typeface="+mn-lt"/>
                <a:ea typeface="+mn-ea"/>
                <a:cs typeface="+mn-cs"/>
                <a:hlinkClick r:id="rId5"/>
              </a:rPr>
              <a:t>article 16</a:t>
            </a:r>
            <a:r>
              <a:rPr lang="fr-CA" sz="1200" b="0" i="0" kern="1200" dirty="0">
                <a:solidFill>
                  <a:schemeClr val="tx1"/>
                </a:solidFill>
                <a:effectLst/>
                <a:latin typeface="+mn-lt"/>
                <a:ea typeface="+mn-ea"/>
                <a:cs typeface="+mn-cs"/>
              </a:rPr>
              <a:t>, l'arbitre doit, pour rendre sa sentence, tenir compte:</a:t>
            </a:r>
          </a:p>
          <a:p>
            <a:r>
              <a:rPr lang="fr-CA" sz="1200" b="0" i="0" kern="1200" dirty="0">
                <a:solidFill>
                  <a:schemeClr val="tx1"/>
                </a:solidFill>
                <a:effectLst/>
                <a:latin typeface="+mn-lt"/>
                <a:ea typeface="+mn-ea"/>
                <a:cs typeface="+mn-cs"/>
              </a:rPr>
              <a:t>1°  de la situation financière et fiscale de la municipalité concernée ou des municipalités parties à l’entente constituant la régie intermunicipale concernée et de l’impact de la sentence sur cette municipalité ou ces municipalités et sur leurs contribuables;</a:t>
            </a:r>
          </a:p>
          <a:p>
            <a:r>
              <a:rPr lang="fr-CA" sz="1200" b="0" i="0" kern="1200" dirty="0">
                <a:solidFill>
                  <a:schemeClr val="tx1"/>
                </a:solidFill>
                <a:effectLst/>
                <a:latin typeface="+mn-lt"/>
                <a:ea typeface="+mn-ea"/>
                <a:cs typeface="+mn-cs"/>
              </a:rPr>
              <a:t>2°  des conditions de travail applicables aux salariés concernés;</a:t>
            </a:r>
          </a:p>
          <a:p>
            <a:r>
              <a:rPr lang="fr-CA" sz="1200" b="0" i="0" kern="1200" dirty="0">
                <a:solidFill>
                  <a:schemeClr val="tx1"/>
                </a:solidFill>
                <a:effectLst/>
                <a:latin typeface="+mn-lt"/>
                <a:ea typeface="+mn-ea"/>
                <a:cs typeface="+mn-cs"/>
              </a:rPr>
              <a:t>3°  des conditions de travail applicables aux autres salariés de la municipalité concernée ou des municipalités parties à l’entente constituant la régie intermunicipale concernée;</a:t>
            </a:r>
          </a:p>
          <a:p>
            <a:r>
              <a:rPr lang="fr-CA" sz="1200" b="0" i="0" kern="1200" dirty="0">
                <a:solidFill>
                  <a:schemeClr val="tx1"/>
                </a:solidFill>
                <a:effectLst/>
                <a:latin typeface="+mn-lt"/>
                <a:ea typeface="+mn-ea"/>
                <a:cs typeface="+mn-cs"/>
              </a:rPr>
              <a:t>4°  de la politique de rémunération et des dernières majorations consenties par le gouvernement aux employés des secteurs public et parapublic;</a:t>
            </a:r>
          </a:p>
          <a:p>
            <a:r>
              <a:rPr lang="fr-CA" sz="1200" b="0" i="0" kern="1200" dirty="0">
                <a:solidFill>
                  <a:schemeClr val="tx1"/>
                </a:solidFill>
                <a:effectLst/>
                <a:latin typeface="+mn-lt"/>
                <a:ea typeface="+mn-ea"/>
                <a:cs typeface="+mn-cs"/>
              </a:rPr>
              <a:t>5°  des conditions de travail applicables dans des municipalités et des régies intermunicipales semblables;</a:t>
            </a:r>
          </a:p>
          <a:p>
            <a:r>
              <a:rPr lang="fr-CA" sz="1200" b="0" i="0" kern="1200" dirty="0">
                <a:solidFill>
                  <a:schemeClr val="tx1"/>
                </a:solidFill>
                <a:effectLst/>
                <a:latin typeface="+mn-lt"/>
                <a:ea typeface="+mn-ea"/>
                <a:cs typeface="+mn-cs"/>
              </a:rPr>
              <a:t>6°  des exigences relatives à la saine gestion des finances publiques;</a:t>
            </a:r>
          </a:p>
          <a:p>
            <a:r>
              <a:rPr lang="fr-CA" sz="1200" b="0" i="0" kern="1200" dirty="0">
                <a:solidFill>
                  <a:schemeClr val="tx1"/>
                </a:solidFill>
                <a:effectLst/>
                <a:latin typeface="+mn-lt"/>
                <a:ea typeface="+mn-ea"/>
                <a:cs typeface="+mn-cs"/>
              </a:rPr>
              <a:t>7°  de la situation économique locale;</a:t>
            </a:r>
          </a:p>
          <a:p>
            <a:r>
              <a:rPr lang="fr-CA" sz="1200" b="0" i="0" kern="1200" dirty="0">
                <a:solidFill>
                  <a:schemeClr val="tx1"/>
                </a:solidFill>
                <a:effectLst/>
                <a:latin typeface="+mn-lt"/>
                <a:ea typeface="+mn-ea"/>
                <a:cs typeface="+mn-cs"/>
              </a:rPr>
              <a:t>8°  de la situation et des perspectives salariales et économiques du Québec.</a:t>
            </a:r>
          </a:p>
          <a:p>
            <a:r>
              <a:rPr lang="fr-CA" sz="1200" b="0" i="0" kern="1200" dirty="0">
                <a:solidFill>
                  <a:schemeClr val="tx1"/>
                </a:solidFill>
                <a:effectLst/>
                <a:latin typeface="+mn-lt"/>
                <a:ea typeface="+mn-ea"/>
                <a:cs typeface="+mn-cs"/>
              </a:rPr>
              <a:t>L'arbitre peut, en outre, tenir compte de tout autre élément de la preuve visée à l’</a:t>
            </a:r>
            <a:r>
              <a:rPr lang="fr-CA" sz="1200" b="0" i="0" u="none" strike="noStrike" kern="1200" dirty="0">
                <a:solidFill>
                  <a:schemeClr val="tx1"/>
                </a:solidFill>
                <a:effectLst/>
                <a:latin typeface="+mn-lt"/>
                <a:ea typeface="+mn-ea"/>
                <a:cs typeface="+mn-cs"/>
                <a:hlinkClick r:id="rId5"/>
              </a:rPr>
              <a:t>article 16</a:t>
            </a:r>
            <a:r>
              <a:rPr lang="fr-CA" sz="1200" b="0" i="0" kern="1200" dirty="0">
                <a:solidFill>
                  <a:schemeClr val="tx1"/>
                </a:solidFill>
                <a:effectLst/>
                <a:latin typeface="+mn-lt"/>
                <a:ea typeface="+mn-ea"/>
                <a:cs typeface="+mn-cs"/>
              </a:rPr>
              <a:t>.</a:t>
            </a:r>
          </a:p>
          <a:p>
            <a:endParaRPr lang="fr-CA" sz="1200" b="0" i="0" kern="1200" dirty="0">
              <a:solidFill>
                <a:schemeClr val="tx1"/>
              </a:solidFill>
              <a:effectLst/>
              <a:latin typeface="+mn-lt"/>
              <a:ea typeface="+mn-ea"/>
              <a:cs typeface="+mn-cs"/>
            </a:endParaRPr>
          </a:p>
          <a:p>
            <a:r>
              <a:rPr lang="fr-CA" sz="1200" b="1" i="0" u="none" strike="noStrike" kern="1200" dirty="0">
                <a:solidFill>
                  <a:schemeClr val="tx1"/>
                </a:solidFill>
                <a:effectLst/>
                <a:latin typeface="+mn-lt"/>
                <a:ea typeface="+mn-ea"/>
                <a:cs typeface="+mn-cs"/>
                <a:hlinkClick r:id="rId6"/>
              </a:rPr>
              <a:t>30.</a:t>
            </a:r>
            <a:r>
              <a:rPr lang="fr-CA" sz="1200" b="0" i="0" kern="1200" dirty="0">
                <a:solidFill>
                  <a:schemeClr val="tx1"/>
                </a:solidFill>
                <a:effectLst/>
                <a:latin typeface="+mn-lt"/>
                <a:ea typeface="+mn-ea"/>
                <a:cs typeface="+mn-cs"/>
              </a:rPr>
              <a:t> La sentence lie les parties pour une durée déterminée de cinq ans à compter de l’expiration de la convention collective ou, dans le cas d’une première convention, à compter de la date de l’accréditation. Les parties peuvent cependant convenir d’en modifier le contenu en partie ou en tout.</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17</a:t>
            </a:fld>
            <a:endParaRPr lang="fr-CA"/>
          </a:p>
        </p:txBody>
      </p:sp>
    </p:spTree>
    <p:extLst>
      <p:ext uri="{BB962C8B-B14F-4D97-AF65-F5344CB8AC3E}">
        <p14:creationId xmlns:p14="http://schemas.microsoft.com/office/powerpoint/2010/main" val="35219123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C7433-65B6-A192-0D9E-6B833740B01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6218CD2-7A5A-8A82-FF01-2A4364EB003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B9DC22F-9E47-8373-F5A7-5F3A0D4C1DE6}"/>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E39B001F-C99B-4765-B913-D81E6ED7299B}"/>
              </a:ext>
            </a:extLst>
          </p:cNvPr>
          <p:cNvSpPr>
            <a:spLocks noGrp="1"/>
          </p:cNvSpPr>
          <p:nvPr>
            <p:ph type="sldNum" sz="quarter" idx="5"/>
          </p:nvPr>
        </p:nvSpPr>
        <p:spPr/>
        <p:txBody>
          <a:bodyPr/>
          <a:lstStyle/>
          <a:p>
            <a:fld id="{D5CCBCCC-8DA4-479C-AD13-A2323692463A}" type="slidenum">
              <a:rPr lang="fr-CA" smtClean="0"/>
              <a:t>18</a:t>
            </a:fld>
            <a:endParaRPr lang="fr-CA"/>
          </a:p>
        </p:txBody>
      </p:sp>
    </p:spTree>
    <p:extLst>
      <p:ext uri="{BB962C8B-B14F-4D97-AF65-F5344CB8AC3E}">
        <p14:creationId xmlns:p14="http://schemas.microsoft.com/office/powerpoint/2010/main" val="10475296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90015-21F9-176A-6308-F705A3F8D40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88134EE-39A7-0D5D-1A63-7DE6A2BA0FB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808F6E5-2EF0-4EF0-3FF5-16E20B2C249D}"/>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30A156F5-7390-711F-35FA-1BBE6B29EC93}"/>
              </a:ext>
            </a:extLst>
          </p:cNvPr>
          <p:cNvSpPr>
            <a:spLocks noGrp="1"/>
          </p:cNvSpPr>
          <p:nvPr>
            <p:ph type="sldNum" sz="quarter" idx="5"/>
          </p:nvPr>
        </p:nvSpPr>
        <p:spPr/>
        <p:txBody>
          <a:bodyPr/>
          <a:lstStyle/>
          <a:p>
            <a:fld id="{D5CCBCCC-8DA4-479C-AD13-A2323692463A}" type="slidenum">
              <a:rPr lang="fr-CA" smtClean="0"/>
              <a:t>19</a:t>
            </a:fld>
            <a:endParaRPr lang="fr-CA"/>
          </a:p>
        </p:txBody>
      </p:sp>
    </p:spTree>
    <p:extLst>
      <p:ext uri="{BB962C8B-B14F-4D97-AF65-F5344CB8AC3E}">
        <p14:creationId xmlns:p14="http://schemas.microsoft.com/office/powerpoint/2010/main" val="3846130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i="0" u="sng" kern="1200" dirty="0">
                <a:solidFill>
                  <a:schemeClr val="tx1"/>
                </a:solidFill>
                <a:effectLst/>
                <a:latin typeface="+mn-lt"/>
                <a:ea typeface="+mn-ea"/>
                <a:cs typeface="+mn-cs"/>
                <a:hlinkClick r:id="rId3"/>
              </a:rPr>
              <a:t>111.22.3.</a:t>
            </a:r>
            <a:r>
              <a:rPr lang="fr-CA" sz="1200" b="0" i="0" kern="1200" dirty="0">
                <a:solidFill>
                  <a:schemeClr val="tx1"/>
                </a:solidFill>
                <a:effectLst/>
                <a:latin typeface="+mn-lt"/>
                <a:ea typeface="+mn-ea"/>
                <a:cs typeface="+mn-cs"/>
              </a:rPr>
              <a:t> Dans le présent chapitre, on entend par «services assurant le bien-être de la population» les services minimalement requis pour éviter que ne soit affectée de manière disproportionnée la sécurité sociale, économique ou environnementale de la population, notamment celle des personnes en situation de vulnérabilité.</a:t>
            </a:r>
            <a:endParaRPr lang="fr-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t>111.22.5. Le Tribunal peut, à la demande de l’une des parties désignées par un décret pris en application de l’article 111.22.4, ordonner à celles-ci de maintenir des services assurant le bien-être de la population en cas de grève ou de lock-out. </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20</a:t>
            </a:fld>
            <a:endParaRPr lang="fr-CA"/>
          </a:p>
        </p:txBody>
      </p:sp>
    </p:spTree>
    <p:extLst>
      <p:ext uri="{BB962C8B-B14F-4D97-AF65-F5344CB8AC3E}">
        <p14:creationId xmlns:p14="http://schemas.microsoft.com/office/powerpoint/2010/main" val="303774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3</a:t>
            </a:fld>
            <a:endParaRPr lang="fr-CA"/>
          </a:p>
        </p:txBody>
      </p:sp>
    </p:spTree>
    <p:extLst>
      <p:ext uri="{BB962C8B-B14F-4D97-AF65-F5344CB8AC3E}">
        <p14:creationId xmlns:p14="http://schemas.microsoft.com/office/powerpoint/2010/main" val="25885010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9BB63-1096-D328-A30B-0E870CD860F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7B0EE70-14A9-D759-7080-B32BF147BEC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FC576E5-7283-CC3B-3E5C-F7693B7B8BA8}"/>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FB604E2E-43A3-B37D-0170-9BC52FD0A45A}"/>
              </a:ext>
            </a:extLst>
          </p:cNvPr>
          <p:cNvSpPr>
            <a:spLocks noGrp="1"/>
          </p:cNvSpPr>
          <p:nvPr>
            <p:ph type="sldNum" sz="quarter" idx="5"/>
          </p:nvPr>
        </p:nvSpPr>
        <p:spPr/>
        <p:txBody>
          <a:bodyPr/>
          <a:lstStyle/>
          <a:p>
            <a:fld id="{D5CCBCCC-8DA4-479C-AD13-A2323692463A}" type="slidenum">
              <a:rPr lang="fr-CA" smtClean="0"/>
              <a:t>21</a:t>
            </a:fld>
            <a:endParaRPr lang="fr-CA"/>
          </a:p>
        </p:txBody>
      </p:sp>
    </p:spTree>
    <p:extLst>
      <p:ext uri="{BB962C8B-B14F-4D97-AF65-F5344CB8AC3E}">
        <p14:creationId xmlns:p14="http://schemas.microsoft.com/office/powerpoint/2010/main" val="32789139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8E57E-E409-5314-973D-1AAAAA28322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B961EC9-48C1-6EE9-C243-0D4D4CC1F56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876B8E2-2E54-265E-85C1-FD5377FCD143}"/>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3CFBE6E8-032C-E1A4-3261-58A5A4301D64}"/>
              </a:ext>
            </a:extLst>
          </p:cNvPr>
          <p:cNvSpPr>
            <a:spLocks noGrp="1"/>
          </p:cNvSpPr>
          <p:nvPr>
            <p:ph type="sldNum" sz="quarter" idx="5"/>
          </p:nvPr>
        </p:nvSpPr>
        <p:spPr/>
        <p:txBody>
          <a:bodyPr/>
          <a:lstStyle/>
          <a:p>
            <a:fld id="{D5CCBCCC-8DA4-479C-AD13-A2323692463A}" type="slidenum">
              <a:rPr lang="fr-CA" smtClean="0"/>
              <a:t>22</a:t>
            </a:fld>
            <a:endParaRPr lang="fr-CA"/>
          </a:p>
        </p:txBody>
      </p:sp>
    </p:spTree>
    <p:extLst>
      <p:ext uri="{BB962C8B-B14F-4D97-AF65-F5344CB8AC3E}">
        <p14:creationId xmlns:p14="http://schemas.microsoft.com/office/powerpoint/2010/main" val="649933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61057-EF67-900C-1BD6-DB2267391E9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DEE0658-0214-F4F4-4B8F-2F847ADBC04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9C01FFC-55C2-E8C8-7882-B7CC68B16626}"/>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C8C26280-C6ED-87B2-7BF4-B22CE116208B}"/>
              </a:ext>
            </a:extLst>
          </p:cNvPr>
          <p:cNvSpPr>
            <a:spLocks noGrp="1"/>
          </p:cNvSpPr>
          <p:nvPr>
            <p:ph type="sldNum" sz="quarter" idx="5"/>
          </p:nvPr>
        </p:nvSpPr>
        <p:spPr/>
        <p:txBody>
          <a:bodyPr/>
          <a:lstStyle/>
          <a:p>
            <a:fld id="{D5CCBCCC-8DA4-479C-AD13-A2323692463A}" type="slidenum">
              <a:rPr lang="fr-CA" smtClean="0"/>
              <a:t>23</a:t>
            </a:fld>
            <a:endParaRPr lang="fr-CA"/>
          </a:p>
        </p:txBody>
      </p:sp>
    </p:spTree>
    <p:extLst>
      <p:ext uri="{BB962C8B-B14F-4D97-AF65-F5344CB8AC3E}">
        <p14:creationId xmlns:p14="http://schemas.microsoft.com/office/powerpoint/2010/main" val="26965669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6349F-DD63-06A1-984C-2BD83749B7D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E4C2574-43BC-3523-FC2C-04285FB5FA4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E628CD7-F893-337F-05D4-263E6D3D3541}"/>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8618850D-9E52-0E56-1CCB-49407164E22B}"/>
              </a:ext>
            </a:extLst>
          </p:cNvPr>
          <p:cNvSpPr>
            <a:spLocks noGrp="1"/>
          </p:cNvSpPr>
          <p:nvPr>
            <p:ph type="sldNum" sz="quarter" idx="5"/>
          </p:nvPr>
        </p:nvSpPr>
        <p:spPr/>
        <p:txBody>
          <a:bodyPr/>
          <a:lstStyle/>
          <a:p>
            <a:fld id="{D5CCBCCC-8DA4-479C-AD13-A2323692463A}" type="slidenum">
              <a:rPr lang="fr-CA" smtClean="0"/>
              <a:t>24</a:t>
            </a:fld>
            <a:endParaRPr lang="fr-CA"/>
          </a:p>
        </p:txBody>
      </p:sp>
    </p:spTree>
    <p:extLst>
      <p:ext uri="{BB962C8B-B14F-4D97-AF65-F5344CB8AC3E}">
        <p14:creationId xmlns:p14="http://schemas.microsoft.com/office/powerpoint/2010/main" val="2365320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CD795-0C61-A188-0CCA-80BED009226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E063292-D188-7F17-7031-97CC9CD206F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886E651-7E2B-A432-CDA8-14AAB5A26F95}"/>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472A0230-64D4-7110-0AC4-F00E01624978}"/>
              </a:ext>
            </a:extLst>
          </p:cNvPr>
          <p:cNvSpPr>
            <a:spLocks noGrp="1"/>
          </p:cNvSpPr>
          <p:nvPr>
            <p:ph type="sldNum" sz="quarter" idx="5"/>
          </p:nvPr>
        </p:nvSpPr>
        <p:spPr/>
        <p:txBody>
          <a:bodyPr/>
          <a:lstStyle/>
          <a:p>
            <a:fld id="{D5CCBCCC-8DA4-479C-AD13-A2323692463A}" type="slidenum">
              <a:rPr lang="fr-CA" smtClean="0"/>
              <a:t>25</a:t>
            </a:fld>
            <a:endParaRPr lang="fr-CA"/>
          </a:p>
        </p:txBody>
      </p:sp>
    </p:spTree>
    <p:extLst>
      <p:ext uri="{BB962C8B-B14F-4D97-AF65-F5344CB8AC3E}">
        <p14:creationId xmlns:p14="http://schemas.microsoft.com/office/powerpoint/2010/main" val="41259881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0E040-ADBE-C411-35C1-D995988BAB6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5C41C57-18D6-10B7-A34E-EBB6C24F88B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24A5E75-B4BD-BB48-8633-9223895A65F4}"/>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62C1B570-1308-86AB-956D-E8981ED5A77D}"/>
              </a:ext>
            </a:extLst>
          </p:cNvPr>
          <p:cNvSpPr>
            <a:spLocks noGrp="1"/>
          </p:cNvSpPr>
          <p:nvPr>
            <p:ph type="sldNum" sz="quarter" idx="5"/>
          </p:nvPr>
        </p:nvSpPr>
        <p:spPr/>
        <p:txBody>
          <a:bodyPr/>
          <a:lstStyle/>
          <a:p>
            <a:fld id="{D5CCBCCC-8DA4-479C-AD13-A2323692463A}" type="slidenum">
              <a:rPr lang="fr-CA" smtClean="0"/>
              <a:t>26</a:t>
            </a:fld>
            <a:endParaRPr lang="fr-CA"/>
          </a:p>
        </p:txBody>
      </p:sp>
    </p:spTree>
    <p:extLst>
      <p:ext uri="{BB962C8B-B14F-4D97-AF65-F5344CB8AC3E}">
        <p14:creationId xmlns:p14="http://schemas.microsoft.com/office/powerpoint/2010/main" val="12458726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solidFill>
                  <a:schemeClr val="tx1"/>
                </a:solidFill>
                <a:latin typeface="+mn-lt"/>
                <a:ea typeface="+mn-ea"/>
                <a:cs typeface="+mn-cs"/>
              </a:rPr>
              <a:t>[165] La directrice générale de l’employeur explique que le CPE est un « </a:t>
            </a:r>
            <a:r>
              <a:rPr lang="fr-CA" sz="1200" b="0" i="1" u="none" strike="noStrike" kern="1200" baseline="0" dirty="0">
                <a:solidFill>
                  <a:schemeClr val="tx1"/>
                </a:solidFill>
                <a:latin typeface="+mn-lt"/>
                <a:ea typeface="+mn-ea"/>
                <a:cs typeface="+mn-cs"/>
              </a:rPr>
              <a:t>filet de sécurité </a:t>
            </a:r>
            <a:r>
              <a:rPr lang="fr-CA" sz="1200" b="0" i="0" u="none" strike="noStrike" kern="1200" baseline="0" dirty="0">
                <a:solidFill>
                  <a:schemeClr val="tx1"/>
                </a:solidFill>
                <a:latin typeface="+mn-lt"/>
                <a:ea typeface="+mn-ea"/>
                <a:cs typeface="+mn-cs"/>
              </a:rPr>
              <a:t>», particulièrement dans un contexte où des enfants évoluent dans un milieu où ils peuvent faire l’objet de négligence ou de violence. « </a:t>
            </a:r>
            <a:r>
              <a:rPr lang="fr-CA" sz="1200" b="0" i="1" u="none" strike="noStrike" kern="1200" baseline="0" dirty="0">
                <a:solidFill>
                  <a:schemeClr val="tx1"/>
                </a:solidFill>
                <a:latin typeface="+mn-lt"/>
                <a:ea typeface="+mn-ea"/>
                <a:cs typeface="+mn-cs"/>
              </a:rPr>
              <a:t>On amène des facteurs de protection </a:t>
            </a:r>
            <a:r>
              <a:rPr lang="fr-CA" sz="1200" b="0" i="0" u="none" strike="noStrike" kern="1200" baseline="0" dirty="0">
                <a:solidFill>
                  <a:schemeClr val="tx1"/>
                </a:solidFill>
                <a:latin typeface="+mn-lt"/>
                <a:ea typeface="+mn-ea"/>
                <a:cs typeface="+mn-cs"/>
              </a:rPr>
              <a:t>», qui viennent contrebalancer le milieu familial, explique-t-elle.</a:t>
            </a:r>
            <a:endParaRPr lang="fr-CA" dirty="0"/>
          </a:p>
          <a:p>
            <a:endParaRPr lang="fr-CA" sz="1200" b="0" i="0" u="none" strike="noStrike" kern="1200" baseline="0" dirty="0">
              <a:solidFill>
                <a:schemeClr val="tx1"/>
              </a:solidFill>
              <a:latin typeface="+mn-lt"/>
              <a:ea typeface="+mn-ea"/>
              <a:cs typeface="+mn-cs"/>
            </a:endParaRP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[216] La durée et l’intensité de la grève sont ici des facteurs déterminants compte tenu de la nature des services interrompus, du contexte socioéconomique, de la population impactée et de l’absence de mesures alternatives.</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[217] Le Tribunal a déjà détaillé les atteintes aux enfants et aux parents. La durée de près de 5 mois de grève non interrompue entraine un préjudice indu sur la sécurité sociale et économique de ceux-ci.</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[218] En outre, du fait de cette grève générale illimitée en cours depuis le 22 octobre dernier, les mesures alternatives pour les parents ne peuvent que se tarir. Il devient plus difficile, voire impossible, d’en trouver.</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[220] Le fait que d’autres parents n’ont pas accès au réseau de garde subventionné ne rend pas la chose plus acceptable pour les parents en cause ici, qui, eux, ont finalement eu accès à une place. L’instabilité, le stress et les coûts et engendrés par la situation deviennent démesurés après une telle durée.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[221] La privation d’un service de garde éducatif sur une si longue période a un impact disproportionné sur la sécurité sociale des enfants, en particulier ceux qui présentent une vulnérabilité particulière.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[222] La grève produit également un effet disproportionné sur la sécurité socioéconomique des parents, notamment parce qu’ils voient leur capacité à travailler compromise, en particulier les femmes, et qu’ils sont à court de mesures alternatives. Ces effets sont de nature à affecter d’une manière encore plus démesurée les parents vulnérables.</a:t>
            </a:r>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27</a:t>
            </a:fld>
            <a:endParaRPr lang="fr-CA"/>
          </a:p>
        </p:txBody>
      </p:sp>
    </p:spTree>
    <p:extLst>
      <p:ext uri="{BB962C8B-B14F-4D97-AF65-F5344CB8AC3E}">
        <p14:creationId xmlns:p14="http://schemas.microsoft.com/office/powerpoint/2010/main" val="3220669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4EB2C-3098-9585-4190-02A6C8FBC30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D24D0F8-37DC-1DCB-9FF6-14BBF215949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C9E2500-D210-DEED-3FE2-6C4DC5B0E47F}"/>
              </a:ext>
            </a:extLst>
          </p:cNvPr>
          <p:cNvSpPr>
            <a:spLocks noGrp="1"/>
          </p:cNvSpPr>
          <p:nvPr>
            <p:ph type="body" idx="1"/>
          </p:nvPr>
        </p:nvSpPr>
        <p:spPr/>
        <p:txBody>
          <a:bodyPr/>
          <a:lstStyle/>
          <a:p>
            <a:r>
              <a:rPr lang="fr-CA" dirty="0"/>
              <a:t>[40] De plus, les journées de grève étant au choix du syndicat, elles pourront varier à chaque nouvelle grève. Contrairement aux services publics ou aux secteurs public et parapublic, le syndicat n’est pas tenu de transmettre un avis préalable au déclenchement de la grève. Les parents et les enfants sont donc susceptibles d’être prévenus à la toute dernière minute d’un nouvel arrêt de travail. Le syndicat peut entreprendre des grèves de deux jours ou moins à chaque semaine. Leur fréquence, le choix des journées et leur rapprochement relèvent évidemment de sa discrétion.</a:t>
            </a:r>
          </a:p>
          <a:p>
            <a:endParaRPr lang="fr-CA" dirty="0"/>
          </a:p>
          <a:p>
            <a:r>
              <a:rPr lang="fr-CA" dirty="0"/>
              <a:t>[41] Les parties n’ont pas pris en compte l’effet du cumul des différentes grèves sur les parents et les enfants, lequel doit s’apprécier en regard de l’absence d’obligation du syndicat de donner un préavis avant d’exercer une nouvelle grève.</a:t>
            </a:r>
          </a:p>
          <a:p>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[42] L’entente ne permet donc pas aux parents et aux enfants d’avoir de la stabilité et de la prévisibilité. Or, il s’agit de deux enjeux que le Tribunal a soulignés dans la décision qu’il a rendue assujettissant les parties au maintien des SBEP.</a:t>
            </a:r>
          </a:p>
          <a:p>
            <a:endParaRPr lang="fr-CA" dirty="0"/>
          </a:p>
          <a:p>
            <a:r>
              <a:rPr lang="fr-CA" dirty="0"/>
              <a:t>[43] En outre, dans le présent dossier, la grève générale illimitée a commencé le 22 octobre 2025, soit il y a cinq mois. Il est certain qu’une nouvelle grève, quelles que soient sa durée et son intensité, produirait des effets qui s’ajoutent à ceux déjà subis par les parents et enfants. Ces impacts ont été jugés disproportionnés. De futurs arrêts de travail, même de courtes durées, sont donc susceptibles d’entraîner des conséquences qui se cumuleront à celles de la grève en cours.</a:t>
            </a:r>
          </a:p>
          <a:p>
            <a:endParaRPr lang="fr-CA" dirty="0"/>
          </a:p>
          <a:p>
            <a:r>
              <a:rPr lang="fr-CA" dirty="0"/>
              <a:t>[44] Ainsi, le Tribunal juge que les SBEP prévus sur ce point sont insuffisants.</a:t>
            </a:r>
          </a:p>
          <a:p>
            <a:endParaRPr lang="fr-CA" dirty="0"/>
          </a:p>
          <a:p>
            <a:r>
              <a:rPr lang="fr-CA" sz="1200" b="0" i="0" u="sng" strike="noStrike" kern="1200" baseline="0" dirty="0">
                <a:solidFill>
                  <a:schemeClr val="tx1"/>
                </a:solidFill>
                <a:latin typeface="+mn-lt"/>
                <a:ea typeface="+mn-ea"/>
                <a:cs typeface="+mn-cs"/>
              </a:rPr>
              <a:t>Les SBEP à maintenir selon les parties pour une grève de trois jours ou plus</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[45] Les parties ne déterminent pas les SBEP à maintenir dans une telle hypothèse. Elles conviennent tout simplement de ressaisir le Tribunal à cet effet.</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[46] En ne prévoyant pas les SBEP à maintenir pour toute nouvelle grève de trois jours ou plus, le Tribunal considère que la clause ne répond pas aux dispositions du Code, selon lesquelles les parties sont assujetties pour toute la phase des négociations et doivent prévoir les SBEP à maintenir « </a:t>
            </a:r>
            <a:r>
              <a:rPr lang="fr-CA" sz="1200" b="0" i="1" u="none" strike="noStrike" kern="1200" baseline="0" dirty="0">
                <a:solidFill>
                  <a:schemeClr val="tx1"/>
                </a:solidFill>
                <a:latin typeface="+mn-lt"/>
                <a:ea typeface="+mn-ea"/>
                <a:cs typeface="+mn-cs"/>
              </a:rPr>
              <a:t>en cas de grève ou de lock-out </a:t>
            </a:r>
            <a:r>
              <a:rPr lang="fr-CA" sz="1200" b="0" i="0" u="none" strike="noStrike" kern="1200" baseline="0" dirty="0">
                <a:solidFill>
                  <a:schemeClr val="tx1"/>
                </a:solidFill>
                <a:latin typeface="+mn-lt"/>
                <a:ea typeface="+mn-ea"/>
                <a:cs typeface="+mn-cs"/>
              </a:rPr>
              <a:t>» [Notre soulignement], selon les termes de l’article 111.22.7 du Code. Comme on le voit, le législateur ne vise pas une grève précise, mais tout arrêt de travail qui peut survenir pendant la phase des négociations. La même formulation est reprise à l’article 111.22.9 du Code, lorsqu’à défaut d’une entente, le Tribunal détermine les SBEP à maintenir.</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[50] En voulant ressaisir le Tribunal lors d’un éventuel arrêt de travail, les parties ont tenté de pallier ces écueils. Cependant, elles se trouvent à modifier le régime des SBEP qui, contrairement à celui des services essentiels en services publics, ne porte pas sur une grève précise.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[55] Le Tribunal fait face aux mêmes difficultés que les parties pour déterminer les SBEP à maintenir sans savoir le moment et la durée d’un nouvel arrêt de travail.</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[56] De tels paramètres sont connus par le Tribunal lorsqu’il doit évaluer les services essentiels à maintenir dans le cas d’un service public, puisque le syndicat doit transmettre un avis de grève. La liste ou l’entente que le Tribunal évalue porte sur les services essentiels à maintenir pour cette grève précise.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[57] Dans le cadre du régime des SBEP, rappelons que le Tribunal doit se prononcer pour toute la phase des négociations en cours. Ainsi, plusieurs grèves, d’intensité variable, pourraient survenir. En cela, la mécanique choisie par le législateur n’est pas sans rappeler celle du réseau de la santé et des services sociaux, où le Tribunal, ignorant quand, combien et la durée d’éventuelles grèves, se prononce sur les services essentiels à maintenir comme s’il s’agissait d’une grève à durée indéterminée.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[58] Certaines listes de services essentiels dans ce secteur ont prévu une modulation à la hausse du niveau de service à maintenir après une certaine durée de grève. Le Tribunal a alors conclu qu’il fallait tenir compte d’un effet cumulatif. Chaque journée de grève doit donc être prise en compte aux fins du seuil établi pour le rehaussement du niveau de service, car il devient difficile d’évaluer leur effet. C’est ainsi qu’il s’exprime dans l’affaire </a:t>
            </a:r>
            <a:r>
              <a:rPr lang="fr-CA" sz="1200" b="0" i="1" u="none" strike="noStrike" kern="1200" baseline="0" dirty="0">
                <a:solidFill>
                  <a:schemeClr val="tx1"/>
                </a:solidFill>
                <a:latin typeface="+mn-lt"/>
                <a:ea typeface="+mn-ea"/>
                <a:cs typeface="+mn-cs"/>
              </a:rPr>
              <a:t>FIQ - Syndicat des professionnelles en soins des Laurentides </a:t>
            </a:r>
            <a:r>
              <a:rPr lang="fr-CA" sz="1200" b="0" i="0" u="none" strike="noStrike" kern="1200" baseline="0" dirty="0">
                <a:solidFill>
                  <a:schemeClr val="tx1"/>
                </a:solidFill>
                <a:latin typeface="+mn-lt"/>
                <a:ea typeface="+mn-ea"/>
                <a:cs typeface="+mn-cs"/>
              </a:rPr>
              <a:t>c. </a:t>
            </a:r>
            <a:r>
              <a:rPr lang="fr-CA" sz="1200" b="0" i="1" u="none" strike="noStrike" kern="1200" baseline="0" dirty="0">
                <a:solidFill>
                  <a:schemeClr val="tx1"/>
                </a:solidFill>
                <a:latin typeface="+mn-lt"/>
                <a:ea typeface="+mn-ea"/>
                <a:cs typeface="+mn-cs"/>
              </a:rPr>
              <a:t>CISSS des Laurentides</a:t>
            </a:r>
            <a:r>
              <a:rPr lang="fr-CA" sz="1200" b="0" i="0" u="none" strike="noStrike" kern="1200" baseline="0" dirty="0">
                <a:solidFill>
                  <a:schemeClr val="tx1"/>
                </a:solidFill>
                <a:latin typeface="+mn-lt"/>
                <a:ea typeface="+mn-ea"/>
                <a:cs typeface="+mn-cs"/>
              </a:rPr>
              <a:t>23 :</a:t>
            </a:r>
          </a:p>
          <a:p>
            <a:pPr lvl="1"/>
            <a:r>
              <a:rPr lang="fr-CA" sz="1200" b="0" i="0" u="none" strike="noStrike" kern="1200" baseline="0" dirty="0">
                <a:solidFill>
                  <a:schemeClr val="tx1"/>
                </a:solidFill>
                <a:latin typeface="+mn-lt"/>
                <a:ea typeface="+mn-ea"/>
                <a:cs typeface="+mn-cs"/>
              </a:rPr>
              <a:t>[28] Considérant la difficulté d’évaluer l’effet que pourrait avoir un nombre indéterminé de grèves de courte durée, le Tribunal ne peut conclure que la proposition syndicale suffit pour éviter de mettre en danger la santé ou la sécurité publique. Pour que les services modulés soient suffisants, ils doivent être rehaussés après le cumul de six jours de grève. Cette conclusion tient également compte du fait qu’une seule modulation est prévue et qu’elle s’appliquera à un seul moment, soit après six jours cumulatifs de grève. Les risques d’erreurs sont ainsi minimisés.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[59] Le Tribunal considère qu’il y a lieu de s’inspirer de ces principes, tout en tenant compte d’un facteur supplémentaire, soit que la grève est en cours au moment où le Tribunal a assujetti les parties au maintien de SBEP et l’est toujours lorsqu’il doit se prononcer sur ceux à maintenir. Au contraire, quand il est appelé à appliquer le régime des services essentiels, le Tribunal se prononce toujours en amont d’une grève.</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[60] Dans la mesure où une grève générale illimitée a déjà produit des effets disproportionnés, un nouvel arrêt de travail ne remet pas « les compteurs à zéro ». Quelle que soit sa durée, il produira des impacts qui s’ajoutent à ceux subis. Afin de permettre aux parents et enfants d’avoir un minimum de stabilité et de prévisibilité, des SBEP doivent être déterminés et connus.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[61] Pour ces raisons, le Tribunal juge qu’il est nécessaire que les parties maintiennent des services minimaux comme elles l’ont prévu pour la grève en cours si le nouvel arrêt de travail a lieu les mercredis, jeudis ou vendredis.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[62] Par exemple, si l’arrêt de travail est de deux jours ou moins au cours d’une même semaine et qu’il a lieu les lundis et mardis, il n’entraîne aucun service minimum. S’il a lieu les mercredis, jeudis ou vendredis, les parties doivent maintenir les SBEP selon les règles de la présente entente.</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[63] Le syndicat demeure libre de choisir les journées visées par la grève, sa durée et sa fréquence. Cette avenue reflète une pondération entre le droit de grève et les objectifs de la loi, dans les circonstances du présent dossier.</a:t>
            </a:r>
          </a:p>
        </p:txBody>
      </p:sp>
      <p:sp>
        <p:nvSpPr>
          <p:cNvPr id="4" name="Espace réservé du numéro de diapositive 3">
            <a:extLst>
              <a:ext uri="{FF2B5EF4-FFF2-40B4-BE49-F238E27FC236}">
                <a16:creationId xmlns:a16="http://schemas.microsoft.com/office/drawing/2014/main" id="{925B62E4-8B34-4439-CE65-056E7AE231DF}"/>
              </a:ext>
            </a:extLst>
          </p:cNvPr>
          <p:cNvSpPr>
            <a:spLocks noGrp="1"/>
          </p:cNvSpPr>
          <p:nvPr>
            <p:ph type="sldNum" sz="quarter" idx="5"/>
          </p:nvPr>
        </p:nvSpPr>
        <p:spPr/>
        <p:txBody>
          <a:bodyPr/>
          <a:lstStyle/>
          <a:p>
            <a:fld id="{D5CCBCCC-8DA4-479C-AD13-A2323692463A}" type="slidenum">
              <a:rPr lang="fr-CA" smtClean="0"/>
              <a:t>28</a:t>
            </a:fld>
            <a:endParaRPr lang="fr-CA"/>
          </a:p>
        </p:txBody>
      </p:sp>
    </p:spTree>
    <p:extLst>
      <p:ext uri="{BB962C8B-B14F-4D97-AF65-F5344CB8AC3E}">
        <p14:creationId xmlns:p14="http://schemas.microsoft.com/office/powerpoint/2010/main" val="20273118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43F1E-78F6-565A-4074-91039CED79E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881E80D-9C1B-B925-33F8-B1F6E122030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246D6AB-BD0A-A516-EA84-975C1F23C466}"/>
              </a:ext>
            </a:extLst>
          </p:cNvPr>
          <p:cNvSpPr>
            <a:spLocks noGrp="1"/>
          </p:cNvSpPr>
          <p:nvPr>
            <p:ph type="body" idx="1"/>
          </p:nvPr>
        </p:nvSpPr>
        <p:spPr/>
        <p:txBody>
          <a:bodyPr/>
          <a:lstStyle/>
          <a:p>
            <a:r>
              <a:rPr lang="fr-CA" dirty="0"/>
              <a:t>[40] De plus, les journées de grève étant au choix du syndicat, elles pourront varier à chaque nouvelle grève. Contrairement aux services publics ou aux secteurs public et parapublic, le syndicat n’est pas tenu de transmettre un avis préalable au déclenchement de la grève. Les parents et les enfants sont donc susceptibles d’être prévenus à la toute dernière minute d’un nouvel arrêt de travail. Le syndicat peut entreprendre des grèves de deux jours ou moins à chaque semaine. Leur fréquence, le choix des journées et leur rapprochement relèvent évidemment de sa discrétion.</a:t>
            </a:r>
          </a:p>
          <a:p>
            <a:endParaRPr lang="fr-CA" dirty="0"/>
          </a:p>
          <a:p>
            <a:r>
              <a:rPr lang="fr-CA" dirty="0"/>
              <a:t>[41] Les que le Tribunal a soulignés dans la décision qu’il a rendue assujettissant les parties au maintien des SBEP.</a:t>
            </a:r>
          </a:p>
          <a:p>
            <a:r>
              <a:rPr lang="fr-CA" dirty="0"/>
              <a:t>parties n’ont pas pris en compte l’effet du cumul des différentes grèves sur les parents et les enfants, lequel doit s’apprécier en regard de l’absence d’obligation du syndicat de donner un préavis avant d’exercer une nouvelle grève.</a:t>
            </a:r>
          </a:p>
          <a:p>
            <a:endParaRPr lang="fr-CA" dirty="0"/>
          </a:p>
          <a:p>
            <a:r>
              <a:rPr lang="fr-CA" dirty="0"/>
              <a:t>[42] L’entente ne permet donc pas aux parents et aux enfants d’avoir de la stabilité et de la prévisibilité. Or, il s’agit de deux enjeux </a:t>
            </a:r>
          </a:p>
          <a:p>
            <a:endParaRPr lang="fr-CA" dirty="0"/>
          </a:p>
          <a:p>
            <a:r>
              <a:rPr lang="fr-CA" dirty="0"/>
              <a:t>[43] En outre, dans le présent dossier, la grève générale illimitée a commencé le 22 octobre 2025, soit il y a cinq mois. Il est certain qu’une nouvelle grève, quelles que soient sa durée et son intensité, produirait des effets qui s’ajoutent à ceux déjà subis par les parents et enfants. Ces impacts ont été jugés disproportionnés. De futurs arrêts de travail, même de courtes durées, sont donc susceptibles d’entraîner des conséquences qui se cumuleront à celles de la grève en cours.</a:t>
            </a:r>
          </a:p>
          <a:p>
            <a:endParaRPr lang="fr-CA" dirty="0"/>
          </a:p>
          <a:p>
            <a:r>
              <a:rPr lang="fr-CA" dirty="0"/>
              <a:t>[44] Ainsi, le Tribunal juge que les SBEP prévus sur ce point sont insuffisants.</a:t>
            </a:r>
          </a:p>
          <a:p>
            <a:endParaRPr lang="fr-CA" dirty="0"/>
          </a:p>
          <a:p>
            <a:r>
              <a:rPr lang="fr-CA" sz="1200" b="0" i="0" u="sng" strike="noStrike" kern="1200" baseline="0" dirty="0">
                <a:solidFill>
                  <a:schemeClr val="tx1"/>
                </a:solidFill>
                <a:latin typeface="+mn-lt"/>
                <a:ea typeface="+mn-ea"/>
                <a:cs typeface="+mn-cs"/>
              </a:rPr>
              <a:t>Les SBEP à maintenir selon les parties pour une grève de trois jours ou plus</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[45] Les parties ne déterminent pas les SBEP à maintenir dans une telle hypothèse. Elles conviennent tout simplement de ressaisir le Tribunal à cet effet.</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[46] En ne prévoyant pas les SBEP à maintenir pour toute nouvelle grève de trois jours ou plus, le Tribunal considère que la clause ne répond pas aux dispositions du Code, selon lesquelles les parties sont assujetties pour toute la phase des négociations et doivent prévoir les SBEP à maintenir « </a:t>
            </a:r>
            <a:r>
              <a:rPr lang="fr-CA" sz="1200" b="0" i="1" u="none" strike="noStrike" kern="1200" baseline="0" dirty="0">
                <a:solidFill>
                  <a:schemeClr val="tx1"/>
                </a:solidFill>
                <a:latin typeface="+mn-lt"/>
                <a:ea typeface="+mn-ea"/>
                <a:cs typeface="+mn-cs"/>
              </a:rPr>
              <a:t>en cas de grève ou de lock-out </a:t>
            </a:r>
            <a:r>
              <a:rPr lang="fr-CA" sz="1200" b="0" i="0" u="none" strike="noStrike" kern="1200" baseline="0" dirty="0">
                <a:solidFill>
                  <a:schemeClr val="tx1"/>
                </a:solidFill>
                <a:latin typeface="+mn-lt"/>
                <a:ea typeface="+mn-ea"/>
                <a:cs typeface="+mn-cs"/>
              </a:rPr>
              <a:t>» [Notre soulignement], selon les termes de l’article 111.22.7 du Code. Comme on le voit, le législateur ne vise pas une grève précise, mais tout arrêt de travail qui peut survenir pendant la phase des négociations. La même formulation est reprise à l’article 111.22.9 du Code, lorsqu’à défaut d’une entente, le Tribunal détermine les SBEP à maintenir.</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[50] En voulant ressaisir le Tribunal lors d’un éventuel arrêt de travail, les parties ont tenté de pallier ces écueils. Cependant, elles se trouvent à modifier le régime des SBEP qui, contrairement à celui des services essentiels en services publics, ne porte pas sur une grève précise.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[55] Le Tribunal fait face aux mêmes difficultés que les parties pour déterminer les SBEP à maintenir sans savoir le moment et la durée d’un nouvel arrêt de travail.</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[56] De tels paramètres sont connus par le Tribunal lorsqu’il doit évaluer les services essentiels à maintenir dans le cas d’un service public, puisque le syndicat doit transmettre un avis de grève. La liste ou l’entente que le Tribunal évalue porte sur les services essentiels à maintenir pour cette grève précise.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[57] Dans le cadre du régime des SBEP, rappelons que le Tribunal doit se prononcer pour toute la phase des négociations en cours. Ainsi, plusieurs grèves, d’intensité variable, pourraient survenir. En cela, la mécanique choisie par le législateur n’est pas sans rappeler celle du réseau de la santé et des services sociaux, où le Tribunal, ignorant quand, combien et la durée d’éventuelles grèves, se prononce sur les services essentiels à maintenir comme s’il s’agissait d’une grève à durée indéterminée.</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[58] Certaines listes de services essentiels dans ce secteur ont prévu une modulation à la hausse du niveau de service à maintenir après une certaine durée de grève. Le Tribunal a alors conclu qu’il fallait tenir compte d’un effet cumulatif. Chaque journée de grève doit donc être prise en compte aux fins du seuil établi pour le rehaussement du niveau de service, car il devient difficile d’évaluer leur effet. C’est ainsi qu’il s’exprime dans l’affaire </a:t>
            </a:r>
            <a:r>
              <a:rPr lang="fr-CA" sz="1200" b="0" i="1" u="none" strike="noStrike" kern="1200" baseline="0" dirty="0">
                <a:solidFill>
                  <a:schemeClr val="tx1"/>
                </a:solidFill>
                <a:latin typeface="+mn-lt"/>
                <a:ea typeface="+mn-ea"/>
                <a:cs typeface="+mn-cs"/>
              </a:rPr>
              <a:t>FIQ - Syndicat des professionnelles en soins des Laurentides </a:t>
            </a:r>
            <a:r>
              <a:rPr lang="fr-CA" sz="1200" b="0" i="0" u="none" strike="noStrike" kern="1200" baseline="0" dirty="0">
                <a:solidFill>
                  <a:schemeClr val="tx1"/>
                </a:solidFill>
                <a:latin typeface="+mn-lt"/>
                <a:ea typeface="+mn-ea"/>
                <a:cs typeface="+mn-cs"/>
              </a:rPr>
              <a:t>c. </a:t>
            </a:r>
            <a:r>
              <a:rPr lang="fr-CA" sz="1200" b="0" i="1" u="none" strike="noStrike" kern="1200" baseline="0" dirty="0">
                <a:solidFill>
                  <a:schemeClr val="tx1"/>
                </a:solidFill>
                <a:latin typeface="+mn-lt"/>
                <a:ea typeface="+mn-ea"/>
                <a:cs typeface="+mn-cs"/>
              </a:rPr>
              <a:t>CISSS des Laurentides</a:t>
            </a:r>
            <a:r>
              <a:rPr lang="fr-CA" sz="1200" b="0" i="0" u="none" strike="noStrike" kern="1200" baseline="0" dirty="0">
                <a:solidFill>
                  <a:schemeClr val="tx1"/>
                </a:solidFill>
                <a:latin typeface="+mn-lt"/>
                <a:ea typeface="+mn-ea"/>
                <a:cs typeface="+mn-cs"/>
              </a:rPr>
              <a:t>23 :</a:t>
            </a:r>
          </a:p>
          <a:p>
            <a:pPr lvl="1"/>
            <a:r>
              <a:rPr lang="fr-CA" sz="1200" b="0" i="0" u="none" strike="noStrike" kern="1200" baseline="0" dirty="0">
                <a:solidFill>
                  <a:schemeClr val="tx1"/>
                </a:solidFill>
                <a:latin typeface="+mn-lt"/>
                <a:ea typeface="+mn-ea"/>
                <a:cs typeface="+mn-cs"/>
              </a:rPr>
              <a:t>[28] Considérant la difficulté d’évaluer l’effet que pourrait avoir un nombre indéterminé de grèves de courte durée, le Tribunal ne peut conclure que la proposition syndicale suffit pour éviter de mettre en danger la santé ou la sécurité publique. Pour que les services modulés soient suffisants, ils doivent être rehaussés après le cumul de six jours de grève. Cette conclusion tient également compte du fait qu’une seule modulation est prévue et qu’elle s’appliquera à un seul moment, soit après six jours cumulatifs de grève. Les risques d’erreurs sont ainsi minimisés.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[59] Le Tribunal considère qu’il y a lieu de s’inspirer de ces principes, tout en tenant compte d’un facteur supplémentaire, soit que la grève est en cours au moment où le Tribunal a assujetti les parties au maintien de SBEP et l’est toujours lorsqu’il doit se prononcer sur ceux à maintenir. Au contraire, quand il est appelé à appliquer le régime des services essentiels, le Tribunal se prononce toujours en amont d’une grève.</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[60] Dans la mesure où une grève générale illimitée a déjà produit des effets disproportionnés, un nouvel arrêt de travail ne remet pas « les compteurs à zéro ». Quelle que soit sa durée, il produira des impacts qui s’ajoutent à ceux subis. Afin de permettre aux parents et enfants d’avoir un minimum de stabilité et de prévisibilité, des SBEP doivent être déterminés et connus.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[61] Pour ces raisons, le Tribunal juge qu’il est nécessaire que les parties maintiennent des services minimaux comme elles l’ont prévu pour la grève en cours si le nouvel arrêt de travail a lieu les mercredis, jeudis ou vendredis.</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[62] Par exemple, si l’arrêt de travail est de deux jours ou moins au cours d’une même semaine et qu’il a lieu les lundis et mardis, il n’entraîne aucun service minimum. S’il a lieu les mercredis, jeudis ou vendredis, les parties doivent maintenir les SBEP selon les règles de la présente entente.</a:t>
            </a:r>
          </a:p>
          <a:p>
            <a:pPr lvl="0"/>
            <a:endParaRPr lang="fr-CA" sz="1200" b="0" i="0" u="none" strike="noStrike" kern="1200" baseline="0" dirty="0">
              <a:solidFill>
                <a:schemeClr val="tx1"/>
              </a:solidFill>
              <a:latin typeface="+mn-lt"/>
              <a:ea typeface="+mn-ea"/>
              <a:cs typeface="+mn-cs"/>
            </a:endParaRPr>
          </a:p>
          <a:p>
            <a:pPr lvl="0"/>
            <a:r>
              <a:rPr lang="fr-CA" sz="1200" b="0" i="0" u="none" strike="noStrike" kern="1200" baseline="0" dirty="0">
                <a:solidFill>
                  <a:schemeClr val="tx1"/>
                </a:solidFill>
                <a:latin typeface="+mn-lt"/>
                <a:ea typeface="+mn-ea"/>
                <a:cs typeface="+mn-cs"/>
              </a:rPr>
              <a:t>[63] Le syndicat demeure libre de choisir les journées visées par la grève, sa durée et sa fréquence. Cette avenue reflète une pondération entre le droit de grève et les objectifs de la loi, dans les circonstances du présent dossier.</a:t>
            </a:r>
          </a:p>
        </p:txBody>
      </p:sp>
      <p:sp>
        <p:nvSpPr>
          <p:cNvPr id="4" name="Espace réservé du numéro de diapositive 3">
            <a:extLst>
              <a:ext uri="{FF2B5EF4-FFF2-40B4-BE49-F238E27FC236}">
                <a16:creationId xmlns:a16="http://schemas.microsoft.com/office/drawing/2014/main" id="{870AEBAE-68FF-470D-ED47-8D5D20A02ABA}"/>
              </a:ext>
            </a:extLst>
          </p:cNvPr>
          <p:cNvSpPr>
            <a:spLocks noGrp="1"/>
          </p:cNvSpPr>
          <p:nvPr>
            <p:ph type="sldNum" sz="quarter" idx="5"/>
          </p:nvPr>
        </p:nvSpPr>
        <p:spPr/>
        <p:txBody>
          <a:bodyPr/>
          <a:lstStyle/>
          <a:p>
            <a:fld id="{D5CCBCCC-8DA4-479C-AD13-A2323692463A}" type="slidenum">
              <a:rPr lang="fr-CA" smtClean="0"/>
              <a:t>29</a:t>
            </a:fld>
            <a:endParaRPr lang="fr-CA"/>
          </a:p>
        </p:txBody>
      </p:sp>
    </p:spTree>
    <p:extLst>
      <p:ext uri="{BB962C8B-B14F-4D97-AF65-F5344CB8AC3E}">
        <p14:creationId xmlns:p14="http://schemas.microsoft.com/office/powerpoint/2010/main" val="25395193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7998F-2127-B8D1-4D63-D9453A3BBD7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5A1A3DF-C446-BDF6-2636-B217FD8E216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87AA0CB-B4F0-22EE-C68B-1844168A8035}"/>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74091086-5BC5-4CC0-9A5E-0613E12096B1}"/>
              </a:ext>
            </a:extLst>
          </p:cNvPr>
          <p:cNvSpPr>
            <a:spLocks noGrp="1"/>
          </p:cNvSpPr>
          <p:nvPr>
            <p:ph type="sldNum" sz="quarter" idx="5"/>
          </p:nvPr>
        </p:nvSpPr>
        <p:spPr/>
        <p:txBody>
          <a:bodyPr/>
          <a:lstStyle/>
          <a:p>
            <a:fld id="{D5CCBCCC-8DA4-479C-AD13-A2323692463A}" type="slidenum">
              <a:rPr lang="fr-CA" smtClean="0"/>
              <a:t>30</a:t>
            </a:fld>
            <a:endParaRPr lang="fr-CA"/>
          </a:p>
        </p:txBody>
      </p:sp>
    </p:spTree>
    <p:extLst>
      <p:ext uri="{BB962C8B-B14F-4D97-AF65-F5344CB8AC3E}">
        <p14:creationId xmlns:p14="http://schemas.microsoft.com/office/powerpoint/2010/main" val="762586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solidFill>
                  <a:schemeClr val="tx1"/>
                </a:solidFill>
                <a:latin typeface="+mn-lt"/>
                <a:ea typeface="+mn-ea"/>
                <a:cs typeface="+mn-cs"/>
              </a:rPr>
              <a:t>Une loi modificatrice qui modifie principalement le Code du travail et la LITAT. </a:t>
            </a:r>
            <a:endParaRPr lang="fr-CA" dirty="0"/>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4</a:t>
            </a:fld>
            <a:endParaRPr lang="fr-CA"/>
          </a:p>
        </p:txBody>
      </p:sp>
    </p:spTree>
    <p:extLst>
      <p:ext uri="{BB962C8B-B14F-4D97-AF65-F5344CB8AC3E}">
        <p14:creationId xmlns:p14="http://schemas.microsoft.com/office/powerpoint/2010/main" val="34319960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31</a:t>
            </a:fld>
            <a:endParaRPr lang="fr-CA"/>
          </a:p>
        </p:txBody>
      </p:sp>
    </p:spTree>
    <p:extLst>
      <p:ext uri="{BB962C8B-B14F-4D97-AF65-F5344CB8AC3E}">
        <p14:creationId xmlns:p14="http://schemas.microsoft.com/office/powerpoint/2010/main" val="40560628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DD82E-1BED-9E29-8ECB-E155BC5686C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37316ED-BCA5-07F9-7BB5-EFE64B8A564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815ACC7-EF0A-D362-2B05-DCABD0698DC4}"/>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E44D0B40-AD5F-25CC-F3E8-8E9A59549374}"/>
              </a:ext>
            </a:extLst>
          </p:cNvPr>
          <p:cNvSpPr>
            <a:spLocks noGrp="1"/>
          </p:cNvSpPr>
          <p:nvPr>
            <p:ph type="sldNum" sz="quarter" idx="5"/>
          </p:nvPr>
        </p:nvSpPr>
        <p:spPr/>
        <p:txBody>
          <a:bodyPr/>
          <a:lstStyle/>
          <a:p>
            <a:fld id="{D5CCBCCC-8DA4-479C-AD13-A2323692463A}" type="slidenum">
              <a:rPr lang="fr-CA" smtClean="0"/>
              <a:t>32</a:t>
            </a:fld>
            <a:endParaRPr lang="fr-CA"/>
          </a:p>
        </p:txBody>
      </p:sp>
    </p:spTree>
    <p:extLst>
      <p:ext uri="{BB962C8B-B14F-4D97-AF65-F5344CB8AC3E}">
        <p14:creationId xmlns:p14="http://schemas.microsoft.com/office/powerpoint/2010/main" val="790833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La loi modifie le code du travail et la LITAT pour encadrer l’exercice du droit de grève en intégrant la notion de bien-être.</a:t>
            </a:r>
          </a:p>
          <a:p>
            <a:endParaRPr lang="fr-CA" dirty="0"/>
          </a:p>
          <a:p>
            <a:r>
              <a:rPr lang="fr-CA" i="1" dirty="0"/>
              <a:t>SOS Violence conjugale </a:t>
            </a:r>
            <a:r>
              <a:rPr lang="fr-CA" dirty="0"/>
              <a:t>c. </a:t>
            </a:r>
            <a:r>
              <a:rPr lang="fr-CA" i="1" dirty="0"/>
              <a:t>Syndicat du personnel des organismes communautaires (SPOC-CSQ)</a:t>
            </a:r>
            <a:r>
              <a:rPr lang="fr-CA" i="0" dirty="0"/>
              <a:t>,</a:t>
            </a:r>
            <a:r>
              <a:rPr lang="fr-CA" i="1" dirty="0"/>
              <a:t> </a:t>
            </a:r>
            <a:r>
              <a:rPr lang="fr-CA" dirty="0"/>
              <a:t>2022 QCTAT 1776</a:t>
            </a:r>
          </a:p>
          <a:p>
            <a:r>
              <a:rPr lang="fr-CA" dirty="0"/>
              <a:t> </a:t>
            </a:r>
          </a:p>
          <a:p>
            <a:r>
              <a:rPr lang="fr-CA" dirty="0"/>
              <a:t>[19]      Pour être assimilable à un service public, le Tribunal examine les activités de l’employeur en fonction des caractéristiques suivantes[8] :</a:t>
            </a:r>
          </a:p>
          <a:p>
            <a:r>
              <a:rPr lang="fr-CA" dirty="0"/>
              <a:t>•      il s’agit d’un service qui répond à une mission publique et qui pourrait être ou était traditionnellement offert par l’administration publique, bien qu’il puisse être maintenant également dispensé par des entreprises privées;</a:t>
            </a:r>
          </a:p>
          <a:p>
            <a:r>
              <a:rPr lang="fr-CA" dirty="0"/>
              <a:t>•      il s’adresse à une collectivité, que ce soit la population en général ou dans une région donnée;</a:t>
            </a:r>
          </a:p>
          <a:p>
            <a:r>
              <a:rPr lang="fr-CA" dirty="0"/>
              <a:t>•      il a une « importance capitale dans la vie quotidienne du public »;</a:t>
            </a:r>
          </a:p>
          <a:p>
            <a:r>
              <a:rPr lang="fr-CA" dirty="0"/>
              <a:t>•      il est offert normalement de façon ininterrompue;</a:t>
            </a:r>
          </a:p>
          <a:p>
            <a:r>
              <a:rPr lang="fr-CA" dirty="0"/>
              <a:t>•      sa nature vise à répondre à des « besoins essentiels », des « besoins d’intérêt général »;</a:t>
            </a:r>
          </a:p>
          <a:p>
            <a:r>
              <a:rPr lang="fr-CA" dirty="0"/>
              <a:t>•      la population n’a souvent pas le choix de faire affaire avec l’entreprise en raison de l’inexistence de services de substitution;</a:t>
            </a:r>
          </a:p>
          <a:p>
            <a:r>
              <a:rPr lang="fr-CA" dirty="0"/>
              <a:t>•      le service public est généralement fourni de façon universelle à la population qu’il dessert.</a:t>
            </a:r>
          </a:p>
          <a:p>
            <a:endParaRPr lang="fr-CA" dirty="0"/>
          </a:p>
          <a:p>
            <a:endParaRPr lang="fr-CA" dirty="0"/>
          </a:p>
          <a:p>
            <a:r>
              <a:rPr lang="fr-CA" sz="1200" b="1" i="0" u="sng" kern="1200" dirty="0">
                <a:solidFill>
                  <a:schemeClr val="tx1"/>
                </a:solidFill>
                <a:effectLst/>
                <a:latin typeface="+mn-lt"/>
                <a:ea typeface="+mn-ea"/>
                <a:cs typeface="+mn-cs"/>
                <a:hlinkClick r:id="rId3"/>
              </a:rPr>
              <a:t>111.22.2.</a:t>
            </a:r>
            <a:r>
              <a:rPr lang="fr-CA" sz="1200" b="0" i="0" kern="1200" dirty="0">
                <a:solidFill>
                  <a:schemeClr val="tx1"/>
                </a:solidFill>
                <a:effectLst/>
                <a:latin typeface="+mn-lt"/>
                <a:ea typeface="+mn-ea"/>
                <a:cs typeface="+mn-cs"/>
              </a:rPr>
              <a:t> Les dispositions du présent chapitre ne s’appliquent pas aux relations du travail dans un ministère ou un organisme du gouvernement dont le personnel est nommé suivant la Loi sur la fonction publique (</a:t>
            </a:r>
            <a:r>
              <a:rPr lang="fr-CA" sz="1200" b="0" i="0" u="none" strike="noStrike" kern="1200" dirty="0">
                <a:solidFill>
                  <a:schemeClr val="tx1"/>
                </a:solidFill>
                <a:effectLst/>
                <a:latin typeface="+mn-lt"/>
                <a:ea typeface="+mn-ea"/>
                <a:cs typeface="+mn-cs"/>
                <a:hlinkClick r:id="rId4"/>
              </a:rPr>
              <a:t>chapitre F-3.1.1</a:t>
            </a:r>
            <a:r>
              <a:rPr lang="fr-CA" sz="1200" b="0" i="0" kern="1200" dirty="0">
                <a:solidFill>
                  <a:schemeClr val="tx1"/>
                </a:solidFill>
                <a:effectLst/>
                <a:latin typeface="+mn-lt"/>
                <a:ea typeface="+mn-ea"/>
                <a:cs typeface="+mn-cs"/>
              </a:rPr>
              <a:t>) ni dans un établissement au sens du paragraphe 2° de l’article 111.2.</a:t>
            </a:r>
            <a:endParaRPr lang="fr-CA" dirty="0"/>
          </a:p>
          <a:p>
            <a:endParaRPr lang="fr-CA" dirty="0"/>
          </a:p>
          <a:p>
            <a:r>
              <a:rPr lang="fr-CA" dirty="0"/>
              <a:t>111.2(2) :</a:t>
            </a:r>
          </a:p>
          <a:p>
            <a:r>
              <a:rPr lang="fr-CA" sz="1200" b="0" i="0" kern="1200" dirty="0">
                <a:solidFill>
                  <a:schemeClr val="tx1"/>
                </a:solidFill>
                <a:effectLst/>
                <a:latin typeface="+mn-lt"/>
                <a:ea typeface="+mn-ea"/>
                <a:cs typeface="+mn-cs"/>
              </a:rPr>
              <a:t>2°  «établissement» :</a:t>
            </a:r>
            <a:endParaRPr lang="fr-CA" dirty="0"/>
          </a:p>
          <a:p>
            <a:r>
              <a:rPr lang="fr-CA" sz="1200" b="0" i="0" kern="1200" dirty="0">
                <a:solidFill>
                  <a:schemeClr val="tx1"/>
                </a:solidFill>
                <a:effectLst/>
                <a:latin typeface="+mn-lt"/>
                <a:ea typeface="+mn-ea"/>
                <a:cs typeface="+mn-cs"/>
              </a:rPr>
              <a:t>un employeur du secteur de la santé et des services sociaux visé à l’article 6 de la Loi sur la négociation et la détermination des conditions de travail requérant une coordination nationale notamment dans les secteurs public et parapublic.</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5</a:t>
            </a:fld>
            <a:endParaRPr lang="fr-CA"/>
          </a:p>
        </p:txBody>
      </p:sp>
    </p:spTree>
    <p:extLst>
      <p:ext uri="{BB962C8B-B14F-4D97-AF65-F5344CB8AC3E}">
        <p14:creationId xmlns:p14="http://schemas.microsoft.com/office/powerpoint/2010/main" val="1529931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6</a:t>
            </a:fld>
            <a:endParaRPr lang="fr-CA"/>
          </a:p>
        </p:txBody>
      </p:sp>
    </p:spTree>
    <p:extLst>
      <p:ext uri="{BB962C8B-B14F-4D97-AF65-F5344CB8AC3E}">
        <p14:creationId xmlns:p14="http://schemas.microsoft.com/office/powerpoint/2010/main" val="2614169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200" b="0" i="0" u="none" strike="noStrike" kern="1200" baseline="0" dirty="0">
                <a:solidFill>
                  <a:schemeClr val="tx1"/>
                </a:solidFill>
                <a:latin typeface="+mn-lt"/>
                <a:ea typeface="+mn-ea"/>
                <a:cs typeface="+mn-cs"/>
              </a:rPr>
              <a:t>la Loi 14 modifie les règles relatives au préavis pour l’exercice du droit de grève et du lock-out dans les services publics. Les deux mécanismes sont désormais soumis à une obligation de préavis d’au moins sept (7) jours ouvrables, qui doit être transmis à l’autre partie, au ministre du Travail et, pour une grève dans un service public soumis au maintien de services essentiels, au tribunal administratif du travail (TAT). </a:t>
            </a:r>
          </a:p>
          <a:p>
            <a:endParaRPr lang="fr-CA" sz="1200" b="0" i="0" u="none" strike="noStrike" kern="1200" baseline="0" dirty="0">
              <a:solidFill>
                <a:schemeClr val="tx1"/>
              </a:solidFill>
              <a:latin typeface="+mn-lt"/>
              <a:ea typeface="+mn-ea"/>
              <a:cs typeface="+mn-cs"/>
            </a:endParaRPr>
          </a:p>
          <a:p>
            <a:r>
              <a:rPr lang="fr-CA" sz="1200" b="0" i="0" u="none" strike="noStrike" kern="1200" baseline="0" dirty="0">
                <a:solidFill>
                  <a:schemeClr val="tx1"/>
                </a:solidFill>
                <a:latin typeface="+mn-lt"/>
                <a:ea typeface="+mn-ea"/>
                <a:cs typeface="+mn-cs"/>
              </a:rPr>
              <a:t>Le lock-out reste interdit dans les services publics visés par une décision de maintien de services essentiels. Pour les services publics non visés par une telle décision, la Loi encadre dorénavant le recours au lock-out, qui n’était pas auparavant réglementé.</a:t>
            </a:r>
          </a:p>
          <a:p>
            <a:endParaRPr lang="fr-CA" sz="1200" b="0" i="0" u="none" strike="noStrike" kern="1200" baseline="0" noProof="0" dirty="0">
              <a:solidFill>
                <a:schemeClr val="tx1"/>
              </a:solidFill>
              <a:latin typeface="+mn-lt"/>
              <a:ea typeface="+mn-ea"/>
              <a:cs typeface="+mn-cs"/>
            </a:endParaRPr>
          </a:p>
          <a:p>
            <a:r>
              <a:rPr lang="fr-CA" sz="1200" b="0" i="0" u="none" strike="noStrike" kern="1200" baseline="0" noProof="0" dirty="0">
                <a:solidFill>
                  <a:schemeClr val="tx1"/>
                </a:solidFill>
                <a:latin typeface="+mn-lt"/>
                <a:ea typeface="+mn-ea"/>
                <a:cs typeface="+mn-cs"/>
              </a:rPr>
              <a:t>Lors des commissions parlementaires le Ministre Boulet avait donné comme exemple de lock-out ayant eu un impact au Port de Québec (même si visé par le Code canadien du travail…), aluminerie (lock-out de l’ABI de Bécancour- 18 mois ), les concessionnaires automobiles au Saguenay (durée de 34 mois) , des hôtels (concorde Québec).</a:t>
            </a:r>
            <a:endParaRPr lang="fr-CA" noProof="0" dirty="0"/>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7</a:t>
            </a:fld>
            <a:endParaRPr lang="fr-CA"/>
          </a:p>
        </p:txBody>
      </p:sp>
    </p:spTree>
    <p:extLst>
      <p:ext uri="{BB962C8B-B14F-4D97-AF65-F5344CB8AC3E}">
        <p14:creationId xmlns:p14="http://schemas.microsoft.com/office/powerpoint/2010/main" val="1270889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Loi introduit un nouveau mécanisme d’intervention du TAT visant non seulement les services essentiels, mais également les services assurant le bien-être de la population. </a:t>
            </a:r>
          </a:p>
          <a:p>
            <a:endParaRPr lang="fr-CA" dirty="0"/>
          </a:p>
          <a:p>
            <a:r>
              <a:rPr lang="fr-CA" dirty="0"/>
              <a:t>Depuis 1982 et jusqu’à l’entrée en vigueur de la Loi 14, le cadre juridique du Code du travail dans les services publics et secteurs public et parapublic = Maintien des services essentiels dont l’absence est de nature à mettre en danger la santé ou la sécurité publique.</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8</a:t>
            </a:fld>
            <a:endParaRPr lang="fr-CA"/>
          </a:p>
        </p:txBody>
      </p:sp>
    </p:spTree>
    <p:extLst>
      <p:ext uri="{BB962C8B-B14F-4D97-AF65-F5344CB8AC3E}">
        <p14:creationId xmlns:p14="http://schemas.microsoft.com/office/powerpoint/2010/main" val="2266964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9</a:t>
            </a:fld>
            <a:endParaRPr lang="fr-CA"/>
          </a:p>
        </p:txBody>
      </p:sp>
    </p:spTree>
    <p:extLst>
      <p:ext uri="{BB962C8B-B14F-4D97-AF65-F5344CB8AC3E}">
        <p14:creationId xmlns:p14="http://schemas.microsoft.com/office/powerpoint/2010/main" val="157671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0" i="0" u="none" strike="noStrike" kern="1200" baseline="0" dirty="0">
                <a:solidFill>
                  <a:schemeClr val="tx1"/>
                </a:solidFill>
                <a:latin typeface="+mn-lt"/>
                <a:ea typeface="+mn-ea"/>
                <a:cs typeface="+mn-cs"/>
              </a:rPr>
              <a:t>Loi introduit un nouveau mécanisme d’intervention du TAT visant non seulement les services essentiels, mais également les services assurant le bien-être de la population. </a:t>
            </a:r>
          </a:p>
          <a:p>
            <a:endParaRPr lang="fr-CA" dirty="0"/>
          </a:p>
        </p:txBody>
      </p:sp>
      <p:sp>
        <p:nvSpPr>
          <p:cNvPr id="4" name="Espace réservé du numéro de diapositive 3"/>
          <p:cNvSpPr>
            <a:spLocks noGrp="1"/>
          </p:cNvSpPr>
          <p:nvPr>
            <p:ph type="sldNum" sz="quarter" idx="5"/>
          </p:nvPr>
        </p:nvSpPr>
        <p:spPr/>
        <p:txBody>
          <a:bodyPr/>
          <a:lstStyle/>
          <a:p>
            <a:fld id="{D5CCBCCC-8DA4-479C-AD13-A2323692463A}" type="slidenum">
              <a:rPr lang="fr-CA" smtClean="0"/>
              <a:t>10</a:t>
            </a:fld>
            <a:endParaRPr lang="fr-CA"/>
          </a:p>
        </p:txBody>
      </p:sp>
    </p:spTree>
    <p:extLst>
      <p:ext uri="{BB962C8B-B14F-4D97-AF65-F5344CB8AC3E}">
        <p14:creationId xmlns:p14="http://schemas.microsoft.com/office/powerpoint/2010/main" val="1124674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7C8DFD-8140-2C0A-A603-7DE81BDA11E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A"/>
          </a:p>
        </p:txBody>
      </p:sp>
      <p:sp>
        <p:nvSpPr>
          <p:cNvPr id="3" name="Sous-titre 2">
            <a:extLst>
              <a:ext uri="{FF2B5EF4-FFF2-40B4-BE49-F238E27FC236}">
                <a16:creationId xmlns:a16="http://schemas.microsoft.com/office/drawing/2014/main" id="{384D6F08-B5D5-AA6D-662E-B28E7A459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A"/>
          </a:p>
        </p:txBody>
      </p:sp>
      <p:sp>
        <p:nvSpPr>
          <p:cNvPr id="4" name="Espace réservé de la date 3">
            <a:extLst>
              <a:ext uri="{FF2B5EF4-FFF2-40B4-BE49-F238E27FC236}">
                <a16:creationId xmlns:a16="http://schemas.microsoft.com/office/drawing/2014/main" id="{753C8AD1-70BD-F140-E5BB-7372E9023790}"/>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0A5456F5-E43A-8909-E557-092A75C83565}"/>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714CB4B0-C488-7CFD-A9F0-A679E36F226D}"/>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205711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B8ECD3-AC98-1830-BE83-49DAD6ADD4DA}"/>
              </a:ext>
            </a:extLst>
          </p:cNvPr>
          <p:cNvSpPr>
            <a:spLocks noGrp="1"/>
          </p:cNvSpPr>
          <p:nvPr>
            <p:ph type="title"/>
          </p:nvPr>
        </p:nvSpPr>
        <p:spPr/>
        <p:txBody>
          <a:bodyPr/>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FCD44C71-27AE-C60C-3448-39DA4BD188B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BB1E53EE-ACE5-A2D1-90C5-1686BA588175}"/>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5DE04D94-C1AC-49FB-46D0-C4B7D143DAF4}"/>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59556B22-584B-AF2B-5769-AD1E71450587}"/>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3491572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7993AC8-38C3-0358-FF0A-702C39721A9E}"/>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A"/>
          </a:p>
        </p:txBody>
      </p:sp>
      <p:sp>
        <p:nvSpPr>
          <p:cNvPr id="3" name="Espace réservé du texte vertical 2">
            <a:extLst>
              <a:ext uri="{FF2B5EF4-FFF2-40B4-BE49-F238E27FC236}">
                <a16:creationId xmlns:a16="http://schemas.microsoft.com/office/drawing/2014/main" id="{810AF14C-77CA-7256-1C87-8F077AF361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B26EB20A-2DD4-F3CF-BDE6-9040128F95C3}"/>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D8ED8D47-A610-1760-BAC9-1067A6BD785C}"/>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14D7960D-C34B-9C81-8D4C-4F13BD56D7CC}"/>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233072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A85A03-DD0B-F738-68AE-7B93698185A8}"/>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0C1A5A4B-E34B-4160-161A-3B4F96EDF81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F920AB9D-99F2-DC0E-2E5B-3BB1293FAB9F}"/>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1BE662B3-1040-5A8D-332E-55DFD235111A}"/>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BC229A32-5FD4-51C1-F139-DE7A1A3EB42E}"/>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176057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B8DB8F-B80E-E1B7-A35A-60C34965530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A"/>
          </a:p>
        </p:txBody>
      </p:sp>
      <p:sp>
        <p:nvSpPr>
          <p:cNvPr id="3" name="Espace réservé du texte 2">
            <a:extLst>
              <a:ext uri="{FF2B5EF4-FFF2-40B4-BE49-F238E27FC236}">
                <a16:creationId xmlns:a16="http://schemas.microsoft.com/office/drawing/2014/main" id="{AD7ED29F-0C33-D9F0-5E39-0C8607E7259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AFC3DC1-27A5-B6EF-82F0-B94EF8C31419}"/>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3CA7B607-F6F6-6CE8-B90A-E2A292B19F9B}"/>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81BB9C69-5EF2-FA25-CD47-10D6405391BC}"/>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586248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25F8B8-E304-532E-E9B7-D609CA5022CA}"/>
              </a:ext>
            </a:extLst>
          </p:cNvPr>
          <p:cNvSpPr>
            <a:spLocks noGrp="1"/>
          </p:cNvSpPr>
          <p:nvPr>
            <p:ph type="title"/>
          </p:nvPr>
        </p:nvSpPr>
        <p:spPr/>
        <p:txBody>
          <a:bodyPr/>
          <a:lstStyle/>
          <a:p>
            <a:r>
              <a:rPr lang="fr-FR"/>
              <a:t>Modifiez le style du titre</a:t>
            </a:r>
            <a:endParaRPr lang="fr-CA"/>
          </a:p>
        </p:txBody>
      </p:sp>
      <p:sp>
        <p:nvSpPr>
          <p:cNvPr id="3" name="Espace réservé du contenu 2">
            <a:extLst>
              <a:ext uri="{FF2B5EF4-FFF2-40B4-BE49-F238E27FC236}">
                <a16:creationId xmlns:a16="http://schemas.microsoft.com/office/drawing/2014/main" id="{8BF024A1-EDC0-9C4E-F0F6-E08B2C86AAF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a:extLst>
              <a:ext uri="{FF2B5EF4-FFF2-40B4-BE49-F238E27FC236}">
                <a16:creationId xmlns:a16="http://schemas.microsoft.com/office/drawing/2014/main" id="{4B9C46AA-9960-4D22-9222-8DBCB4BF79C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4">
            <a:extLst>
              <a:ext uri="{FF2B5EF4-FFF2-40B4-BE49-F238E27FC236}">
                <a16:creationId xmlns:a16="http://schemas.microsoft.com/office/drawing/2014/main" id="{80C4A084-0C9C-2581-2DEE-40014F8E26B6}"/>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6" name="Espace réservé du pied de page 5">
            <a:extLst>
              <a:ext uri="{FF2B5EF4-FFF2-40B4-BE49-F238E27FC236}">
                <a16:creationId xmlns:a16="http://schemas.microsoft.com/office/drawing/2014/main" id="{FD502FA1-3F77-C537-E2DE-7F1FC01BA413}"/>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3726F0C9-E8BD-AFC0-6B48-D0D2A798F8CF}"/>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1013250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5A26D1-1895-870A-21BE-A90FB76FB3B3}"/>
              </a:ext>
            </a:extLst>
          </p:cNvPr>
          <p:cNvSpPr>
            <a:spLocks noGrp="1"/>
          </p:cNvSpPr>
          <p:nvPr>
            <p:ph type="title"/>
          </p:nvPr>
        </p:nvSpPr>
        <p:spPr>
          <a:xfrm>
            <a:off x="839788" y="365125"/>
            <a:ext cx="10515600" cy="1325563"/>
          </a:xfrm>
        </p:spPr>
        <p:txBody>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F5DCEEF1-614F-968B-1A27-52525B3ACD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BC5D0AB-457E-1375-0B94-4E45209CA6D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a:extLst>
              <a:ext uri="{FF2B5EF4-FFF2-40B4-BE49-F238E27FC236}">
                <a16:creationId xmlns:a16="http://schemas.microsoft.com/office/drawing/2014/main" id="{8A192F83-8EF9-584E-89F4-7BF2D0C31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456581E-D9C6-CCC8-EB83-DEE6F128EAF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6">
            <a:extLst>
              <a:ext uri="{FF2B5EF4-FFF2-40B4-BE49-F238E27FC236}">
                <a16:creationId xmlns:a16="http://schemas.microsoft.com/office/drawing/2014/main" id="{AB47F391-1700-E925-9391-1567EC1E38B5}"/>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8" name="Espace réservé du pied de page 7">
            <a:extLst>
              <a:ext uri="{FF2B5EF4-FFF2-40B4-BE49-F238E27FC236}">
                <a16:creationId xmlns:a16="http://schemas.microsoft.com/office/drawing/2014/main" id="{84745583-5C35-208A-FB61-8A3C75C014C6}"/>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584050E8-65FC-10B5-FBCE-9B40509E7613}"/>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303047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E7493-F88D-7FD5-D6B8-DAAEA73CE2AC}"/>
              </a:ext>
            </a:extLst>
          </p:cNvPr>
          <p:cNvSpPr>
            <a:spLocks noGrp="1"/>
          </p:cNvSpPr>
          <p:nvPr>
            <p:ph type="title"/>
          </p:nvPr>
        </p:nvSpPr>
        <p:spPr/>
        <p:txBody>
          <a:bodyPr/>
          <a:lstStyle/>
          <a:p>
            <a:r>
              <a:rPr lang="fr-FR"/>
              <a:t>Modifiez le style du titre</a:t>
            </a:r>
            <a:endParaRPr lang="fr-CA"/>
          </a:p>
        </p:txBody>
      </p:sp>
      <p:sp>
        <p:nvSpPr>
          <p:cNvPr id="3" name="Espace réservé de la date 2">
            <a:extLst>
              <a:ext uri="{FF2B5EF4-FFF2-40B4-BE49-F238E27FC236}">
                <a16:creationId xmlns:a16="http://schemas.microsoft.com/office/drawing/2014/main" id="{640BFFBD-FD27-675F-0933-67FED85770F1}"/>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4" name="Espace réservé du pied de page 3">
            <a:extLst>
              <a:ext uri="{FF2B5EF4-FFF2-40B4-BE49-F238E27FC236}">
                <a16:creationId xmlns:a16="http://schemas.microsoft.com/office/drawing/2014/main" id="{3E6D10DF-087D-7A5D-C193-300F552F4930}"/>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5548BF20-65F2-A173-4F77-FF380A42AE59}"/>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3064092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C1C241C-0E47-52CA-1668-B2DE01DB7462}"/>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3" name="Espace réservé du pied de page 2">
            <a:extLst>
              <a:ext uri="{FF2B5EF4-FFF2-40B4-BE49-F238E27FC236}">
                <a16:creationId xmlns:a16="http://schemas.microsoft.com/office/drawing/2014/main" id="{B3C1B02D-CA0C-B3DE-5F49-B0CB362EE7C1}"/>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49D12083-A585-9752-6850-26BE891A19FE}"/>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6025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6CD180-DEF6-2FC4-AD48-A594F563A02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du contenu 2">
            <a:extLst>
              <a:ext uri="{FF2B5EF4-FFF2-40B4-BE49-F238E27FC236}">
                <a16:creationId xmlns:a16="http://schemas.microsoft.com/office/drawing/2014/main" id="{F7AA913E-87CB-6CDF-E13A-82CDFA3039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a:extLst>
              <a:ext uri="{FF2B5EF4-FFF2-40B4-BE49-F238E27FC236}">
                <a16:creationId xmlns:a16="http://schemas.microsoft.com/office/drawing/2014/main" id="{41DB61C2-A107-1027-FFFE-FE414733A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A5CFF6F-6162-9DA0-B855-CE1A790FAAF7}"/>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6" name="Espace réservé du pied de page 5">
            <a:extLst>
              <a:ext uri="{FF2B5EF4-FFF2-40B4-BE49-F238E27FC236}">
                <a16:creationId xmlns:a16="http://schemas.microsoft.com/office/drawing/2014/main" id="{E96544B3-DF68-C331-449B-1DB31A39D58C}"/>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BA1302EC-2FF6-08E3-1A46-A5CA3A788FD0}"/>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101610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B4521F-ED3B-E991-DF6D-E483B2F792C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A"/>
          </a:p>
        </p:txBody>
      </p:sp>
      <p:sp>
        <p:nvSpPr>
          <p:cNvPr id="3" name="Espace réservé pour une image  2">
            <a:extLst>
              <a:ext uri="{FF2B5EF4-FFF2-40B4-BE49-F238E27FC236}">
                <a16:creationId xmlns:a16="http://schemas.microsoft.com/office/drawing/2014/main" id="{4C49D00B-4109-AADD-2E75-91AC2FE211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7E3BD214-322B-CF5E-EA1D-F32E747784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F5C2B35-F04A-28F9-D4CC-35BAB25E4479}"/>
              </a:ext>
            </a:extLst>
          </p:cNvPr>
          <p:cNvSpPr>
            <a:spLocks noGrp="1"/>
          </p:cNvSpPr>
          <p:nvPr>
            <p:ph type="dt" sz="half" idx="10"/>
          </p:nvPr>
        </p:nvSpPr>
        <p:spPr/>
        <p:txBody>
          <a:bodyPr/>
          <a:lstStyle/>
          <a:p>
            <a:fld id="{FC8B8E05-764A-4CA3-A6F2-07FA8C50F065}" type="datetimeFigureOut">
              <a:rPr lang="fr-CA" smtClean="0"/>
              <a:t>2026-05-11</a:t>
            </a:fld>
            <a:endParaRPr lang="fr-CA"/>
          </a:p>
        </p:txBody>
      </p:sp>
      <p:sp>
        <p:nvSpPr>
          <p:cNvPr id="6" name="Espace réservé du pied de page 5">
            <a:extLst>
              <a:ext uri="{FF2B5EF4-FFF2-40B4-BE49-F238E27FC236}">
                <a16:creationId xmlns:a16="http://schemas.microsoft.com/office/drawing/2014/main" id="{AD4A4638-839D-0E58-36E7-7BF0FE03E17B}"/>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AAD00496-8821-8527-D402-8D309D61F7F2}"/>
              </a:ext>
            </a:extLst>
          </p:cNvPr>
          <p:cNvSpPr>
            <a:spLocks noGrp="1"/>
          </p:cNvSpPr>
          <p:nvPr>
            <p:ph type="sldNum" sz="quarter" idx="12"/>
          </p:nvPr>
        </p:nvSpPr>
        <p:spPr/>
        <p:txBody>
          <a:bodyPr/>
          <a:lstStyle/>
          <a:p>
            <a:fld id="{C49DBA2D-B627-49C6-BD68-FCD568287A10}" type="slidenum">
              <a:rPr lang="fr-CA" smtClean="0"/>
              <a:t>‹N°›</a:t>
            </a:fld>
            <a:endParaRPr lang="fr-CA"/>
          </a:p>
        </p:txBody>
      </p:sp>
    </p:spTree>
    <p:extLst>
      <p:ext uri="{BB962C8B-B14F-4D97-AF65-F5344CB8AC3E}">
        <p14:creationId xmlns:p14="http://schemas.microsoft.com/office/powerpoint/2010/main" val="3033308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FF66A41-A2BC-12AD-BE12-72DF03B359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A"/>
          </a:p>
        </p:txBody>
      </p:sp>
      <p:sp>
        <p:nvSpPr>
          <p:cNvPr id="3" name="Espace réservé du texte 2">
            <a:extLst>
              <a:ext uri="{FF2B5EF4-FFF2-40B4-BE49-F238E27FC236}">
                <a16:creationId xmlns:a16="http://schemas.microsoft.com/office/drawing/2014/main" id="{8DB62AA4-1F57-2171-7E3D-514AAA2632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a:extLst>
              <a:ext uri="{FF2B5EF4-FFF2-40B4-BE49-F238E27FC236}">
                <a16:creationId xmlns:a16="http://schemas.microsoft.com/office/drawing/2014/main" id="{2C8B0991-FAA9-9CD7-1DC5-031FC5A35A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8B8E05-764A-4CA3-A6F2-07FA8C50F065}" type="datetimeFigureOut">
              <a:rPr lang="fr-CA" smtClean="0"/>
              <a:t>2026-05-11</a:t>
            </a:fld>
            <a:endParaRPr lang="fr-CA"/>
          </a:p>
        </p:txBody>
      </p:sp>
      <p:sp>
        <p:nvSpPr>
          <p:cNvPr id="5" name="Espace réservé du pied de page 4">
            <a:extLst>
              <a:ext uri="{FF2B5EF4-FFF2-40B4-BE49-F238E27FC236}">
                <a16:creationId xmlns:a16="http://schemas.microsoft.com/office/drawing/2014/main" id="{DFA4F7C2-73AC-E58D-B4E4-B67D10250C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3088C33B-AA07-8A94-373F-2760848ABB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9DBA2D-B627-49C6-BD68-FCD568287A10}" type="slidenum">
              <a:rPr lang="fr-CA" smtClean="0"/>
              <a:t>‹N°›</a:t>
            </a:fld>
            <a:endParaRPr lang="fr-CA"/>
          </a:p>
        </p:txBody>
      </p:sp>
    </p:spTree>
    <p:extLst>
      <p:ext uri="{BB962C8B-B14F-4D97-AF65-F5344CB8AC3E}">
        <p14:creationId xmlns:p14="http://schemas.microsoft.com/office/powerpoint/2010/main" val="2957556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31.xml"/><Relationship Id="rId1" Type="http://schemas.openxmlformats.org/officeDocument/2006/relationships/slideLayout" Target="../slideLayouts/slideLayout3.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44AF124-81EA-3D7D-4769-9D740E244FDF}"/>
              </a:ext>
            </a:extLst>
          </p:cNvPr>
          <p:cNvSpPr>
            <a:spLocks noGrp="1"/>
          </p:cNvSpPr>
          <p:nvPr>
            <p:ph type="ctrTitle"/>
          </p:nvPr>
        </p:nvSpPr>
        <p:spPr>
          <a:xfrm>
            <a:off x="1285241" y="1008993"/>
            <a:ext cx="9231410" cy="3542045"/>
          </a:xfrm>
        </p:spPr>
        <p:txBody>
          <a:bodyPr anchor="b">
            <a:normAutofit/>
          </a:bodyPr>
          <a:lstStyle/>
          <a:p>
            <a:pPr algn="l"/>
            <a:r>
              <a:rPr lang="fr-CA" sz="5500" dirty="0"/>
              <a:t>La Loi 14, un régime visant à considérer davantage les besoins de la population en cas de grève</a:t>
            </a:r>
          </a:p>
        </p:txBody>
      </p:sp>
      <p:sp>
        <p:nvSpPr>
          <p:cNvPr id="3" name="Sous-titre 2">
            <a:extLst>
              <a:ext uri="{FF2B5EF4-FFF2-40B4-BE49-F238E27FC236}">
                <a16:creationId xmlns:a16="http://schemas.microsoft.com/office/drawing/2014/main" id="{311CFEEA-A2EB-31FA-F475-15CEB22DECF6}"/>
              </a:ext>
            </a:extLst>
          </p:cNvPr>
          <p:cNvSpPr>
            <a:spLocks noGrp="1"/>
          </p:cNvSpPr>
          <p:nvPr>
            <p:ph type="subTitle" idx="1"/>
          </p:nvPr>
        </p:nvSpPr>
        <p:spPr>
          <a:xfrm>
            <a:off x="1285241" y="4729842"/>
            <a:ext cx="7132335" cy="1312657"/>
          </a:xfrm>
        </p:spPr>
        <p:txBody>
          <a:bodyPr anchor="t">
            <a:normAutofit/>
          </a:bodyPr>
          <a:lstStyle/>
          <a:p>
            <a:pPr algn="l"/>
            <a:r>
              <a:rPr lang="fr-CA" sz="1700" dirty="0"/>
              <a:t>Me Arianne Mireault et Me Philippe Dufort, avec la collaboration de Me Marie-Lyne Grenier</a:t>
            </a:r>
          </a:p>
          <a:p>
            <a:pPr algn="l"/>
            <a:r>
              <a:rPr lang="fr-CA" sz="1700" dirty="0"/>
              <a:t>Service juridique du SCFP</a:t>
            </a:r>
          </a:p>
          <a:p>
            <a:pPr algn="l"/>
            <a:r>
              <a:rPr lang="fr-CA" sz="1700" dirty="0"/>
              <a:t>Séminaire sur le droit du travail et l’arbitrage de grief de la FTQ, mai 2026</a:t>
            </a:r>
          </a:p>
        </p:txBody>
      </p:sp>
      <p:pic>
        <p:nvPicPr>
          <p:cNvPr id="4" name="Picture 8">
            <a:extLst>
              <a:ext uri="{FF2B5EF4-FFF2-40B4-BE49-F238E27FC236}">
                <a16:creationId xmlns:a16="http://schemas.microsoft.com/office/drawing/2014/main" id="{7C7961FC-DADF-4A88-BB1A-F571BB7F5A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047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969EBF4-EFDF-42A2-DBFB-CD9F80D1C6C5}"/>
              </a:ext>
            </a:extLst>
          </p:cNvPr>
          <p:cNvSpPr>
            <a:spLocks noGrp="1"/>
          </p:cNvSpPr>
          <p:nvPr>
            <p:ph type="title"/>
          </p:nvPr>
        </p:nvSpPr>
        <p:spPr>
          <a:xfrm>
            <a:off x="1075767" y="1188637"/>
            <a:ext cx="2988234" cy="4480726"/>
          </a:xfrm>
        </p:spPr>
        <p:txBody>
          <a:bodyPr>
            <a:normAutofit/>
          </a:bodyPr>
          <a:lstStyle/>
          <a:p>
            <a:pPr algn="ctr"/>
            <a:r>
              <a:rPr lang="fr-CA" sz="3100" dirty="0"/>
              <a:t>Élargissement de l’encadrement du droit de grève avec l’ajout des SBEP</a:t>
            </a:r>
          </a:p>
        </p:txBody>
      </p:sp>
      <p:cxnSp>
        <p:nvCxnSpPr>
          <p:cNvPr id="23" name="Straight Connector 2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0B105BD5-6C72-796A-A9B6-1085CDB9F911}"/>
              </a:ext>
            </a:extLst>
          </p:cNvPr>
          <p:cNvSpPr>
            <a:spLocks noGrp="1"/>
          </p:cNvSpPr>
          <p:nvPr>
            <p:ph idx="1"/>
          </p:nvPr>
        </p:nvSpPr>
        <p:spPr>
          <a:xfrm>
            <a:off x="5255260" y="1648870"/>
            <a:ext cx="4702848" cy="3560260"/>
          </a:xfrm>
        </p:spPr>
        <p:txBody>
          <a:bodyPr anchor="ctr">
            <a:normAutofit fontScale="92500" lnSpcReduction="10000"/>
          </a:bodyPr>
          <a:lstStyle/>
          <a:p>
            <a:pPr algn="just">
              <a:buFont typeface="Aptos" panose="020B0004020202020204" pitchFamily="34" charset="0"/>
              <a:buChar char="–"/>
            </a:pPr>
            <a:r>
              <a:rPr lang="fr-CA" sz="2400" dirty="0"/>
              <a:t>Ajout du CHAPITRE V.1.1 :</a:t>
            </a:r>
          </a:p>
          <a:p>
            <a:pPr marL="0" indent="0" algn="just">
              <a:buNone/>
            </a:pPr>
            <a:r>
              <a:rPr lang="fr-CA" sz="2400" cap="small" dirty="0"/>
              <a:t>Dispositions particulières relatives aux services à maintenir pour assurer le bien-être de la population </a:t>
            </a:r>
          </a:p>
          <a:p>
            <a:pPr marL="0" indent="0" algn="just">
              <a:buNone/>
            </a:pPr>
            <a:r>
              <a:rPr lang="fr-CA" sz="2000" dirty="0"/>
              <a:t>111.22.3. Dans le présent chapitre, on entend par « services assurant le bien-être de la population » </a:t>
            </a:r>
            <a:r>
              <a:rPr lang="fr-CA" sz="2000" u="sng" dirty="0"/>
              <a:t>les services minimalement requis pour éviter que ne soit affectée de manière disproportionnée la sécurité sociale, économique ou environnementale de la population, notamment celle des personnes en situation de vulnérabilité</a:t>
            </a:r>
            <a:r>
              <a:rPr lang="fr-CA" sz="2000" dirty="0"/>
              <a:t>. </a:t>
            </a:r>
          </a:p>
        </p:txBody>
      </p:sp>
      <p:pic>
        <p:nvPicPr>
          <p:cNvPr id="4" name="Picture 8">
            <a:extLst>
              <a:ext uri="{FF2B5EF4-FFF2-40B4-BE49-F238E27FC236}">
                <a16:creationId xmlns:a16="http://schemas.microsoft.com/office/drawing/2014/main" id="{A2A3B2DB-9772-F2C9-CCD5-830555304F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957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30DD685-BD99-6E9A-7850-D2168CA2F5B5}"/>
              </a:ext>
            </a:extLst>
          </p:cNvPr>
          <p:cNvSpPr>
            <a:spLocks noGrp="1"/>
          </p:cNvSpPr>
          <p:nvPr>
            <p:ph type="title"/>
          </p:nvPr>
        </p:nvSpPr>
        <p:spPr>
          <a:xfrm>
            <a:off x="1349043" y="1045870"/>
            <a:ext cx="9490514" cy="1618489"/>
          </a:xfrm>
        </p:spPr>
        <p:txBody>
          <a:bodyPr anchor="ctr">
            <a:noAutofit/>
          </a:bodyPr>
          <a:lstStyle/>
          <a:p>
            <a:r>
              <a:rPr lang="fr-CA" sz="3600" dirty="0"/>
              <a:t>Élargissement de l’encadrement du droit de grève avec l’ajout des SBEP (suite)</a:t>
            </a:r>
          </a:p>
        </p:txBody>
      </p:sp>
      <p:sp>
        <p:nvSpPr>
          <p:cNvPr id="3" name="Espace réservé du contenu 2">
            <a:extLst>
              <a:ext uri="{FF2B5EF4-FFF2-40B4-BE49-F238E27FC236}">
                <a16:creationId xmlns:a16="http://schemas.microsoft.com/office/drawing/2014/main" id="{8F48985D-0466-8BB0-3D6E-1937A8D039FC}"/>
              </a:ext>
            </a:extLst>
          </p:cNvPr>
          <p:cNvSpPr>
            <a:spLocks noGrp="1"/>
          </p:cNvSpPr>
          <p:nvPr>
            <p:ph idx="1"/>
          </p:nvPr>
        </p:nvSpPr>
        <p:spPr>
          <a:xfrm>
            <a:off x="1285240" y="2664359"/>
            <a:ext cx="8576212" cy="3147771"/>
          </a:xfrm>
        </p:spPr>
        <p:txBody>
          <a:bodyPr anchor="t">
            <a:normAutofit/>
          </a:bodyPr>
          <a:lstStyle/>
          <a:p>
            <a:pPr algn="just">
              <a:buFont typeface="Aptos" panose="020B0004020202020204" pitchFamily="34" charset="0"/>
              <a:buChar char="–"/>
            </a:pPr>
            <a:r>
              <a:rPr lang="fr-CA" sz="2000" dirty="0"/>
              <a:t>Notion de « bien-être » plus large que les « services essentiels »;</a:t>
            </a:r>
          </a:p>
          <a:p>
            <a:pPr algn="just">
              <a:buFont typeface="Aptos" panose="020B0004020202020204" pitchFamily="34" charset="0"/>
              <a:buChar char="–"/>
            </a:pPr>
            <a:r>
              <a:rPr lang="fr-CA" sz="2000" dirty="0"/>
              <a:t>Bien qu’à ce jour des critères précis permettant d’identifier de tels services n’ont pas été définis, les quelques exemples donnés par le Ministre en point de presse nous donnent un aperçu:</a:t>
            </a:r>
          </a:p>
          <a:p>
            <a:pPr lvl="1" algn="just">
              <a:buFont typeface="Aptos" panose="020B0004020202020204" pitchFamily="34" charset="0"/>
              <a:buChar char="–"/>
            </a:pPr>
            <a:r>
              <a:rPr lang="fr-CA" sz="2000" dirty="0"/>
              <a:t>Les services offerts aux enfants à besoins particuliers dans les écoles;</a:t>
            </a:r>
          </a:p>
          <a:p>
            <a:pPr lvl="1" algn="just">
              <a:buFont typeface="Aptos" panose="020B0004020202020204" pitchFamily="34" charset="0"/>
              <a:buChar char="–"/>
            </a:pPr>
            <a:r>
              <a:rPr lang="fr-CA" sz="2000" dirty="0"/>
              <a:t>Les services funéraires;</a:t>
            </a:r>
          </a:p>
          <a:p>
            <a:pPr lvl="1" algn="just">
              <a:buFont typeface="Aptos" panose="020B0004020202020204" pitchFamily="34" charset="0"/>
              <a:buChar char="–"/>
            </a:pPr>
            <a:r>
              <a:rPr lang="fr-CA" sz="2000" dirty="0"/>
              <a:t>Le transport scolaire;</a:t>
            </a:r>
          </a:p>
          <a:p>
            <a:pPr lvl="1" algn="just">
              <a:buFont typeface="Aptos" panose="020B0004020202020204" pitchFamily="34" charset="0"/>
              <a:buChar char="–"/>
            </a:pPr>
            <a:r>
              <a:rPr lang="fr-CA" sz="2000" dirty="0"/>
              <a:t>Les services de traversiers;</a:t>
            </a:r>
          </a:p>
          <a:p>
            <a:pPr lvl="1" algn="just">
              <a:buFont typeface="Aptos" panose="020B0004020202020204" pitchFamily="34" charset="0"/>
              <a:buChar char="–"/>
            </a:pPr>
            <a:r>
              <a:rPr lang="fr-CA" sz="2000" dirty="0"/>
              <a:t>L’industrie de la transformation alimentaire.</a:t>
            </a:r>
          </a:p>
        </p:txBody>
      </p:sp>
      <p:pic>
        <p:nvPicPr>
          <p:cNvPr id="4" name="Picture 8">
            <a:extLst>
              <a:ext uri="{FF2B5EF4-FFF2-40B4-BE49-F238E27FC236}">
                <a16:creationId xmlns:a16="http://schemas.microsoft.com/office/drawing/2014/main" id="{F1417E56-D254-DDA1-8D9B-D5F9B58042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9567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B7EE774-1923-B235-DDF8-1D88246B77B2}"/>
              </a:ext>
            </a:extLst>
          </p:cNvPr>
          <p:cNvSpPr>
            <a:spLocks noGrp="1"/>
          </p:cNvSpPr>
          <p:nvPr>
            <p:ph type="title"/>
          </p:nvPr>
        </p:nvSpPr>
        <p:spPr>
          <a:xfrm>
            <a:off x="1285240" y="1050595"/>
            <a:ext cx="8369399" cy="1618489"/>
          </a:xfrm>
        </p:spPr>
        <p:txBody>
          <a:bodyPr anchor="ctr">
            <a:normAutofit/>
          </a:bodyPr>
          <a:lstStyle/>
          <a:p>
            <a:r>
              <a:rPr lang="fr-CA" sz="3600" dirty="0"/>
              <a:t>Le mécanisme d’assujettissement aux SBEP</a:t>
            </a:r>
          </a:p>
        </p:txBody>
      </p:sp>
      <p:sp>
        <p:nvSpPr>
          <p:cNvPr id="3" name="Espace réservé du contenu 2">
            <a:extLst>
              <a:ext uri="{FF2B5EF4-FFF2-40B4-BE49-F238E27FC236}">
                <a16:creationId xmlns:a16="http://schemas.microsoft.com/office/drawing/2014/main" id="{6C3D880A-A460-8CD0-676C-4BF788F85214}"/>
              </a:ext>
            </a:extLst>
          </p:cNvPr>
          <p:cNvSpPr>
            <a:spLocks noGrp="1"/>
          </p:cNvSpPr>
          <p:nvPr>
            <p:ph idx="1"/>
          </p:nvPr>
        </p:nvSpPr>
        <p:spPr>
          <a:xfrm>
            <a:off x="1285240" y="2669085"/>
            <a:ext cx="8074815" cy="3100780"/>
          </a:xfrm>
        </p:spPr>
        <p:txBody>
          <a:bodyPr anchor="t">
            <a:normAutofit fontScale="92500" lnSpcReduction="20000"/>
          </a:bodyPr>
          <a:lstStyle/>
          <a:p>
            <a:pPr marL="0" indent="0" algn="just">
              <a:buNone/>
            </a:pPr>
            <a:r>
              <a:rPr lang="fr-CA" sz="1800" b="1" dirty="0"/>
              <a:t>Étape 1 : Décret du Gouvernement sur l’assujettissement  (111.22.4 CT)</a:t>
            </a:r>
          </a:p>
          <a:p>
            <a:pPr algn="just">
              <a:buFont typeface="Aptos" panose="020B0004020202020204" pitchFamily="34" charset="0"/>
              <a:buChar char="–"/>
            </a:pPr>
            <a:r>
              <a:rPr lang="fr-CA" sz="1800" dirty="0"/>
              <a:t>Le décret est valide jusqu’au dépôt de la convention collective ou de la sentence arbitrale en tenant lieu;</a:t>
            </a:r>
          </a:p>
          <a:p>
            <a:pPr marL="0" indent="0" algn="just">
              <a:buNone/>
            </a:pPr>
            <a:r>
              <a:rPr lang="fr-CA" sz="1800" b="1" dirty="0"/>
              <a:t>Étape 2 : Demande de l’Employeur ou du Syndicat au TAT, d’ordonner le maintien des SBEP</a:t>
            </a:r>
          </a:p>
          <a:p>
            <a:pPr algn="just">
              <a:buFont typeface="Aptos" panose="020B0004020202020204" pitchFamily="34" charset="0"/>
              <a:buChar char="–"/>
            </a:pPr>
            <a:r>
              <a:rPr lang="fr-CA" sz="1800" dirty="0"/>
              <a:t>Cette demande ne peut pas être faite avant l’obtention du droit de grève ou lock-out en vertu du Code du travail (111.22.5 et 58 et 52.2 CT);</a:t>
            </a:r>
          </a:p>
          <a:p>
            <a:pPr algn="just">
              <a:buFont typeface="Aptos" panose="020B0004020202020204" pitchFamily="34" charset="0"/>
              <a:buChar char="–"/>
            </a:pPr>
            <a:r>
              <a:rPr lang="fr-CA" sz="1800" dirty="0"/>
              <a:t>La demande doit respecter les formalités prévues aux </a:t>
            </a:r>
            <a:r>
              <a:rPr lang="fr-CA" sz="1800" i="1" dirty="0"/>
              <a:t>Exigences du </a:t>
            </a:r>
            <a:r>
              <a:rPr lang="fr-CA" sz="1800" dirty="0"/>
              <a:t>TAT, notamment celle d’inclure les observations et argumentaires;</a:t>
            </a:r>
          </a:p>
          <a:p>
            <a:pPr marL="0" indent="0" algn="just">
              <a:buNone/>
            </a:pPr>
            <a:r>
              <a:rPr lang="fr-CA" sz="1800" b="1" dirty="0"/>
              <a:t>Étape 3 : Le TAT traite la demande </a:t>
            </a:r>
          </a:p>
          <a:p>
            <a:pPr algn="just">
              <a:buFont typeface="Aptos" panose="020B0004020202020204" pitchFamily="34" charset="0"/>
              <a:buChar char="–"/>
            </a:pPr>
            <a:r>
              <a:rPr lang="fr-CA" sz="1800" dirty="0"/>
              <a:t>Sur dossier ou audience (111.22.15 CT).</a:t>
            </a:r>
          </a:p>
        </p:txBody>
      </p:sp>
      <p:pic>
        <p:nvPicPr>
          <p:cNvPr id="4" name="Picture 8">
            <a:extLst>
              <a:ext uri="{FF2B5EF4-FFF2-40B4-BE49-F238E27FC236}">
                <a16:creationId xmlns:a16="http://schemas.microsoft.com/office/drawing/2014/main" id="{F6D78B07-EDDC-D7AE-AD18-05158636C9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780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FB991DD-60CB-55D2-C987-E6123A5F9F37}"/>
              </a:ext>
            </a:extLst>
          </p:cNvPr>
          <p:cNvSpPr>
            <a:spLocks noGrp="1"/>
          </p:cNvSpPr>
          <p:nvPr>
            <p:ph type="title"/>
          </p:nvPr>
        </p:nvSpPr>
        <p:spPr>
          <a:xfrm>
            <a:off x="1285240" y="1050595"/>
            <a:ext cx="8381274" cy="1618489"/>
          </a:xfrm>
        </p:spPr>
        <p:txBody>
          <a:bodyPr anchor="ctr">
            <a:normAutofit/>
          </a:bodyPr>
          <a:lstStyle/>
          <a:p>
            <a:r>
              <a:rPr lang="fr-CA" sz="3600" dirty="0"/>
              <a:t>Le mécanisme d’assujettissement aux SBEP</a:t>
            </a:r>
          </a:p>
        </p:txBody>
      </p:sp>
      <p:sp>
        <p:nvSpPr>
          <p:cNvPr id="3" name="Espace réservé du contenu 2">
            <a:extLst>
              <a:ext uri="{FF2B5EF4-FFF2-40B4-BE49-F238E27FC236}">
                <a16:creationId xmlns:a16="http://schemas.microsoft.com/office/drawing/2014/main" id="{2906B090-424B-5159-3849-79AE7DCC3E40}"/>
              </a:ext>
            </a:extLst>
          </p:cNvPr>
          <p:cNvSpPr>
            <a:spLocks noGrp="1"/>
          </p:cNvSpPr>
          <p:nvPr>
            <p:ph idx="1"/>
          </p:nvPr>
        </p:nvSpPr>
        <p:spPr>
          <a:xfrm>
            <a:off x="1285240" y="2470068"/>
            <a:ext cx="8074815" cy="3761089"/>
          </a:xfrm>
        </p:spPr>
        <p:txBody>
          <a:bodyPr anchor="t">
            <a:normAutofit fontScale="92500"/>
          </a:bodyPr>
          <a:lstStyle/>
          <a:p>
            <a:pPr marL="0" indent="0" algn="just">
              <a:buNone/>
            </a:pPr>
            <a:r>
              <a:rPr lang="fr-CA" sz="1800" b="1" dirty="0"/>
              <a:t>Étape 4 : La décision </a:t>
            </a:r>
          </a:p>
          <a:p>
            <a:pPr algn="just">
              <a:buFont typeface="Aptos" panose="020B0004020202020204" pitchFamily="34" charset="0"/>
              <a:buChar char="–"/>
            </a:pPr>
            <a:r>
              <a:rPr lang="fr-CA" sz="1800" dirty="0"/>
              <a:t>Suspension possible du droit de grève ou lock-out : </a:t>
            </a:r>
          </a:p>
          <a:p>
            <a:pPr marL="457200" lvl="1" indent="0" algn="just">
              <a:buNone/>
            </a:pPr>
            <a:r>
              <a:rPr lang="fr-CA" sz="1800" dirty="0"/>
              <a:t>« 111.22.11. La grève ou le lock-out en cours se poursuit malgré la décision du Tribunal d’assujettir les parties au maintien de services assurant le bien-être de la population. </a:t>
            </a:r>
            <a:r>
              <a:rPr lang="fr-CA" sz="1800" u="sng" dirty="0"/>
              <a:t>Toutefois, à compter de la date de la notification aux parties de cette décision, le Tribunal peut, s’il juge que des circonstances exceptionnelles le justifient, suspendre l’exercice du droit de grève ou de lock-out jusqu’à ce qu’il rende une décision conformément aux articles 111.22.8 ou 111.22.9</a:t>
            </a:r>
            <a:r>
              <a:rPr lang="fr-CA" sz="1800" dirty="0"/>
              <a:t>. »</a:t>
            </a:r>
          </a:p>
          <a:p>
            <a:pPr marL="0" indent="0" algn="just">
              <a:buNone/>
            </a:pPr>
            <a:r>
              <a:rPr lang="fr-CA" sz="1800" b="1" dirty="0"/>
              <a:t>Étape 5 : Négociation des services au bien-être</a:t>
            </a:r>
          </a:p>
          <a:p>
            <a:pPr algn="just">
              <a:buFont typeface="Aptos" panose="020B0004020202020204" pitchFamily="34" charset="0"/>
              <a:buChar char="–"/>
            </a:pPr>
            <a:r>
              <a:rPr lang="fr-CA" sz="1800" dirty="0"/>
              <a:t>Si le TAT rend une décision stipulant que les parties ont l’obligation de maintenir des services au bien-être, il ne détermine pas quels services doivent être maintenus : les parties ont alors l’obligation de débuter les négociations dans les 7 jours ouvrables francs de la notification de la décision (111.22.7 CT).</a:t>
            </a:r>
          </a:p>
        </p:txBody>
      </p:sp>
      <p:pic>
        <p:nvPicPr>
          <p:cNvPr id="4" name="Picture 8">
            <a:extLst>
              <a:ext uri="{FF2B5EF4-FFF2-40B4-BE49-F238E27FC236}">
                <a16:creationId xmlns:a16="http://schemas.microsoft.com/office/drawing/2014/main" id="{2F486FE9-932B-E6D1-683B-F970AE408D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1304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01BFF6E-56FA-BBFD-706E-9C825BDAD3C9}"/>
              </a:ext>
            </a:extLst>
          </p:cNvPr>
          <p:cNvSpPr>
            <a:spLocks noGrp="1"/>
          </p:cNvSpPr>
          <p:nvPr>
            <p:ph type="title"/>
          </p:nvPr>
        </p:nvSpPr>
        <p:spPr>
          <a:xfrm>
            <a:off x="1285240" y="1050595"/>
            <a:ext cx="8393150" cy="1618489"/>
          </a:xfrm>
        </p:spPr>
        <p:txBody>
          <a:bodyPr anchor="ctr">
            <a:normAutofit/>
          </a:bodyPr>
          <a:lstStyle/>
          <a:p>
            <a:r>
              <a:rPr lang="fr-CA" sz="3600" dirty="0"/>
              <a:t>Le mécanisme d’assujettissement aux SBEP</a:t>
            </a:r>
          </a:p>
        </p:txBody>
      </p:sp>
      <p:sp>
        <p:nvSpPr>
          <p:cNvPr id="3" name="Espace réservé du contenu 2">
            <a:extLst>
              <a:ext uri="{FF2B5EF4-FFF2-40B4-BE49-F238E27FC236}">
                <a16:creationId xmlns:a16="http://schemas.microsoft.com/office/drawing/2014/main" id="{5B862A3A-E77B-B4FD-9D22-CBA039913B82}"/>
              </a:ext>
            </a:extLst>
          </p:cNvPr>
          <p:cNvSpPr>
            <a:spLocks noGrp="1"/>
          </p:cNvSpPr>
          <p:nvPr>
            <p:ph idx="1"/>
          </p:nvPr>
        </p:nvSpPr>
        <p:spPr>
          <a:xfrm>
            <a:off x="1285241" y="2287583"/>
            <a:ext cx="8127244" cy="3592652"/>
          </a:xfrm>
        </p:spPr>
        <p:txBody>
          <a:bodyPr anchor="t">
            <a:noAutofit/>
          </a:bodyPr>
          <a:lstStyle/>
          <a:p>
            <a:pPr marL="0" indent="0">
              <a:buNone/>
            </a:pPr>
            <a:r>
              <a:rPr lang="fr-CA" sz="1800" b="1" dirty="0"/>
              <a:t>Étape 6 : Selon le résultat des négociations…</a:t>
            </a:r>
          </a:p>
          <a:p>
            <a:pPr algn="just">
              <a:buFont typeface="Aptos" panose="020B0004020202020204" pitchFamily="34" charset="0"/>
              <a:buChar char="–"/>
            </a:pPr>
            <a:r>
              <a:rPr lang="fr-CA" sz="1800" dirty="0">
                <a:solidFill>
                  <a:schemeClr val="accent1"/>
                </a:solidFill>
                <a:effectLst>
                  <a:outerShdw blurRad="38100" dist="38100" dir="2700000" algn="tl">
                    <a:srgbClr val="000000">
                      <a:alpha val="43137"/>
                    </a:srgbClr>
                  </a:outerShdw>
                </a:effectLst>
              </a:rPr>
              <a:t>Scénario 1 : </a:t>
            </a:r>
            <a:r>
              <a:rPr lang="fr-CA" sz="1800" u="sng" dirty="0"/>
              <a:t>une entente intervient</a:t>
            </a:r>
            <a:r>
              <a:rPr lang="fr-CA" sz="1800" dirty="0"/>
              <a:t> entre l’Employeur et le Syndicat sur les SBEP devant être maintenus; </a:t>
            </a:r>
          </a:p>
          <a:p>
            <a:pPr lvl="1" algn="just">
              <a:buFont typeface="Aptos" panose="020B0004020202020204" pitchFamily="34" charset="0"/>
              <a:buChar char="–"/>
            </a:pPr>
            <a:r>
              <a:rPr lang="fr-CA" sz="1800" dirty="0"/>
              <a:t>Le TAT rend une décision sur la suffisance de l’entente (111.22.8 CT);</a:t>
            </a:r>
          </a:p>
          <a:p>
            <a:pPr algn="just">
              <a:buFont typeface="Aptos" panose="020B0004020202020204" pitchFamily="34" charset="0"/>
              <a:buChar char="–"/>
            </a:pPr>
            <a:r>
              <a:rPr lang="fr-CA" sz="1800" dirty="0">
                <a:solidFill>
                  <a:schemeClr val="accent1"/>
                </a:solidFill>
                <a:effectLst>
                  <a:outerShdw blurRad="38100" dist="38100" dir="2700000" algn="tl">
                    <a:srgbClr val="000000">
                      <a:alpha val="43137"/>
                    </a:srgbClr>
                  </a:outerShdw>
                </a:effectLst>
              </a:rPr>
              <a:t>Scénario 2 : </a:t>
            </a:r>
            <a:r>
              <a:rPr lang="fr-CA" sz="1800" u="sng" dirty="0"/>
              <a:t>aucune entente n’intervient</a:t>
            </a:r>
            <a:r>
              <a:rPr lang="fr-CA" sz="1800" dirty="0"/>
              <a:t> au terme de la négociation. Les parties soumettent alors leurs observations au TAT, lequel déterminera les SBEP à maintenir (111.22.9 CT);</a:t>
            </a:r>
          </a:p>
          <a:p>
            <a:pPr marL="0" indent="0" algn="just">
              <a:buNone/>
            </a:pPr>
            <a:r>
              <a:rPr lang="fr-CA" sz="1800" b="1" dirty="0"/>
              <a:t>À noter :</a:t>
            </a:r>
          </a:p>
          <a:p>
            <a:pPr algn="just">
              <a:buFont typeface="Aptos" panose="020B0004020202020204" pitchFamily="34" charset="0"/>
              <a:buChar char="–"/>
            </a:pPr>
            <a:r>
              <a:rPr lang="fr-CA" sz="1800" dirty="0"/>
              <a:t>Le TAT peut modifier ou révoquer sa décision en tout temps, de sa propre initiative ou sur demande (111.22.10 CT);</a:t>
            </a:r>
          </a:p>
          <a:p>
            <a:pPr algn="just">
              <a:buFont typeface="Aptos" panose="020B0004020202020204" pitchFamily="34" charset="0"/>
              <a:buChar char="–"/>
            </a:pPr>
            <a:r>
              <a:rPr lang="fr-CA" sz="1800" dirty="0"/>
              <a:t>Pouvoir d’enquête du TAT sur une contravention à la décision sur les SBEP (111.22.14 CT).</a:t>
            </a:r>
          </a:p>
        </p:txBody>
      </p:sp>
      <p:pic>
        <p:nvPicPr>
          <p:cNvPr id="4" name="Picture 8">
            <a:extLst>
              <a:ext uri="{FF2B5EF4-FFF2-40B4-BE49-F238E27FC236}">
                <a16:creationId xmlns:a16="http://schemas.microsoft.com/office/drawing/2014/main" id="{D88C0B80-A68E-8A96-961C-456B08B59C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342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ACDA5DA-357D-EC2D-2C79-80D043EF6277}"/>
              </a:ext>
            </a:extLst>
          </p:cNvPr>
          <p:cNvSpPr>
            <a:spLocks noGrp="1"/>
          </p:cNvSpPr>
          <p:nvPr>
            <p:ph type="title"/>
          </p:nvPr>
        </p:nvSpPr>
        <p:spPr>
          <a:xfrm>
            <a:off x="1075767" y="1188637"/>
            <a:ext cx="2988234" cy="4480726"/>
          </a:xfrm>
        </p:spPr>
        <p:txBody>
          <a:bodyPr>
            <a:normAutofit/>
          </a:bodyPr>
          <a:lstStyle/>
          <a:p>
            <a:pPr algn="ctr"/>
            <a:r>
              <a:rPr lang="fr-CA" sz="4100" dirty="0"/>
              <a:t>Champ d’application du nouveau pouvoir spécial du Ministre</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86A35E7C-B0F2-D20B-1646-21BD14F7D2C9}"/>
              </a:ext>
            </a:extLst>
          </p:cNvPr>
          <p:cNvSpPr>
            <a:spLocks noGrp="1"/>
          </p:cNvSpPr>
          <p:nvPr>
            <p:ph idx="1"/>
          </p:nvPr>
        </p:nvSpPr>
        <p:spPr>
          <a:xfrm>
            <a:off x="5255260" y="1648870"/>
            <a:ext cx="4702848" cy="3560260"/>
          </a:xfrm>
        </p:spPr>
        <p:txBody>
          <a:bodyPr anchor="ctr">
            <a:normAutofit fontScale="77500" lnSpcReduction="20000"/>
          </a:bodyPr>
          <a:lstStyle/>
          <a:p>
            <a:pPr marL="0" indent="0" algn="just">
              <a:buNone/>
            </a:pPr>
            <a:r>
              <a:rPr lang="fr-CA" sz="2100" dirty="0"/>
              <a:t>111.32.1 CT</a:t>
            </a:r>
          </a:p>
          <a:p>
            <a:pPr marL="0" indent="0" algn="just">
              <a:buNone/>
            </a:pPr>
            <a:r>
              <a:rPr lang="fr-CA" sz="2100" dirty="0"/>
              <a:t>Le présent chapitre ne s’applique pas aux relations du travail : </a:t>
            </a:r>
          </a:p>
          <a:p>
            <a:pPr marL="0" indent="0" algn="just">
              <a:buNone/>
            </a:pPr>
            <a:r>
              <a:rPr lang="fr-CA" sz="2100" dirty="0"/>
              <a:t>1° dans les secteurs public et parapublic au sens du paragraphe 1° de l’article 111.2; </a:t>
            </a:r>
          </a:p>
          <a:p>
            <a:pPr marL="0" indent="0" algn="just">
              <a:buNone/>
            </a:pPr>
            <a:r>
              <a:rPr lang="fr-CA" sz="2100" dirty="0"/>
              <a:t>2° dans les organismes gouvernementaux énumérés à l’annexe C de la Loi sur le régime de négociation des conventions collectives dans les secteurs public et parapublic (chapitre R-8.2); </a:t>
            </a:r>
          </a:p>
          <a:p>
            <a:pPr marL="0" indent="0" algn="just">
              <a:buNone/>
            </a:pPr>
            <a:r>
              <a:rPr lang="fr-CA" sz="2100" dirty="0"/>
              <a:t>3° dans les services ambulanciers et les centres de communication santé visés par la Loi sur les services préhospitaliers d’urgence (chapitre S-6.2); </a:t>
            </a:r>
          </a:p>
          <a:p>
            <a:pPr marL="0" indent="0" algn="just">
              <a:buNone/>
            </a:pPr>
            <a:r>
              <a:rPr lang="fr-CA" sz="2100" dirty="0"/>
              <a:t>4° dans les centres de la petite enfance et les bureaux coordonnateurs de la garde éducative en milieu familial visés par la Loi sur les services de garde éducatifs à l’enfance (chapitre S-4.1.1).</a:t>
            </a:r>
          </a:p>
        </p:txBody>
      </p:sp>
      <p:pic>
        <p:nvPicPr>
          <p:cNvPr id="4" name="Picture 8">
            <a:extLst>
              <a:ext uri="{FF2B5EF4-FFF2-40B4-BE49-F238E27FC236}">
                <a16:creationId xmlns:a16="http://schemas.microsoft.com/office/drawing/2014/main" id="{0E691740-9DAA-99BB-7A30-7FE10FA54B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0397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544BE61-57A8-4A76-34BB-80D2783C1EE2}"/>
              </a:ext>
            </a:extLst>
          </p:cNvPr>
          <p:cNvSpPr>
            <a:spLocks noGrp="1"/>
          </p:cNvSpPr>
          <p:nvPr>
            <p:ph type="title"/>
          </p:nvPr>
        </p:nvSpPr>
        <p:spPr>
          <a:xfrm>
            <a:off x="1075767" y="1188637"/>
            <a:ext cx="2988234" cy="4480726"/>
          </a:xfrm>
        </p:spPr>
        <p:txBody>
          <a:bodyPr>
            <a:normAutofit/>
          </a:bodyPr>
          <a:lstStyle/>
          <a:p>
            <a:pPr algn="ctr"/>
            <a:r>
              <a:rPr lang="fr-CA" sz="4000" dirty="0"/>
              <a:t>Ledit pouvoir du Ministre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60B407B3-18AE-AA0B-9EB5-AC38D55ED3A0}"/>
              </a:ext>
            </a:extLst>
          </p:cNvPr>
          <p:cNvSpPr>
            <a:spLocks noGrp="1"/>
          </p:cNvSpPr>
          <p:nvPr>
            <p:ph idx="1"/>
          </p:nvPr>
        </p:nvSpPr>
        <p:spPr>
          <a:xfrm>
            <a:off x="5255260" y="1648870"/>
            <a:ext cx="4702848" cy="3560260"/>
          </a:xfrm>
        </p:spPr>
        <p:txBody>
          <a:bodyPr anchor="ctr">
            <a:normAutofit fontScale="92500" lnSpcReduction="10000"/>
          </a:bodyPr>
          <a:lstStyle/>
          <a:p>
            <a:pPr marL="0" indent="0" algn="just">
              <a:buNone/>
            </a:pPr>
            <a:r>
              <a:rPr lang="fr-CA" sz="1800" dirty="0"/>
              <a:t>111.32.2. Le ministre peut, </a:t>
            </a:r>
            <a:r>
              <a:rPr lang="fr-CA" sz="1800" u="sng" dirty="0"/>
              <a:t>s’il estime qu’une grève ou un lock-out cause ou menace de causer un préjudice grave ou irréparable à la population et que l’intervention d’un conciliateur ou d’un médiateur s’est avérée infructueuse</a:t>
            </a:r>
            <a:r>
              <a:rPr lang="fr-CA" sz="1800" dirty="0"/>
              <a:t>, déférer le différend à un arbitre afin que ce dernier détermine les conditions de travail des salariés compris dans l’unité de négociation en grève ou en lock-out. Le ministre avise les parties qu’il défère le différend à l’arbitrage. </a:t>
            </a:r>
          </a:p>
          <a:p>
            <a:pPr marL="0" indent="0" algn="just">
              <a:buNone/>
            </a:pPr>
            <a:r>
              <a:rPr lang="fr-CA" sz="1800" dirty="0"/>
              <a:t>La grève ou le lock-out en cours </a:t>
            </a:r>
            <a:r>
              <a:rPr lang="fr-CA" sz="1800" u="sng" dirty="0"/>
              <a:t>prend fin à la date et à l’heure indiquées dans l’avis. À compter de ce moment, les conditions de travail applicables aux salariés compris dans l’unité de négociation sont celles dont le maintien est prévu à l’article 59</a:t>
            </a:r>
            <a:r>
              <a:rPr lang="fr-CA" sz="1800" dirty="0"/>
              <a:t>. </a:t>
            </a:r>
          </a:p>
        </p:txBody>
      </p:sp>
      <p:pic>
        <p:nvPicPr>
          <p:cNvPr id="4" name="Picture 8">
            <a:extLst>
              <a:ext uri="{FF2B5EF4-FFF2-40B4-BE49-F238E27FC236}">
                <a16:creationId xmlns:a16="http://schemas.microsoft.com/office/drawing/2014/main" id="{4603554B-5A89-29CC-2E79-C4B3365D74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5127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CAD2B69-3E93-A0ED-AE08-40E4ECB00D97}"/>
              </a:ext>
            </a:extLst>
          </p:cNvPr>
          <p:cNvSpPr>
            <a:spLocks noGrp="1"/>
          </p:cNvSpPr>
          <p:nvPr>
            <p:ph type="title"/>
          </p:nvPr>
        </p:nvSpPr>
        <p:spPr>
          <a:xfrm>
            <a:off x="1075767" y="1188637"/>
            <a:ext cx="2988234" cy="4480726"/>
          </a:xfrm>
        </p:spPr>
        <p:txBody>
          <a:bodyPr>
            <a:normAutofit/>
          </a:bodyPr>
          <a:lstStyle/>
          <a:p>
            <a:pPr algn="ctr"/>
            <a:r>
              <a:rPr lang="fr-CA" sz="5600" dirty="0"/>
              <a:t>Mise en œuvre du pouvoir du Ministre</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1BC33215-A42F-6AD0-66E9-BB3A6DA341FD}"/>
              </a:ext>
            </a:extLst>
          </p:cNvPr>
          <p:cNvSpPr>
            <a:spLocks noGrp="1"/>
          </p:cNvSpPr>
          <p:nvPr>
            <p:ph idx="1"/>
          </p:nvPr>
        </p:nvSpPr>
        <p:spPr>
          <a:xfrm>
            <a:off x="5255260" y="1648870"/>
            <a:ext cx="4702848" cy="3560260"/>
          </a:xfrm>
        </p:spPr>
        <p:txBody>
          <a:bodyPr anchor="ctr">
            <a:normAutofit lnSpcReduction="10000"/>
          </a:bodyPr>
          <a:lstStyle/>
          <a:p>
            <a:pPr algn="just"/>
            <a:r>
              <a:rPr lang="fr-CA" sz="1600" dirty="0"/>
              <a:t>Avis du Ministre aux parties (111.32.2 CT);</a:t>
            </a:r>
          </a:p>
          <a:p>
            <a:pPr algn="just"/>
            <a:r>
              <a:rPr lang="fr-CA" sz="1600" dirty="0"/>
              <a:t>Dans les 10 jours de la réception de l’avis prévu à 111.32.2 CT, les parties doivent se consulter pour le choix d’un arbitre (111.32.3 CT);</a:t>
            </a:r>
          </a:p>
          <a:p>
            <a:pPr algn="just"/>
            <a:r>
              <a:rPr lang="fr-CA" sz="1600" dirty="0"/>
              <a:t>S’il n’y a pas d’entente sur le choix de l’arbitre, le Ministre le nomme selon l’article 77 CT;</a:t>
            </a:r>
          </a:p>
          <a:p>
            <a:pPr algn="just"/>
            <a:r>
              <a:rPr lang="fr-CA" sz="1600" dirty="0"/>
              <a:t>Les parties peuvent, à tout moment, s’entendre sur l’une des questions faisant l’objet du différend (111.32.4 CT). Dans ce cas, l’accord est intégré à la sentence arbitrale;</a:t>
            </a:r>
          </a:p>
          <a:p>
            <a:pPr algn="just"/>
            <a:r>
              <a:rPr lang="fr-CA" sz="1600" dirty="0"/>
              <a:t>Dans le secteur municipal (111.32.5 ct) : les articles 16, 17 et 30 de la </a:t>
            </a:r>
            <a:r>
              <a:rPr lang="fr-CA" sz="1600" i="1" dirty="0"/>
              <a:t>Loi concernant le régime de négociation des conventions collectives et de règlement des différents dans le secteur municipal </a:t>
            </a:r>
            <a:r>
              <a:rPr lang="fr-CA" sz="1600" dirty="0"/>
              <a:t>(R-8.3) s’appliquent.</a:t>
            </a:r>
          </a:p>
        </p:txBody>
      </p:sp>
      <p:pic>
        <p:nvPicPr>
          <p:cNvPr id="4" name="Picture 8">
            <a:extLst>
              <a:ext uri="{FF2B5EF4-FFF2-40B4-BE49-F238E27FC236}">
                <a16:creationId xmlns:a16="http://schemas.microsoft.com/office/drawing/2014/main" id="{8DB07AD9-7740-AC71-26F1-586EE96F3A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73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D6418A-892D-BB58-A433-DDA768579A12}"/>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que 4" descr="Marteau d'officiel avec un remplissage uni">
            <a:extLst>
              <a:ext uri="{FF2B5EF4-FFF2-40B4-BE49-F238E27FC236}">
                <a16:creationId xmlns:a16="http://schemas.microsoft.com/office/drawing/2014/main" id="{85213380-6834-E6EE-9082-4C682792C5E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43" name="Freeform: Shape 42">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ight Triangle 44">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4737258-F72D-15F5-4153-4EC63CCCA5D6}"/>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7200" kern="1200" dirty="0">
                <a:solidFill>
                  <a:schemeClr val="tx1"/>
                </a:solidFill>
                <a:latin typeface="+mj-lt"/>
                <a:ea typeface="+mj-ea"/>
                <a:cs typeface="+mj-cs"/>
              </a:rPr>
              <a:t>Première application de la </a:t>
            </a:r>
            <a:r>
              <a:rPr lang="en-US" sz="7200" kern="1200" dirty="0" err="1">
                <a:solidFill>
                  <a:schemeClr val="tx1"/>
                </a:solidFill>
                <a:latin typeface="+mj-lt"/>
                <a:ea typeface="+mj-ea"/>
                <a:cs typeface="+mj-cs"/>
              </a:rPr>
              <a:t>loi</a:t>
            </a:r>
            <a:endParaRPr lang="en-US" sz="7200" kern="1200" dirty="0">
              <a:solidFill>
                <a:schemeClr val="tx1"/>
              </a:solidFill>
              <a:latin typeface="+mj-lt"/>
              <a:ea typeface="+mj-ea"/>
              <a:cs typeface="+mj-cs"/>
            </a:endParaRPr>
          </a:p>
        </p:txBody>
      </p:sp>
      <p:sp>
        <p:nvSpPr>
          <p:cNvPr id="3" name="Espace réservé du texte 2">
            <a:extLst>
              <a:ext uri="{FF2B5EF4-FFF2-40B4-BE49-F238E27FC236}">
                <a16:creationId xmlns:a16="http://schemas.microsoft.com/office/drawing/2014/main" id="{D2C05838-914F-95F9-6658-DC9ECC6D9698}"/>
              </a:ext>
            </a:extLst>
          </p:cNvPr>
          <p:cNvSpPr>
            <a:spLocks noGrp="1"/>
          </p:cNvSpPr>
          <p:nvPr>
            <p:ph type="body" idx="1"/>
          </p:nvPr>
        </p:nvSpPr>
        <p:spPr>
          <a:xfrm>
            <a:off x="5775961" y="4476048"/>
            <a:ext cx="4057356" cy="1095017"/>
          </a:xfrm>
        </p:spPr>
        <p:txBody>
          <a:bodyPr vert="horz" lIns="91440" tIns="45720" rIns="91440" bIns="45720" rtlCol="0" anchor="t">
            <a:normAutofit/>
          </a:bodyPr>
          <a:lstStyle/>
          <a:p>
            <a:endParaRPr lang="en-US" sz="2000" i="1" kern="1200" dirty="0">
              <a:solidFill>
                <a:schemeClr val="tx1"/>
              </a:solidFill>
              <a:latin typeface="+mn-lt"/>
              <a:ea typeface="+mn-ea"/>
              <a:cs typeface="+mn-cs"/>
            </a:endParaRPr>
          </a:p>
        </p:txBody>
      </p:sp>
      <p:pic>
        <p:nvPicPr>
          <p:cNvPr id="6" name="Picture 8">
            <a:extLst>
              <a:ext uri="{FF2B5EF4-FFF2-40B4-BE49-F238E27FC236}">
                <a16:creationId xmlns:a16="http://schemas.microsoft.com/office/drawing/2014/main" id="{FC2E9757-776C-C532-FEE0-76108B6686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5549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A66F92-2009-BEDE-35DF-2E28C16FF5BF}"/>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8735F6A2-1A15-C55E-51B6-8275E3D5DD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16F987AB-A46C-D9BF-1C11-8A5A2F24A5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C754D3B-4958-922F-831D-EFBAAB2C6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CCD833E-11B7-CE6A-BAA6-EFBAF1889B32}"/>
              </a:ext>
            </a:extLst>
          </p:cNvPr>
          <p:cNvSpPr>
            <a:spLocks noGrp="1"/>
          </p:cNvSpPr>
          <p:nvPr>
            <p:ph type="title"/>
          </p:nvPr>
        </p:nvSpPr>
        <p:spPr>
          <a:xfrm>
            <a:off x="1285240" y="1050595"/>
            <a:ext cx="9392138" cy="1618489"/>
          </a:xfrm>
        </p:spPr>
        <p:txBody>
          <a:bodyPr anchor="ctr">
            <a:normAutofit/>
          </a:bodyPr>
          <a:lstStyle/>
          <a:p>
            <a:r>
              <a:rPr lang="fr-CA" sz="2300" i="1" dirty="0"/>
              <a:t>Centre de la petite enfance Le Jardin de Robi </a:t>
            </a:r>
            <a:r>
              <a:rPr lang="fr-CA" sz="2300" i="1" dirty="0" err="1"/>
              <a:t>inc.</a:t>
            </a:r>
            <a:r>
              <a:rPr lang="fr-CA" sz="2300" i="1" dirty="0"/>
              <a:t> </a:t>
            </a:r>
            <a:r>
              <a:rPr lang="fr-CA" sz="2300" dirty="0"/>
              <a:t>et </a:t>
            </a:r>
            <a:r>
              <a:rPr lang="fr-CA" sz="2300" i="1" dirty="0"/>
              <a:t>Syndicat des travailleuses des centres de la petite enfance et des bureaux coordonnateurs du Saguenay — Lac-Saint-Jean - FSSS-CSN </a:t>
            </a:r>
            <a:r>
              <a:rPr lang="fr-CA" sz="2300" dirty="0"/>
              <a:t>(2026 QCTAT 1063 (CanLII))</a:t>
            </a:r>
          </a:p>
        </p:txBody>
      </p:sp>
      <p:sp>
        <p:nvSpPr>
          <p:cNvPr id="3" name="Espace réservé du contenu 2">
            <a:extLst>
              <a:ext uri="{FF2B5EF4-FFF2-40B4-BE49-F238E27FC236}">
                <a16:creationId xmlns:a16="http://schemas.microsoft.com/office/drawing/2014/main" id="{5B0DF810-7455-3C5E-A65B-969F76DC8C58}"/>
              </a:ext>
            </a:extLst>
          </p:cNvPr>
          <p:cNvSpPr>
            <a:spLocks noGrp="1"/>
          </p:cNvSpPr>
          <p:nvPr>
            <p:ph idx="1"/>
          </p:nvPr>
        </p:nvSpPr>
        <p:spPr>
          <a:xfrm>
            <a:off x="1285240" y="2669085"/>
            <a:ext cx="8074815" cy="3100780"/>
          </a:xfrm>
        </p:spPr>
        <p:txBody>
          <a:bodyPr anchor="t">
            <a:normAutofit fontScale="92500" lnSpcReduction="10000"/>
          </a:bodyPr>
          <a:lstStyle/>
          <a:p>
            <a:pPr algn="just">
              <a:buFont typeface="Aptos" panose="020B0004020202020204" pitchFamily="34" charset="0"/>
              <a:buChar char="–"/>
            </a:pPr>
            <a:r>
              <a:rPr lang="fr-CA" sz="2000" dirty="0"/>
              <a:t>Premier cas d’application des SBEP;</a:t>
            </a:r>
          </a:p>
          <a:p>
            <a:pPr algn="just">
              <a:buFont typeface="Aptos" panose="020B0004020202020204" pitchFamily="34" charset="0"/>
              <a:buChar char="–"/>
            </a:pPr>
            <a:r>
              <a:rPr lang="fr-CA" sz="2000" dirty="0"/>
              <a:t>Contexte factuel :</a:t>
            </a:r>
          </a:p>
          <a:p>
            <a:pPr lvl="1" algn="just">
              <a:buFont typeface="Aptos" panose="020B0004020202020204" pitchFamily="34" charset="0"/>
              <a:buChar char="–"/>
            </a:pPr>
            <a:r>
              <a:rPr lang="fr-CA" sz="2000" dirty="0"/>
              <a:t>Convention collective échue depuis le 31 mars 2023;</a:t>
            </a:r>
          </a:p>
          <a:p>
            <a:pPr lvl="1" algn="just">
              <a:buFont typeface="Aptos" panose="020B0004020202020204" pitchFamily="34" charset="0"/>
              <a:buChar char="–"/>
            </a:pPr>
            <a:r>
              <a:rPr lang="fr-CA" sz="2000" dirty="0"/>
              <a:t>20 journées de grève entre janvier et octobre 2025 et grève générale illimitée des éducatrices du CPE depuis le 22 octobre 2025;</a:t>
            </a:r>
          </a:p>
          <a:p>
            <a:pPr lvl="1" algn="just">
              <a:buFont typeface="Aptos" panose="020B0004020202020204" pitchFamily="34" charset="0"/>
              <a:buChar char="–"/>
            </a:pPr>
            <a:r>
              <a:rPr lang="fr-CA" sz="2000" dirty="0"/>
              <a:t>Décret d’assujettissement le 4 février 2026 + demande de l’employeur d’ordonner le maintien des SBEP le 6 février 2026;</a:t>
            </a:r>
          </a:p>
          <a:p>
            <a:pPr lvl="1" algn="just">
              <a:buFont typeface="Aptos" panose="020B0004020202020204" pitchFamily="34" charset="0"/>
              <a:buChar char="–"/>
            </a:pPr>
            <a:r>
              <a:rPr lang="fr-CA" sz="2000" dirty="0"/>
              <a:t>Décision du TAT le 13 mars 2026, déclarant que les parties doivent maintenir des SBEP;</a:t>
            </a:r>
          </a:p>
          <a:p>
            <a:pPr lvl="1" algn="just">
              <a:buFont typeface="Aptos" panose="020B0004020202020204" pitchFamily="34" charset="0"/>
              <a:buChar char="–"/>
            </a:pPr>
            <a:r>
              <a:rPr lang="fr-CA" sz="2000" dirty="0"/>
              <a:t>Décision interlocutoire du TAT le 26 mars 2026, évaluant la suffisance des SBEP négociés par les parties.</a:t>
            </a:r>
          </a:p>
        </p:txBody>
      </p:sp>
      <p:pic>
        <p:nvPicPr>
          <p:cNvPr id="4" name="Picture 8">
            <a:extLst>
              <a:ext uri="{FF2B5EF4-FFF2-40B4-BE49-F238E27FC236}">
                <a16:creationId xmlns:a16="http://schemas.microsoft.com/office/drawing/2014/main" id="{4FCF1CAB-19C5-92BC-280A-86BC8C0839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778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que 4" descr="Carte avec repère avec un remplissage uni">
            <a:extLst>
              <a:ext uri="{FF2B5EF4-FFF2-40B4-BE49-F238E27FC236}">
                <a16:creationId xmlns:a16="http://schemas.microsoft.com/office/drawing/2014/main" id="{30A74640-4C2C-73E9-DB77-815D2985572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21675" y="1410905"/>
            <a:ext cx="4032621" cy="4032621"/>
          </a:xfrm>
          <a:prstGeom prst="rect">
            <a:avLst/>
          </a:prstGeom>
        </p:spPr>
      </p:pic>
      <p:sp>
        <p:nvSpPr>
          <p:cNvPr id="21" name="Right Triangle 20">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76029" y="623275"/>
            <a:ext cx="657079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ACF0829-984F-90A2-5C46-375CF6852A0E}"/>
              </a:ext>
            </a:extLst>
          </p:cNvPr>
          <p:cNvSpPr>
            <a:spLocks noGrp="1"/>
          </p:cNvSpPr>
          <p:nvPr>
            <p:ph type="title"/>
          </p:nvPr>
        </p:nvSpPr>
        <p:spPr>
          <a:xfrm>
            <a:off x="5465659" y="1188637"/>
            <a:ext cx="5642312" cy="1597228"/>
          </a:xfrm>
        </p:spPr>
        <p:txBody>
          <a:bodyPr>
            <a:normAutofit/>
          </a:bodyPr>
          <a:lstStyle/>
          <a:p>
            <a:r>
              <a:rPr lang="fr-CA" sz="5400" dirty="0"/>
              <a:t>Plan de la présentation</a:t>
            </a:r>
          </a:p>
        </p:txBody>
      </p:sp>
      <p:sp>
        <p:nvSpPr>
          <p:cNvPr id="3" name="Espace réservé du contenu 2">
            <a:extLst>
              <a:ext uri="{FF2B5EF4-FFF2-40B4-BE49-F238E27FC236}">
                <a16:creationId xmlns:a16="http://schemas.microsoft.com/office/drawing/2014/main" id="{0BB7B3F3-5487-38AF-E14C-B21931685B47}"/>
              </a:ext>
            </a:extLst>
          </p:cNvPr>
          <p:cNvSpPr>
            <a:spLocks noGrp="1"/>
          </p:cNvSpPr>
          <p:nvPr>
            <p:ph idx="1"/>
          </p:nvPr>
        </p:nvSpPr>
        <p:spPr>
          <a:xfrm>
            <a:off x="5465660" y="2998278"/>
            <a:ext cx="4616491" cy="2728198"/>
          </a:xfrm>
        </p:spPr>
        <p:txBody>
          <a:bodyPr anchor="t">
            <a:normAutofit/>
          </a:bodyPr>
          <a:lstStyle/>
          <a:p>
            <a:pPr>
              <a:buFont typeface="Aptos" panose="020B0004020202020204" pitchFamily="34" charset="0"/>
              <a:buChar char="–"/>
            </a:pPr>
            <a:r>
              <a:rPr lang="fr-CA" sz="2400" dirty="0"/>
              <a:t>Le contenu de la loi</a:t>
            </a:r>
          </a:p>
          <a:p>
            <a:pPr>
              <a:buFont typeface="Aptos" panose="020B0004020202020204" pitchFamily="34" charset="0"/>
              <a:buChar char="–"/>
            </a:pPr>
            <a:r>
              <a:rPr lang="fr-CA" sz="2400" dirty="0"/>
              <a:t>Première application de la loi</a:t>
            </a:r>
          </a:p>
          <a:p>
            <a:pPr>
              <a:buFont typeface="Aptos" panose="020B0004020202020204" pitchFamily="34" charset="0"/>
              <a:buChar char="–"/>
            </a:pPr>
            <a:r>
              <a:rPr lang="fr-CA" sz="2400" dirty="0"/>
              <a:t>Contestation constitutionnelle</a:t>
            </a:r>
          </a:p>
          <a:p>
            <a:pPr>
              <a:buFont typeface="Aptos" panose="020B0004020202020204" pitchFamily="34" charset="0"/>
              <a:buChar char="–"/>
            </a:pPr>
            <a:r>
              <a:rPr lang="fr-CA" sz="2400" dirty="0"/>
              <a:t>Réflexions sur le nouveau cadre juridique </a:t>
            </a:r>
          </a:p>
        </p:txBody>
      </p:sp>
      <p:pic>
        <p:nvPicPr>
          <p:cNvPr id="4" name="Picture 8">
            <a:extLst>
              <a:ext uri="{FF2B5EF4-FFF2-40B4-BE49-F238E27FC236}">
                <a16:creationId xmlns:a16="http://schemas.microsoft.com/office/drawing/2014/main" id="{BB825306-B54F-B4C0-4F28-CFC4216744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252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FC19960-33E4-D0DA-AB37-AE20D72B2F05}"/>
              </a:ext>
            </a:extLst>
          </p:cNvPr>
          <p:cNvSpPr>
            <a:spLocks noGrp="1"/>
          </p:cNvSpPr>
          <p:nvPr>
            <p:ph type="title"/>
          </p:nvPr>
        </p:nvSpPr>
        <p:spPr>
          <a:xfrm>
            <a:off x="1285240" y="858689"/>
            <a:ext cx="9392138" cy="1618489"/>
          </a:xfrm>
        </p:spPr>
        <p:txBody>
          <a:bodyPr anchor="ctr">
            <a:normAutofit/>
          </a:bodyPr>
          <a:lstStyle/>
          <a:p>
            <a:r>
              <a:rPr lang="fr-CA" sz="3600"/>
              <a:t>La définition des SBEP / </a:t>
            </a:r>
            <a:r>
              <a:rPr lang="fr-CA" sz="3600" i="1"/>
              <a:t>Jardin de Robi</a:t>
            </a:r>
            <a:endParaRPr lang="fr-CA" sz="3600" i="1" dirty="0"/>
          </a:p>
        </p:txBody>
      </p:sp>
      <p:sp>
        <p:nvSpPr>
          <p:cNvPr id="3" name="Espace réservé du contenu 2">
            <a:extLst>
              <a:ext uri="{FF2B5EF4-FFF2-40B4-BE49-F238E27FC236}">
                <a16:creationId xmlns:a16="http://schemas.microsoft.com/office/drawing/2014/main" id="{51BE1F35-E521-7777-2428-F3F623189502}"/>
              </a:ext>
            </a:extLst>
          </p:cNvPr>
          <p:cNvSpPr>
            <a:spLocks noGrp="1"/>
          </p:cNvSpPr>
          <p:nvPr>
            <p:ph idx="1"/>
          </p:nvPr>
        </p:nvSpPr>
        <p:spPr>
          <a:xfrm>
            <a:off x="1285240" y="2061415"/>
            <a:ext cx="8014877" cy="3818819"/>
          </a:xfrm>
        </p:spPr>
        <p:txBody>
          <a:bodyPr anchor="t">
            <a:noAutofit/>
          </a:bodyPr>
          <a:lstStyle/>
          <a:p>
            <a:pPr marL="0" indent="0" algn="just">
              <a:buNone/>
            </a:pPr>
            <a:r>
              <a:rPr lang="fr-CA" sz="1400" dirty="0"/>
              <a:t>[60] Par ailleurs, le législateur ne définit pas de critère d’assujettissement, contrairement au régime des services essentiels, où il a prévu que le Tribunal assujettit les parties s’il est « d’avis que la grève peut avoir pour effet de mettre en danger la santé ou la sécurité publique ».</a:t>
            </a:r>
          </a:p>
          <a:p>
            <a:pPr marL="0" indent="0" algn="just">
              <a:buNone/>
            </a:pPr>
            <a:r>
              <a:rPr lang="fr-CA" sz="1400" dirty="0"/>
              <a:t>[61] En effet, l’article 111.22.5 ne comporte pas de critère d’assujettissement […].</a:t>
            </a:r>
          </a:p>
          <a:p>
            <a:pPr marL="0" indent="0" algn="just">
              <a:buNone/>
            </a:pPr>
            <a:r>
              <a:rPr lang="fr-CA" sz="1400" dirty="0"/>
              <a:t>[62] </a:t>
            </a:r>
            <a:r>
              <a:rPr lang="fr-CA" sz="1400" u="sng" dirty="0"/>
              <a:t>C’est donc à la lumière de la définition des SBEP adoptée par le législateur que le Tribunal doit déterminer s’il y a lieu ou non d’assujettir les parties au maintien de tels services en cas de grève ou de lock-out</a:t>
            </a:r>
            <a:r>
              <a:rPr lang="fr-CA" sz="1400" dirty="0"/>
              <a:t>.</a:t>
            </a:r>
          </a:p>
          <a:p>
            <a:pPr marL="0" indent="0" algn="just">
              <a:buNone/>
            </a:pPr>
            <a:r>
              <a:rPr lang="fr-CA" sz="1400" dirty="0"/>
              <a:t>[63] S’il ordonne le maintien de SBEP, le Tribunal devra alors effectuer un exercice de pondération afin de déterminer les services minimalement requis pour éviter les effets disproportionnés de la grève sur la </a:t>
            </a:r>
            <a:r>
              <a:rPr lang="fr-CA" sz="1400" b="1" dirty="0"/>
              <a:t>sécurité sociale, économique ou environnementale </a:t>
            </a:r>
            <a:r>
              <a:rPr lang="fr-CA" sz="1400" dirty="0"/>
              <a:t>de la population.</a:t>
            </a:r>
          </a:p>
          <a:p>
            <a:pPr marL="0" indent="0" algn="just">
              <a:buNone/>
            </a:pPr>
            <a:r>
              <a:rPr lang="fr-CA" sz="1400" dirty="0"/>
              <a:t>[64] Comme l’ont souligné plusieurs professeurs lors des consultations particulières tenues en mars 2025 sur le projet de loi 89, devenu la Loi 14, </a:t>
            </a:r>
            <a:r>
              <a:rPr lang="fr-CA" sz="1400" u="sng" dirty="0"/>
              <a:t>ces notions sont, pour la plupart, inconnues en droit québécois. Le Tribunal doit donc en définir les contours</a:t>
            </a:r>
            <a:r>
              <a:rPr lang="fr-CA" sz="1400" dirty="0"/>
              <a:t>.</a:t>
            </a:r>
          </a:p>
          <a:p>
            <a:pPr marL="0" indent="0" algn="just">
              <a:buNone/>
            </a:pPr>
            <a:r>
              <a:rPr lang="fr-CA" sz="1400" dirty="0"/>
              <a:t>[65] Précisons que </a:t>
            </a:r>
            <a:r>
              <a:rPr lang="fr-CA" sz="1400" u="sng" dirty="0"/>
              <a:t>la sécurité environnementale n’est pas en cause ici et ne sera pas examinée</a:t>
            </a:r>
            <a:r>
              <a:rPr lang="fr-CA" sz="1400" dirty="0"/>
              <a:t>.</a:t>
            </a:r>
          </a:p>
        </p:txBody>
      </p:sp>
      <p:pic>
        <p:nvPicPr>
          <p:cNvPr id="4" name="Picture 8">
            <a:extLst>
              <a:ext uri="{FF2B5EF4-FFF2-40B4-BE49-F238E27FC236}">
                <a16:creationId xmlns:a16="http://schemas.microsoft.com/office/drawing/2014/main" id="{CB5FB5E6-4655-7000-2053-F8CA0B4BCF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713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AE1244-B1D7-96B1-B696-1537D950CA2C}"/>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E69C99F-3F0D-9779-4493-7612C6E3AA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E6481AAA-235D-BCF4-0CDE-B1B596A13F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491ED9D-11ED-CE9B-6954-0C5FF8E808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CAD5F3B-7B49-E53E-6B59-D3BE103ED3C9}"/>
              </a:ext>
            </a:extLst>
          </p:cNvPr>
          <p:cNvSpPr>
            <a:spLocks noGrp="1"/>
          </p:cNvSpPr>
          <p:nvPr>
            <p:ph type="title"/>
          </p:nvPr>
        </p:nvSpPr>
        <p:spPr>
          <a:xfrm>
            <a:off x="1285240" y="858689"/>
            <a:ext cx="9392138" cy="1618489"/>
          </a:xfrm>
        </p:spPr>
        <p:txBody>
          <a:bodyPr anchor="ctr">
            <a:normAutofit/>
          </a:bodyPr>
          <a:lstStyle/>
          <a:p>
            <a:r>
              <a:rPr lang="fr-CA" sz="3600" dirty="0"/>
              <a:t>La définition des SBEP / </a:t>
            </a:r>
            <a:r>
              <a:rPr lang="fr-CA" sz="3600" i="1" dirty="0"/>
              <a:t>Jardin de Robi</a:t>
            </a:r>
            <a:r>
              <a:rPr lang="fr-CA" sz="3600" dirty="0"/>
              <a:t> (suite)</a:t>
            </a:r>
            <a:endParaRPr lang="fr-CA" sz="3600" i="1" dirty="0"/>
          </a:p>
        </p:txBody>
      </p:sp>
      <p:sp>
        <p:nvSpPr>
          <p:cNvPr id="3" name="Espace réservé du contenu 2">
            <a:extLst>
              <a:ext uri="{FF2B5EF4-FFF2-40B4-BE49-F238E27FC236}">
                <a16:creationId xmlns:a16="http://schemas.microsoft.com/office/drawing/2014/main" id="{C59CF9F3-1FEC-FB12-87A3-4F146BD78BBC}"/>
              </a:ext>
            </a:extLst>
          </p:cNvPr>
          <p:cNvSpPr>
            <a:spLocks noGrp="1"/>
          </p:cNvSpPr>
          <p:nvPr>
            <p:ph idx="1"/>
          </p:nvPr>
        </p:nvSpPr>
        <p:spPr>
          <a:xfrm>
            <a:off x="1285240" y="2061415"/>
            <a:ext cx="8182145" cy="3818819"/>
          </a:xfrm>
        </p:spPr>
        <p:txBody>
          <a:bodyPr anchor="t">
            <a:noAutofit/>
          </a:bodyPr>
          <a:lstStyle/>
          <a:p>
            <a:pPr marL="0" indent="0" algn="just">
              <a:buNone/>
            </a:pPr>
            <a:r>
              <a:rPr lang="fr-CA" sz="1400" dirty="0"/>
              <a:t>[109] Si l’objectif de la loi semble clair, la définition des éléments qui composent la définition des SBEP l’est nettement moins. Les concepts de sécurité sociale et économique ne sont pas définis au Code. Le législateur n’établit pas les éléments de comparaison nécessaires à l’évaluation du caractère disproportionné.</a:t>
            </a:r>
          </a:p>
          <a:p>
            <a:pPr marL="0" indent="0" algn="just">
              <a:buNone/>
            </a:pPr>
            <a:r>
              <a:rPr lang="fr-CA" sz="1400" u="sng" dirty="0"/>
              <a:t>Les notions de sécurité sociale et économique</a:t>
            </a:r>
          </a:p>
          <a:p>
            <a:pPr marL="0" indent="0" algn="just">
              <a:buNone/>
            </a:pPr>
            <a:r>
              <a:rPr lang="fr-CA" sz="1400" dirty="0"/>
              <a:t>[121] Le Tribunal constate, comme le souligne le PGQ, qu’il est difficile de cerner de si larges concepts, qui s’appliquent dans une variété de situations. Cependant, il semble nécessaire de tenter à tout le moins de circonscrire ces notions avant de les appliquer au contexte factuel de l’affaire.</a:t>
            </a:r>
          </a:p>
          <a:p>
            <a:pPr marL="0" indent="0" algn="just">
              <a:buNone/>
            </a:pPr>
            <a:r>
              <a:rPr lang="fr-CA" sz="1400" dirty="0"/>
              <a:t>[122] Selon un document élaboré sous l’égide de l’Organisation mondiale de la santé, </a:t>
            </a:r>
            <a:r>
              <a:rPr lang="fr-CA" sz="1400" u="sng" dirty="0"/>
              <a:t>la sécurité est un état où les dangers et les conditions pouvant provoquer des dommages d’ordre physique, psychologique ou matériel sont contrôlés de manière à préserver la santé et le bien-être des individus et de la communauté. Elle ne suppose pas une absence totale ou l’élimination de tous les dangers, mais plutôt leur contrôle, de manière à préserver la santé et le bien-être de la population</a:t>
            </a:r>
            <a:r>
              <a:rPr lang="fr-CA" sz="1400" dirty="0"/>
              <a:t>.</a:t>
            </a:r>
          </a:p>
          <a:p>
            <a:pPr marL="0" indent="0" algn="just">
              <a:buNone/>
            </a:pPr>
            <a:r>
              <a:rPr lang="fr-CA" sz="1400" dirty="0"/>
              <a:t>[123] Le Tribunal </a:t>
            </a:r>
            <a:r>
              <a:rPr lang="fr-CA" sz="1400" u="sng" dirty="0"/>
              <a:t>ne retient pas que le niveau d’atteinte requis à l’une des formes de sécurité selon l’article 111.22.3 du Code est celui du danger</a:t>
            </a:r>
            <a:r>
              <a:rPr lang="fr-CA" sz="1400" dirty="0"/>
              <a:t>, comme le plaide le syndicat.</a:t>
            </a:r>
          </a:p>
          <a:p>
            <a:pPr marL="0" indent="0" algn="just">
              <a:buNone/>
            </a:pPr>
            <a:r>
              <a:rPr lang="fr-CA" sz="1400" dirty="0"/>
              <a:t>[124] Lui emboîter le pas sur cette question aurait pour effet d’introduire un double critère à l’atteinte à la sécurité, qui s’ajouterait à celui de l’effet disproportionné mentionné à l’article 111.22.3 du Code.</a:t>
            </a:r>
          </a:p>
        </p:txBody>
      </p:sp>
      <p:pic>
        <p:nvPicPr>
          <p:cNvPr id="4" name="Picture 8">
            <a:extLst>
              <a:ext uri="{FF2B5EF4-FFF2-40B4-BE49-F238E27FC236}">
                <a16:creationId xmlns:a16="http://schemas.microsoft.com/office/drawing/2014/main" id="{10C82950-0A18-0ECC-4D57-10FCFF6EDC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40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92AAEE2-EF14-93BC-F230-DF7862D19835}"/>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5F516F81-DA13-DCA9-6CFF-2D15679F6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4412E898-3D4B-3510-C0F1-E0BD29338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751EF32-18BA-3802-F92A-DD6E8F2A67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4C2B739-60C2-7ACB-A509-E1478EEFE04A}"/>
              </a:ext>
            </a:extLst>
          </p:cNvPr>
          <p:cNvSpPr>
            <a:spLocks noGrp="1"/>
          </p:cNvSpPr>
          <p:nvPr>
            <p:ph type="title"/>
          </p:nvPr>
        </p:nvSpPr>
        <p:spPr>
          <a:xfrm>
            <a:off x="1285240" y="858689"/>
            <a:ext cx="9392138" cy="1618489"/>
          </a:xfrm>
        </p:spPr>
        <p:txBody>
          <a:bodyPr anchor="ctr">
            <a:normAutofit/>
          </a:bodyPr>
          <a:lstStyle/>
          <a:p>
            <a:r>
              <a:rPr lang="fr-CA" sz="3600" dirty="0"/>
              <a:t>La sécurité sociale / </a:t>
            </a:r>
            <a:r>
              <a:rPr lang="fr-CA" sz="3600" i="1" dirty="0"/>
              <a:t>Jardin de Robi</a:t>
            </a:r>
          </a:p>
        </p:txBody>
      </p:sp>
      <p:sp>
        <p:nvSpPr>
          <p:cNvPr id="3" name="Espace réservé du contenu 2">
            <a:extLst>
              <a:ext uri="{FF2B5EF4-FFF2-40B4-BE49-F238E27FC236}">
                <a16:creationId xmlns:a16="http://schemas.microsoft.com/office/drawing/2014/main" id="{4306085B-88D8-6DAD-2998-724AF98AB645}"/>
              </a:ext>
            </a:extLst>
          </p:cNvPr>
          <p:cNvSpPr>
            <a:spLocks noGrp="1"/>
          </p:cNvSpPr>
          <p:nvPr>
            <p:ph idx="1"/>
          </p:nvPr>
        </p:nvSpPr>
        <p:spPr>
          <a:xfrm>
            <a:off x="1285241" y="2061415"/>
            <a:ext cx="7947970" cy="3818819"/>
          </a:xfrm>
        </p:spPr>
        <p:txBody>
          <a:bodyPr anchor="t">
            <a:noAutofit/>
          </a:bodyPr>
          <a:lstStyle/>
          <a:p>
            <a:pPr marL="0" indent="0" algn="just">
              <a:buNone/>
            </a:pPr>
            <a:r>
              <a:rPr lang="fr-CA" sz="1400" dirty="0"/>
              <a:t>[132] Selon le Grand dictionnaire terminologique, la sécurité sociale consiste en :</a:t>
            </a:r>
          </a:p>
          <a:p>
            <a:pPr marL="457200" lvl="1" indent="0" algn="just">
              <a:buNone/>
            </a:pPr>
            <a:r>
              <a:rPr lang="fr-CA" sz="1400" dirty="0"/>
              <a:t>[L’] ensemble des mécanismes de prévoyance collective qui permettent de prémunir les personnes et les familles contre les difficultés financières ou la hausse des charges causées par les risques sociaux. On entend par risque social un événement qui réduit ou enlève la capacité de gain, par exemple la maternité, la vieillesse ou l'accident de travail. La sécurité sociale se divise en quatre grands secteurs : l'assurance sociale, les prestations universelles, l'aide sociale et la garantie du revenu.</a:t>
            </a:r>
          </a:p>
          <a:p>
            <a:pPr marL="0" indent="0" algn="just">
              <a:buNone/>
            </a:pPr>
            <a:r>
              <a:rPr lang="fr-CA" sz="1400" dirty="0"/>
              <a:t>[133] Le dictionnaire Larousse quant à lui, donne la définition suivante : « Ensemble des mesures législatives et administratives qui ont pour objet de garantir les individus et les familles contre certains risques, appelés risques sociaux. »</a:t>
            </a:r>
          </a:p>
          <a:p>
            <a:pPr marL="0" indent="0" algn="just">
              <a:buNone/>
            </a:pPr>
            <a:r>
              <a:rPr lang="fr-CA" sz="1400" dirty="0"/>
              <a:t>[…]</a:t>
            </a:r>
          </a:p>
          <a:p>
            <a:pPr marL="0" indent="0" algn="just">
              <a:buNone/>
            </a:pPr>
            <a:r>
              <a:rPr lang="fr-CA" sz="1400" dirty="0"/>
              <a:t>[135] Ces définitions tournent davantage autour des protections sociales offertes par l’État contre les grands risques de la vie, alors que, lors des débats parlementaires entourant l’étude de projet de loi 89, devenu ensuite la Loi 14, </a:t>
            </a:r>
            <a:r>
              <a:rPr lang="fr-CA" sz="1400" u="sng" dirty="0"/>
              <a:t>le ministre du Travail a indiqué que l’expression visait plutôt à prémunir la population ou à la protéger contre des difficultés importantes causées par un arrêt de travail, notamment la pauvreté, l’isolement, l’insécurité alimentaire, l’atteinte au développement d’une personne, l’atteinte à des droits, à la sécurité, à la dignité</a:t>
            </a:r>
            <a:r>
              <a:rPr lang="fr-CA" sz="1400" dirty="0"/>
              <a:t>.</a:t>
            </a:r>
          </a:p>
        </p:txBody>
      </p:sp>
      <p:pic>
        <p:nvPicPr>
          <p:cNvPr id="4" name="Picture 8">
            <a:extLst>
              <a:ext uri="{FF2B5EF4-FFF2-40B4-BE49-F238E27FC236}">
                <a16:creationId xmlns:a16="http://schemas.microsoft.com/office/drawing/2014/main" id="{7D36873C-B26C-CFD1-9FD6-C567AC81E4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90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60768C-419F-DEB0-6372-E2AD77ACDB75}"/>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98A149E-44B0-605B-01B7-3FC59F61F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EE7ACA34-CC56-706E-BDBE-E206BECDF3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A2FFC8D-76E1-4924-9FF5-08437D10AA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6F37A12-F473-355F-C0F7-52C11FA5EBE8}"/>
              </a:ext>
            </a:extLst>
          </p:cNvPr>
          <p:cNvSpPr>
            <a:spLocks noGrp="1"/>
          </p:cNvSpPr>
          <p:nvPr>
            <p:ph type="title"/>
          </p:nvPr>
        </p:nvSpPr>
        <p:spPr>
          <a:xfrm>
            <a:off x="1285240" y="858689"/>
            <a:ext cx="9392138" cy="1618489"/>
          </a:xfrm>
        </p:spPr>
        <p:txBody>
          <a:bodyPr anchor="ctr">
            <a:normAutofit/>
          </a:bodyPr>
          <a:lstStyle/>
          <a:p>
            <a:r>
              <a:rPr lang="fr-CA" sz="3600" dirty="0"/>
              <a:t>La sécurité économique / </a:t>
            </a:r>
            <a:r>
              <a:rPr lang="fr-CA" sz="3600" i="1" dirty="0"/>
              <a:t>Jardin de Robi</a:t>
            </a:r>
            <a:r>
              <a:rPr lang="fr-CA" sz="3600" dirty="0"/>
              <a:t> </a:t>
            </a:r>
            <a:endParaRPr lang="fr-CA" sz="3600" i="1" dirty="0"/>
          </a:p>
        </p:txBody>
      </p:sp>
      <p:sp>
        <p:nvSpPr>
          <p:cNvPr id="3" name="Espace réservé du contenu 2">
            <a:extLst>
              <a:ext uri="{FF2B5EF4-FFF2-40B4-BE49-F238E27FC236}">
                <a16:creationId xmlns:a16="http://schemas.microsoft.com/office/drawing/2014/main" id="{57C02EA1-4A30-1E1A-52B2-98CBFEA50344}"/>
              </a:ext>
            </a:extLst>
          </p:cNvPr>
          <p:cNvSpPr>
            <a:spLocks noGrp="1"/>
          </p:cNvSpPr>
          <p:nvPr>
            <p:ph idx="1"/>
          </p:nvPr>
        </p:nvSpPr>
        <p:spPr>
          <a:xfrm>
            <a:off x="1285240" y="2180492"/>
            <a:ext cx="7947970" cy="3818819"/>
          </a:xfrm>
        </p:spPr>
        <p:txBody>
          <a:bodyPr anchor="t">
            <a:noAutofit/>
          </a:bodyPr>
          <a:lstStyle/>
          <a:p>
            <a:pPr marL="0" indent="0" algn="just">
              <a:buNone/>
            </a:pPr>
            <a:r>
              <a:rPr lang="fr-CA" sz="1600" dirty="0"/>
              <a:t>[136] Quant à la sécurité économique, le ministre du Travail indique qu’il s’agit, selon lui, </a:t>
            </a:r>
            <a:r>
              <a:rPr lang="fr-CA" sz="1600" u="sng" dirty="0"/>
              <a:t>d’éléments concordants avec la sécurité sociale qui peuvent avoir une connotation économique. Par exemple : la pauvreté, l’insécurité alimentaire, l’isolement, la capacité de se rendre au travail et de gagner son salaire</a:t>
            </a:r>
            <a:r>
              <a:rPr lang="fr-CA" sz="1600" dirty="0"/>
              <a:t>.</a:t>
            </a:r>
          </a:p>
          <a:p>
            <a:pPr marL="0" indent="0" algn="just">
              <a:buNone/>
            </a:pPr>
            <a:r>
              <a:rPr lang="fr-CA" sz="1600" dirty="0"/>
              <a:t>[137] La notion de sécurité économique est effectivement interreliée à celle de la sécurité sociale, certains utilisant d’ailleurs l’appellation « sécurité socioéconomique ».</a:t>
            </a:r>
          </a:p>
          <a:p>
            <a:pPr marL="0" indent="0" algn="just">
              <a:buNone/>
            </a:pPr>
            <a:r>
              <a:rPr lang="fr-CA" sz="1600" dirty="0"/>
              <a:t>[138] Selon le Comité international de la Croix-Rouge, la sécurité économique est la capacité d’une personne à pourvoir durablement et dignement à ses besoins essentiels. D’autres sources parlent plutôt de besoins de base. Selon les différentes sources consultées, </a:t>
            </a:r>
            <a:r>
              <a:rPr lang="fr-CA" sz="1600" u="sng" dirty="0"/>
              <a:t>les principaux besoins identifiés sont : « l’alimentation, le logement, les vêtements, l’hygiène, les soins de santé, les dépenses de subsistance, l’éducation ainsi que les ressources indispensables pour gagner sa vie </a:t>
            </a:r>
            <a:r>
              <a:rPr lang="fr-CA" sz="1600" dirty="0"/>
              <a:t>».</a:t>
            </a:r>
          </a:p>
        </p:txBody>
      </p:sp>
      <p:pic>
        <p:nvPicPr>
          <p:cNvPr id="4" name="Picture 8">
            <a:extLst>
              <a:ext uri="{FF2B5EF4-FFF2-40B4-BE49-F238E27FC236}">
                <a16:creationId xmlns:a16="http://schemas.microsoft.com/office/drawing/2014/main" id="{135803C5-1985-9097-570C-CCE529A2DC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9527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DD3A17-09B1-BE7E-61AC-AC54CCB160B7}"/>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5F97CE2-B61E-B234-637E-374D0CA8C7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7F8A6C72-7A44-A530-DB3D-FF1692516A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2D005E81-8130-B3CB-F261-B32F49DE3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7FC33CCA-3399-BFAF-5BD8-E233B6F1005A}"/>
              </a:ext>
            </a:extLst>
          </p:cNvPr>
          <p:cNvSpPr>
            <a:spLocks noGrp="1"/>
          </p:cNvSpPr>
          <p:nvPr>
            <p:ph type="title"/>
          </p:nvPr>
        </p:nvSpPr>
        <p:spPr>
          <a:xfrm>
            <a:off x="1285240" y="858689"/>
            <a:ext cx="9392138" cy="1618489"/>
          </a:xfrm>
        </p:spPr>
        <p:txBody>
          <a:bodyPr anchor="ctr">
            <a:normAutofit/>
          </a:bodyPr>
          <a:lstStyle/>
          <a:p>
            <a:r>
              <a:rPr lang="fr-CA" sz="3600" dirty="0"/>
              <a:t>Les effets disproportionnés / </a:t>
            </a:r>
            <a:r>
              <a:rPr lang="fr-CA" sz="3600" i="1" dirty="0"/>
              <a:t>Jardin de Robi</a:t>
            </a:r>
            <a:r>
              <a:rPr lang="fr-CA" sz="3600" dirty="0"/>
              <a:t> </a:t>
            </a:r>
            <a:endParaRPr lang="fr-CA" sz="3600" i="1" dirty="0"/>
          </a:p>
        </p:txBody>
      </p:sp>
      <p:sp>
        <p:nvSpPr>
          <p:cNvPr id="3" name="Espace réservé du contenu 2">
            <a:extLst>
              <a:ext uri="{FF2B5EF4-FFF2-40B4-BE49-F238E27FC236}">
                <a16:creationId xmlns:a16="http://schemas.microsoft.com/office/drawing/2014/main" id="{FD21BC55-B80B-0171-9F79-E28087D5D339}"/>
              </a:ext>
            </a:extLst>
          </p:cNvPr>
          <p:cNvSpPr>
            <a:spLocks noGrp="1"/>
          </p:cNvSpPr>
          <p:nvPr>
            <p:ph idx="1"/>
          </p:nvPr>
        </p:nvSpPr>
        <p:spPr>
          <a:xfrm>
            <a:off x="1285240" y="2180492"/>
            <a:ext cx="7947970" cy="3818819"/>
          </a:xfrm>
        </p:spPr>
        <p:txBody>
          <a:bodyPr anchor="t">
            <a:noAutofit/>
          </a:bodyPr>
          <a:lstStyle/>
          <a:p>
            <a:pPr marL="0" indent="0" algn="just">
              <a:buNone/>
            </a:pPr>
            <a:r>
              <a:rPr lang="fr-CA" sz="1600" dirty="0"/>
              <a:t>[141] Bien que l’article 111.22.3 du Code ne soit pas explicite à ce sujet, il ressort des débats parlementaires que le régime des SBEP cherche à prémunir la population contre des inconvénients qui vont au-delà des impacts « normaux » qu’une grève peut produire. Ainsi s’exprime le ministre du Travail :</a:t>
            </a:r>
          </a:p>
          <a:p>
            <a:pPr marL="457200" lvl="1" indent="0" algn="just">
              <a:buNone/>
            </a:pPr>
            <a:r>
              <a:rPr lang="fr-CA" sz="1600" dirty="0"/>
              <a:t>[…] Et évidemment c’est factuel, ça tiendra des rencontres des circonstances qui sont mises en preuve, mais disproportionné, c’est disproportion par rapport aux inconvénients que…dont on peut normalement s’attendre ou dont la population peut normalement s’attendre lors de l’exercice d’un droit de grève. Donc, c’est certain qu’il y aura une démonstration à faire que la grève cause des conséquences qui dépassent ce qui doit normalement être accepté dans le cadre d’un conflit de travail…</a:t>
            </a:r>
          </a:p>
          <a:p>
            <a:pPr marL="0" indent="0" algn="just">
              <a:buNone/>
            </a:pPr>
            <a:r>
              <a:rPr lang="fr-CA" sz="1600" dirty="0"/>
              <a:t>[142] Le seuil de ce qui constitue une atteinte normale ou acceptable pour la population reste cependant difficile à déterminer et à objectiver. Il semble étranger à toute considération des effets bénéfiques pour la population qui peuvent découler de l’amélioration des conditions de travail à la suite d’un conflit de travail.</a:t>
            </a:r>
          </a:p>
        </p:txBody>
      </p:sp>
      <p:pic>
        <p:nvPicPr>
          <p:cNvPr id="4" name="Picture 8">
            <a:extLst>
              <a:ext uri="{FF2B5EF4-FFF2-40B4-BE49-F238E27FC236}">
                <a16:creationId xmlns:a16="http://schemas.microsoft.com/office/drawing/2014/main" id="{B47EB34F-B968-4971-0485-11610C2FE2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5340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429A5A-B261-FD3F-91A0-9C5EE9D5EAA7}"/>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05D1FD7-397D-226F-0016-879749141C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39B19B7F-F04F-4AFE-9685-4844765BD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E16E9227-34FD-BCE4-FC5C-BC90A8B69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2597EC0-BDC0-6581-DD91-F20813667DEE}"/>
              </a:ext>
            </a:extLst>
          </p:cNvPr>
          <p:cNvSpPr>
            <a:spLocks noGrp="1"/>
          </p:cNvSpPr>
          <p:nvPr>
            <p:ph type="title"/>
          </p:nvPr>
        </p:nvSpPr>
        <p:spPr>
          <a:xfrm>
            <a:off x="1285240" y="858689"/>
            <a:ext cx="9392138" cy="1618489"/>
          </a:xfrm>
        </p:spPr>
        <p:txBody>
          <a:bodyPr anchor="ctr">
            <a:normAutofit/>
          </a:bodyPr>
          <a:lstStyle/>
          <a:p>
            <a:r>
              <a:rPr lang="fr-CA" sz="3600" dirty="0"/>
              <a:t>Les effets disproportionnés / </a:t>
            </a:r>
            <a:r>
              <a:rPr lang="fr-CA" sz="3600" i="1" dirty="0"/>
              <a:t>Jardin de Robi</a:t>
            </a:r>
            <a:r>
              <a:rPr lang="fr-CA" sz="3600" dirty="0"/>
              <a:t> (suite) </a:t>
            </a:r>
            <a:endParaRPr lang="fr-CA" sz="3600" i="1" dirty="0"/>
          </a:p>
        </p:txBody>
      </p:sp>
      <p:sp>
        <p:nvSpPr>
          <p:cNvPr id="3" name="Espace réservé du contenu 2">
            <a:extLst>
              <a:ext uri="{FF2B5EF4-FFF2-40B4-BE49-F238E27FC236}">
                <a16:creationId xmlns:a16="http://schemas.microsoft.com/office/drawing/2014/main" id="{DC657506-4D12-1066-40F9-ED9138E39203}"/>
              </a:ext>
            </a:extLst>
          </p:cNvPr>
          <p:cNvSpPr>
            <a:spLocks noGrp="1"/>
          </p:cNvSpPr>
          <p:nvPr>
            <p:ph idx="1"/>
          </p:nvPr>
        </p:nvSpPr>
        <p:spPr>
          <a:xfrm>
            <a:off x="1285240" y="2180492"/>
            <a:ext cx="7947970" cy="3818819"/>
          </a:xfrm>
        </p:spPr>
        <p:txBody>
          <a:bodyPr anchor="t">
            <a:noAutofit/>
          </a:bodyPr>
          <a:lstStyle/>
          <a:p>
            <a:pPr marL="0" indent="0" algn="just">
              <a:buNone/>
            </a:pPr>
            <a:r>
              <a:rPr lang="fr-CA" sz="1600" dirty="0"/>
              <a:t>[143] À l’évidence, le législateur veut introduire un régime dont l’objectif est d’établir un nouvel équilibre entre le droit de grève et la protection du public. Le Tribunal doit respecter l’intention du législateur et appliquer la loi, qui, à ce stade-ci, doit être présumée constitutionnelle. […]</a:t>
            </a:r>
          </a:p>
          <a:p>
            <a:pPr marL="0" indent="0" algn="just">
              <a:buNone/>
            </a:pPr>
            <a:r>
              <a:rPr lang="fr-CA" sz="1600" dirty="0"/>
              <a:t>[144] Pour cela, </a:t>
            </a:r>
            <a:r>
              <a:rPr lang="fr-CA" sz="1600" u="sng" dirty="0"/>
              <a:t>il faut considérer que le niveau d’inconvénients que la population peut devoir supporter en raison d’un conflit de travail est élevé</a:t>
            </a:r>
            <a:r>
              <a:rPr lang="fr-CA" sz="1600" dirty="0"/>
              <a:t>.</a:t>
            </a:r>
          </a:p>
          <a:p>
            <a:pPr marL="0" indent="0" algn="just">
              <a:buNone/>
            </a:pPr>
            <a:r>
              <a:rPr lang="fr-CA" sz="1600" dirty="0"/>
              <a:t>[147] Pour justifier l’intervention du Tribunal, il ne faut pas seulement que la population soit affectée par le conflit de travail, mais qu’elle en subisse </a:t>
            </a:r>
            <a:r>
              <a:rPr lang="fr-CA" sz="1600" u="sng" dirty="0"/>
              <a:t>un préjudice indu</a:t>
            </a:r>
            <a:r>
              <a:rPr lang="fr-CA" sz="1600" dirty="0"/>
              <a:t>.</a:t>
            </a:r>
          </a:p>
          <a:p>
            <a:pPr marL="0" indent="0" algn="just">
              <a:buNone/>
            </a:pPr>
            <a:r>
              <a:rPr lang="fr-CA" sz="1600" dirty="0"/>
              <a:t>[148] </a:t>
            </a:r>
            <a:r>
              <a:rPr lang="fr-CA" sz="1600" u="sng" dirty="0"/>
              <a:t>Les éléments factuels propres à chaque affaire devront être soigneusement pris en considération pour évaluer le caractère disproportionné des effets de la grèv</a:t>
            </a:r>
            <a:r>
              <a:rPr lang="fr-CA" sz="1600" dirty="0"/>
              <a:t>e. </a:t>
            </a:r>
            <a:r>
              <a:rPr lang="fr-CA" sz="1600" b="1" dirty="0"/>
              <a:t>La durée du conflit, son intensité, la nature des services interrompus, les caractéristiques de la population visée et la présence de personnes vulnérables parmi elle, ainsi que l’absence de solutions de rechange sont autant de facteurs qui peuvent influer dans l’évaluation</a:t>
            </a:r>
            <a:r>
              <a:rPr lang="fr-CA" sz="1600" dirty="0"/>
              <a:t>.</a:t>
            </a:r>
          </a:p>
          <a:p>
            <a:pPr marL="0" indent="0" algn="just">
              <a:buNone/>
            </a:pPr>
            <a:endParaRPr lang="fr-CA" sz="1600" dirty="0"/>
          </a:p>
          <a:p>
            <a:pPr marL="0" indent="0" algn="just">
              <a:buNone/>
            </a:pPr>
            <a:endParaRPr lang="fr-CA" sz="1600" dirty="0"/>
          </a:p>
        </p:txBody>
      </p:sp>
      <p:pic>
        <p:nvPicPr>
          <p:cNvPr id="4" name="Picture 8">
            <a:extLst>
              <a:ext uri="{FF2B5EF4-FFF2-40B4-BE49-F238E27FC236}">
                <a16:creationId xmlns:a16="http://schemas.microsoft.com/office/drawing/2014/main" id="{50A62ADB-019F-8A76-4906-34E53F1875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995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736BFC-4B8E-43A9-984E-92A134FB9D48}"/>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Triangle 2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E2F4181-71E3-A81C-2168-34385CEBA490}"/>
              </a:ext>
            </a:extLst>
          </p:cNvPr>
          <p:cNvSpPr>
            <a:spLocks noGrp="1"/>
          </p:cNvSpPr>
          <p:nvPr>
            <p:ph type="title"/>
          </p:nvPr>
        </p:nvSpPr>
        <p:spPr>
          <a:xfrm>
            <a:off x="1075767" y="1188637"/>
            <a:ext cx="2988234" cy="4480726"/>
          </a:xfrm>
        </p:spPr>
        <p:txBody>
          <a:bodyPr>
            <a:normAutofit/>
          </a:bodyPr>
          <a:lstStyle/>
          <a:p>
            <a:pPr algn="ctr"/>
            <a:r>
              <a:rPr lang="fr-CA" sz="3600" dirty="0"/>
              <a:t>La notion de population, notamment les personnes en situation de vulnérabilité / </a:t>
            </a:r>
            <a:r>
              <a:rPr lang="fr-CA" sz="3600" i="1" dirty="0"/>
              <a:t>Jardin de Robi</a:t>
            </a:r>
            <a:r>
              <a:rPr lang="fr-CA" sz="3600" dirty="0"/>
              <a:t>  </a:t>
            </a:r>
            <a:endParaRPr lang="fr-CA" sz="3600" i="1" dirty="0"/>
          </a:p>
        </p:txBody>
      </p:sp>
      <p:cxnSp>
        <p:nvCxnSpPr>
          <p:cNvPr id="34" name="Straight Connector 3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17D6E0B4-8478-29CD-5E2B-2D1E105F1261}"/>
              </a:ext>
            </a:extLst>
          </p:cNvPr>
          <p:cNvSpPr>
            <a:spLocks noGrp="1"/>
          </p:cNvSpPr>
          <p:nvPr>
            <p:ph idx="1"/>
          </p:nvPr>
        </p:nvSpPr>
        <p:spPr>
          <a:xfrm>
            <a:off x="5084959" y="1648870"/>
            <a:ext cx="5151861" cy="3603354"/>
          </a:xfrm>
        </p:spPr>
        <p:txBody>
          <a:bodyPr anchor="ctr">
            <a:normAutofit lnSpcReduction="10000"/>
          </a:bodyPr>
          <a:lstStyle/>
          <a:p>
            <a:pPr marL="0" indent="0" algn="just">
              <a:buNone/>
            </a:pPr>
            <a:r>
              <a:rPr lang="fr-CA" sz="1400" dirty="0"/>
              <a:t>[150] Le mot « notamment », qui pourrait être remplacé par « entre autres » ou « particulièrement », signifie que l’évaluation des effets de la grève n’est pas limitée aux personnes en situation de vulnérabilité. Le Tribunal a l’habitude d’évaluer les effets de la grève sur la population en matière de services essentiels et, dans ce cadre, il considère tout particulièrement les personnes en situation de vulnérabilité, même si cela n’est pas spécifiquement indiqué au Code.</a:t>
            </a:r>
          </a:p>
          <a:p>
            <a:pPr marL="0" indent="0" algn="just">
              <a:buNone/>
            </a:pPr>
            <a:r>
              <a:rPr lang="fr-CA" sz="1400" dirty="0"/>
              <a:t>[152] Les effets d’une grève sur la population sont souvent différenciés. En effet, plus le filet social d’une personne est fragile, plus la grève pourra constituer un obstacle supplémentaire à sa sécurité sociale ou économique.</a:t>
            </a:r>
          </a:p>
          <a:p>
            <a:pPr marL="0" indent="0" algn="just">
              <a:buNone/>
            </a:pPr>
            <a:r>
              <a:rPr lang="fr-CA" sz="1400" dirty="0"/>
              <a:t>[153] Le Tribunal retient donc que la définition de « personnes en situation de vulnérabilité » est plus large que celle proposée par le syndicat. </a:t>
            </a:r>
            <a:r>
              <a:rPr lang="fr-CA" sz="1400" u="sng" dirty="0"/>
              <a:t>Celles-ci peuvent être vulnérables en raison d’une condition intrinsèque, mais également en raison du contexte particulier dans lequel elles se trouvent. Dans tous les cas, elles sont davantage susceptibles de subir des conséquences plus sévères du conflit de travail</a:t>
            </a:r>
            <a:r>
              <a:rPr lang="fr-CA" sz="1400" dirty="0"/>
              <a:t>.</a:t>
            </a:r>
          </a:p>
        </p:txBody>
      </p:sp>
      <p:pic>
        <p:nvPicPr>
          <p:cNvPr id="4" name="Picture 8">
            <a:extLst>
              <a:ext uri="{FF2B5EF4-FFF2-40B4-BE49-F238E27FC236}">
                <a16:creationId xmlns:a16="http://schemas.microsoft.com/office/drawing/2014/main" id="{EA9254B6-7DB3-B462-40AB-A5ABB6C3AB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914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Triangle 1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CEA341D-C84B-5E33-ECD5-B4DB74CF04FB}"/>
              </a:ext>
            </a:extLst>
          </p:cNvPr>
          <p:cNvSpPr>
            <a:spLocks noGrp="1"/>
          </p:cNvSpPr>
          <p:nvPr>
            <p:ph type="title"/>
          </p:nvPr>
        </p:nvSpPr>
        <p:spPr>
          <a:xfrm>
            <a:off x="1075767" y="1188637"/>
            <a:ext cx="2988234" cy="4480726"/>
          </a:xfrm>
        </p:spPr>
        <p:txBody>
          <a:bodyPr>
            <a:normAutofit/>
          </a:bodyPr>
          <a:lstStyle/>
          <a:p>
            <a:pPr algn="ctr"/>
            <a:r>
              <a:rPr lang="fr-CA" sz="4600" dirty="0"/>
              <a:t>Application du TAT aux faits / </a:t>
            </a:r>
            <a:r>
              <a:rPr lang="fr-CA" sz="4600" i="1" dirty="0"/>
              <a:t>Jardin de Robi</a:t>
            </a:r>
          </a:p>
        </p:txBody>
      </p:sp>
      <p:cxnSp>
        <p:nvCxnSpPr>
          <p:cNvPr id="23" name="Straight Connector 2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599A2A7C-CE8A-FAB2-9440-8FA1DDC3AE71}"/>
              </a:ext>
            </a:extLst>
          </p:cNvPr>
          <p:cNvSpPr>
            <a:spLocks noGrp="1"/>
          </p:cNvSpPr>
          <p:nvPr>
            <p:ph idx="1"/>
          </p:nvPr>
        </p:nvSpPr>
        <p:spPr>
          <a:xfrm>
            <a:off x="5255260" y="1648870"/>
            <a:ext cx="4702848" cy="3560260"/>
          </a:xfrm>
        </p:spPr>
        <p:txBody>
          <a:bodyPr anchor="ctr">
            <a:normAutofit fontScale="70000" lnSpcReduction="20000"/>
          </a:bodyPr>
          <a:lstStyle/>
          <a:p>
            <a:pPr algn="just">
              <a:buFont typeface="Aptos" panose="020B0004020202020204" pitchFamily="34" charset="0"/>
              <a:buChar char="–"/>
            </a:pPr>
            <a:r>
              <a:rPr lang="fr-CA" sz="2400" dirty="0"/>
              <a:t>Nature des services interrompus : services de garde éducatifs, « filet de sécurité » pour les enfants, etc.;</a:t>
            </a:r>
          </a:p>
          <a:p>
            <a:pPr algn="just">
              <a:buFont typeface="Aptos" panose="020B0004020202020204" pitchFamily="34" charset="0"/>
              <a:buChar char="–"/>
            </a:pPr>
            <a:r>
              <a:rPr lang="fr-CA" sz="2400" dirty="0"/>
              <a:t>Enfants = personnes vulnérables;</a:t>
            </a:r>
          </a:p>
          <a:p>
            <a:pPr algn="just">
              <a:buFont typeface="Aptos" panose="020B0004020202020204" pitchFamily="34" charset="0"/>
              <a:buChar char="–"/>
            </a:pPr>
            <a:r>
              <a:rPr lang="fr-CA" sz="2400" dirty="0"/>
              <a:t>Parents : perte de revenus, perte du coût réduit au CPE, charge mentale, instabilité liée à la garde;</a:t>
            </a:r>
          </a:p>
          <a:p>
            <a:pPr algn="just">
              <a:buFont typeface="Aptos" panose="020B0004020202020204" pitchFamily="34" charset="0"/>
              <a:buChar char="–"/>
            </a:pPr>
            <a:r>
              <a:rPr lang="fr-CA" sz="2400" dirty="0"/>
              <a:t>Atteinte à la sécurité sociale des enfants + sécurité socioéconomique des parents;</a:t>
            </a:r>
          </a:p>
          <a:p>
            <a:pPr algn="just">
              <a:buFont typeface="Aptos" panose="020B0004020202020204" pitchFamily="34" charset="0"/>
              <a:buChar char="–"/>
            </a:pPr>
            <a:r>
              <a:rPr lang="fr-CA" sz="2400" dirty="0"/>
              <a:t>Atteinte disproportionnée / préjudice indu : tient compte de la durée et de l’intensité de la grève;</a:t>
            </a:r>
          </a:p>
          <a:p>
            <a:pPr algn="just">
              <a:buFont typeface="Aptos" panose="020B0004020202020204" pitchFamily="34" charset="0"/>
              <a:buChar char="–"/>
            </a:pPr>
            <a:r>
              <a:rPr lang="fr-CA" sz="2400" dirty="0"/>
              <a:t>Conclusion : ordonne le maintien des SBEP, 7 jours francs pour arriver à une entente.</a:t>
            </a:r>
          </a:p>
        </p:txBody>
      </p:sp>
      <p:pic>
        <p:nvPicPr>
          <p:cNvPr id="4" name="Picture 8">
            <a:extLst>
              <a:ext uri="{FF2B5EF4-FFF2-40B4-BE49-F238E27FC236}">
                <a16:creationId xmlns:a16="http://schemas.microsoft.com/office/drawing/2014/main" id="{DCBED507-25A0-BB87-DA70-C443751878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3319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14961F-0B82-9FF8-AE27-F20A86D704DE}"/>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9BC868F-9C85-AEF2-A6D5-26EF65B22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F8FD9233-90DE-4804-36B5-4C6AA0C13B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41DD32A-D254-5979-0895-256B5FCF49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C0AC38C-8995-B27D-138B-6BBB9D731F4B}"/>
              </a:ext>
            </a:extLst>
          </p:cNvPr>
          <p:cNvSpPr>
            <a:spLocks noGrp="1"/>
          </p:cNvSpPr>
          <p:nvPr>
            <p:ph type="title"/>
          </p:nvPr>
        </p:nvSpPr>
        <p:spPr>
          <a:xfrm>
            <a:off x="1288181" y="898041"/>
            <a:ext cx="9618578" cy="1618489"/>
          </a:xfrm>
        </p:spPr>
        <p:txBody>
          <a:bodyPr anchor="ctr">
            <a:normAutofit/>
          </a:bodyPr>
          <a:lstStyle/>
          <a:p>
            <a:r>
              <a:rPr lang="fr-CA" sz="2300" i="1" dirty="0"/>
              <a:t>Centre de la petite enfance Le Jardin de Robi </a:t>
            </a:r>
            <a:r>
              <a:rPr lang="fr-CA" sz="2300" i="1" dirty="0" err="1"/>
              <a:t>inc.</a:t>
            </a:r>
            <a:r>
              <a:rPr lang="fr-CA" sz="2300" i="1" dirty="0"/>
              <a:t> </a:t>
            </a:r>
            <a:r>
              <a:rPr lang="fr-CA" sz="2300" dirty="0"/>
              <a:t>et </a:t>
            </a:r>
            <a:r>
              <a:rPr lang="fr-CA" sz="2300" i="1" dirty="0"/>
              <a:t>Syndicat des travailleuses des centres de la petite enfance et des bureaux coordonnateurs du Saguenay—Lac Saint-Jean - FSSS-CSN, </a:t>
            </a:r>
            <a:r>
              <a:rPr lang="fr-CA" sz="2300" dirty="0"/>
              <a:t>2026 QCTAT 1250 (CanLII)</a:t>
            </a:r>
          </a:p>
        </p:txBody>
      </p:sp>
      <p:sp>
        <p:nvSpPr>
          <p:cNvPr id="3" name="Espace réservé du contenu 2">
            <a:extLst>
              <a:ext uri="{FF2B5EF4-FFF2-40B4-BE49-F238E27FC236}">
                <a16:creationId xmlns:a16="http://schemas.microsoft.com/office/drawing/2014/main" id="{1767CAD0-C855-EE44-7AB0-C55E8ABBDD1C}"/>
              </a:ext>
            </a:extLst>
          </p:cNvPr>
          <p:cNvSpPr>
            <a:spLocks noGrp="1"/>
          </p:cNvSpPr>
          <p:nvPr>
            <p:ph idx="1"/>
          </p:nvPr>
        </p:nvSpPr>
        <p:spPr>
          <a:xfrm>
            <a:off x="1285241" y="2516530"/>
            <a:ext cx="7645004" cy="3171751"/>
          </a:xfrm>
        </p:spPr>
        <p:txBody>
          <a:bodyPr anchor="t">
            <a:noAutofit/>
          </a:bodyPr>
          <a:lstStyle/>
          <a:p>
            <a:pPr algn="just">
              <a:buFont typeface="Aptos" panose="020B0004020202020204" pitchFamily="34" charset="0"/>
              <a:buChar char="–"/>
            </a:pPr>
            <a:r>
              <a:rPr lang="fr-CA" sz="1600" dirty="0"/>
              <a:t>Décision du 26 mars 2026 sur la suffisance des SBEP dans l’entente intervenue entre les parties;</a:t>
            </a:r>
          </a:p>
          <a:p>
            <a:pPr algn="just">
              <a:buFont typeface="Aptos" panose="020B0004020202020204" pitchFamily="34" charset="0"/>
              <a:buChar char="–"/>
            </a:pPr>
            <a:r>
              <a:rPr lang="fr-CA" sz="1600" dirty="0"/>
              <a:t>Le TAT tient compte du fait que contrairement aux services publics ou aux secteurs public et parapublic, le syndicat n’est pas tenu de transmettre un avis préalable au déclenchement de la grève :</a:t>
            </a:r>
          </a:p>
          <a:p>
            <a:pPr lvl="1" algn="just">
              <a:buFont typeface="Aptos" panose="020B0004020202020204" pitchFamily="34" charset="0"/>
              <a:buChar char="–"/>
            </a:pPr>
            <a:r>
              <a:rPr lang="fr-CA" sz="1600" dirty="0"/>
              <a:t>[41] </a:t>
            </a:r>
            <a:r>
              <a:rPr lang="fr-CA" sz="1600" u="sng" dirty="0"/>
              <a:t>Les parties n’ont pas pris en compte l’effet du cumul des différentes grèves</a:t>
            </a:r>
            <a:r>
              <a:rPr lang="fr-CA" sz="1600" dirty="0"/>
              <a:t> sur les parents et les enfants, lequel doit s’apprécier en regard de l’absence d’obligation du syndicat de donner un préavis avant d’exercer une nouvelle grève.</a:t>
            </a:r>
          </a:p>
          <a:p>
            <a:pPr lvl="1" algn="just">
              <a:buFont typeface="Aptos" panose="020B0004020202020204" pitchFamily="34" charset="0"/>
              <a:buChar char="–"/>
            </a:pPr>
            <a:r>
              <a:rPr lang="fr-CA" sz="1600" dirty="0"/>
              <a:t>[42] </a:t>
            </a:r>
            <a:r>
              <a:rPr lang="fr-CA" sz="1600" u="sng" dirty="0"/>
              <a:t>L’entente ne permet donc pas aux parents et aux enfants d’avoir de la stabilité et de la prévisibilité</a:t>
            </a:r>
            <a:r>
              <a:rPr lang="fr-CA" sz="1600" dirty="0"/>
              <a:t>. Or, il s’agit de deux enjeux que le Tribunal a soulignés dans la décision qu’il a rendue assujettissant les parties au maintien des SBEP.</a:t>
            </a:r>
          </a:p>
        </p:txBody>
      </p:sp>
      <p:pic>
        <p:nvPicPr>
          <p:cNvPr id="4" name="Picture 8">
            <a:extLst>
              <a:ext uri="{FF2B5EF4-FFF2-40B4-BE49-F238E27FC236}">
                <a16:creationId xmlns:a16="http://schemas.microsoft.com/office/drawing/2014/main" id="{87E86B61-1688-DC42-327D-9331115652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177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BA2204-BCB4-B69D-A1FF-2DD42F322E8C}"/>
            </a:ext>
          </a:extLst>
        </p:cNvPr>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F6401C3-E2D7-134F-1804-E3CE75675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480BF37F-3B21-6EA6-7814-35FF2A5BDF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6AE27FC0-EBC6-09B3-D051-376129687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8622286-705D-BD87-D508-3534394639F9}"/>
              </a:ext>
            </a:extLst>
          </p:cNvPr>
          <p:cNvSpPr>
            <a:spLocks noGrp="1"/>
          </p:cNvSpPr>
          <p:nvPr>
            <p:ph type="title"/>
          </p:nvPr>
        </p:nvSpPr>
        <p:spPr>
          <a:xfrm>
            <a:off x="1288180" y="898041"/>
            <a:ext cx="9506489" cy="1618489"/>
          </a:xfrm>
        </p:spPr>
        <p:txBody>
          <a:bodyPr anchor="ctr">
            <a:normAutofit/>
          </a:bodyPr>
          <a:lstStyle/>
          <a:p>
            <a:r>
              <a:rPr lang="fr-CA" sz="2300" i="1" dirty="0"/>
              <a:t>Centre de la petite enfance Le Jardin de Robi </a:t>
            </a:r>
            <a:r>
              <a:rPr lang="fr-CA" sz="2300" i="1" dirty="0" err="1"/>
              <a:t>inc.</a:t>
            </a:r>
            <a:r>
              <a:rPr lang="fr-CA" sz="2300" i="1" dirty="0"/>
              <a:t> </a:t>
            </a:r>
            <a:r>
              <a:rPr lang="fr-CA" sz="2300" dirty="0"/>
              <a:t>et </a:t>
            </a:r>
            <a:r>
              <a:rPr lang="fr-CA" sz="2300" i="1" dirty="0"/>
              <a:t>Syndicat des travailleuses des centres de la petite enfance et des bureaux coordonnateurs du Saguenay—Lac Saint-Jean - FSSS-CSN, </a:t>
            </a:r>
            <a:r>
              <a:rPr lang="fr-CA" sz="2300" dirty="0"/>
              <a:t>2026 QCTAT 1250 (CanLII) (suite)</a:t>
            </a:r>
          </a:p>
        </p:txBody>
      </p:sp>
      <p:sp>
        <p:nvSpPr>
          <p:cNvPr id="3" name="Espace réservé du contenu 2">
            <a:extLst>
              <a:ext uri="{FF2B5EF4-FFF2-40B4-BE49-F238E27FC236}">
                <a16:creationId xmlns:a16="http://schemas.microsoft.com/office/drawing/2014/main" id="{21EA42DF-D070-F8B9-218A-8904724E2C20}"/>
              </a:ext>
            </a:extLst>
          </p:cNvPr>
          <p:cNvSpPr>
            <a:spLocks noGrp="1"/>
          </p:cNvSpPr>
          <p:nvPr>
            <p:ph idx="1"/>
          </p:nvPr>
        </p:nvSpPr>
        <p:spPr>
          <a:xfrm>
            <a:off x="1285240" y="2516530"/>
            <a:ext cx="8084391" cy="3253335"/>
          </a:xfrm>
        </p:spPr>
        <p:txBody>
          <a:bodyPr anchor="t">
            <a:noAutofit/>
          </a:bodyPr>
          <a:lstStyle/>
          <a:p>
            <a:pPr algn="just">
              <a:buFont typeface="Aptos" panose="020B0004020202020204" pitchFamily="34" charset="0"/>
              <a:buChar char="–"/>
            </a:pPr>
            <a:r>
              <a:rPr lang="fr-CA" sz="1600" dirty="0"/>
              <a:t>Pour toute prochaine grève de 3 jours ou plus, les parties conviennent de ressaisir le TAT pour déterminer les SBEP à maintenir …</a:t>
            </a:r>
          </a:p>
          <a:p>
            <a:pPr lvl="1" algn="just">
              <a:buFont typeface="Aptos" panose="020B0004020202020204" pitchFamily="34" charset="0"/>
              <a:buChar char="–"/>
            </a:pPr>
            <a:r>
              <a:rPr lang="fr-CA" sz="1600" dirty="0"/>
              <a:t>Le TAT précise que le régime des SBEP vise </a:t>
            </a:r>
            <a:r>
              <a:rPr lang="fr-CA" sz="1600" dirty="0">
                <a:effectLst>
                  <a:outerShdw blurRad="38100" dist="38100" dir="2700000" algn="tl">
                    <a:srgbClr val="000000">
                      <a:alpha val="43137"/>
                    </a:srgbClr>
                  </a:outerShdw>
                </a:effectLst>
              </a:rPr>
              <a:t>tout arrêt de travail qui peut survenir pendant la phase des négociations</a:t>
            </a:r>
            <a:r>
              <a:rPr lang="fr-CA" sz="1600" dirty="0"/>
              <a:t>, contrairement aux services essentiels qui visent une grève précise;</a:t>
            </a:r>
          </a:p>
          <a:p>
            <a:pPr algn="just">
              <a:buFont typeface="Aptos" panose="020B0004020202020204" pitchFamily="34" charset="0"/>
              <a:buChar char="–"/>
            </a:pPr>
            <a:r>
              <a:rPr lang="fr-CA" sz="1600" dirty="0"/>
              <a:t>Pour déterminer les SBEP à maintenir pour toute cette durée :</a:t>
            </a:r>
          </a:p>
          <a:p>
            <a:pPr lvl="1" algn="just">
              <a:buFont typeface="Aptos" panose="020B0004020202020204" pitchFamily="34" charset="0"/>
              <a:buChar char="–"/>
            </a:pPr>
            <a:r>
              <a:rPr lang="fr-CA" sz="1600" dirty="0"/>
              <a:t>Le TAT s’inspire du réseau de la santé et des services sociaux </a:t>
            </a:r>
            <a:r>
              <a:rPr lang="fr-CA" sz="1600" dirty="0">
                <a:effectLst>
                  <a:outerShdw blurRad="38100" dist="38100" dir="2700000" algn="tl">
                    <a:srgbClr val="000000">
                      <a:alpha val="43137"/>
                    </a:srgbClr>
                  </a:outerShdw>
                </a:effectLst>
              </a:rPr>
              <a:t>(modulation à la hausse du niveau de service après une certaine durée) +  tient compte de la grève déjà en cours</a:t>
            </a:r>
            <a:r>
              <a:rPr lang="fr-CA" sz="1600" dirty="0"/>
              <a:t>;</a:t>
            </a:r>
          </a:p>
          <a:p>
            <a:pPr lvl="1" algn="just">
              <a:buFont typeface="Aptos" panose="020B0004020202020204" pitchFamily="34" charset="0"/>
              <a:buChar char="–"/>
            </a:pPr>
            <a:r>
              <a:rPr lang="fr-CA" sz="1600" dirty="0"/>
              <a:t>[60] </a:t>
            </a:r>
            <a:r>
              <a:rPr lang="fr-CA" sz="1600" u="sng" dirty="0"/>
              <a:t>Dans la mesure où une grève générale illimitée a déjà produit des effets disproportionnés, un nouvel arrêt de travail ne remet pas « les compteurs à zéro ».</a:t>
            </a:r>
            <a:r>
              <a:rPr lang="fr-CA" sz="1600" dirty="0"/>
              <a:t> Quelle que soit sa durée, il produira des impacts qui s’ajoutent à ceux subis. Afin de permettre aux parents et enfants d’avoir un minimum de stabilité et de prévisibilité, des SBEP doivent être déterminés et connus.</a:t>
            </a:r>
          </a:p>
          <a:p>
            <a:pPr lvl="1" algn="just">
              <a:buFont typeface="Aptos" panose="020B0004020202020204" pitchFamily="34" charset="0"/>
              <a:buChar char="–"/>
            </a:pPr>
            <a:endParaRPr lang="fr-CA" sz="1400" dirty="0"/>
          </a:p>
        </p:txBody>
      </p:sp>
      <p:pic>
        <p:nvPicPr>
          <p:cNvPr id="4" name="Picture 8">
            <a:extLst>
              <a:ext uri="{FF2B5EF4-FFF2-40B4-BE49-F238E27FC236}">
                <a16:creationId xmlns:a16="http://schemas.microsoft.com/office/drawing/2014/main" id="{FB5E6930-9B17-5223-C4BF-CCA6ED44A4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784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que 4" descr="Tribunal avec un remplissage uni">
            <a:extLst>
              <a:ext uri="{FF2B5EF4-FFF2-40B4-BE49-F238E27FC236}">
                <a16:creationId xmlns:a16="http://schemas.microsoft.com/office/drawing/2014/main" id="{ECF15E55-5BE1-4119-34A2-5E98AA8E2E3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21" name="Freeform: Shape 20">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ight Triangle 22">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894873E-417D-C370-1B28-117905712231}"/>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7200" kern="1200">
                <a:solidFill>
                  <a:schemeClr val="tx1"/>
                </a:solidFill>
                <a:latin typeface="+mj-lt"/>
                <a:ea typeface="+mj-ea"/>
                <a:cs typeface="+mj-cs"/>
              </a:rPr>
              <a:t>Le contenu de la loi</a:t>
            </a:r>
          </a:p>
        </p:txBody>
      </p:sp>
      <p:sp>
        <p:nvSpPr>
          <p:cNvPr id="3" name="Espace réservé du texte 2">
            <a:extLst>
              <a:ext uri="{FF2B5EF4-FFF2-40B4-BE49-F238E27FC236}">
                <a16:creationId xmlns:a16="http://schemas.microsoft.com/office/drawing/2014/main" id="{F8C72820-611B-94DB-95EC-DDD2129BFD9C}"/>
              </a:ext>
            </a:extLst>
          </p:cNvPr>
          <p:cNvSpPr>
            <a:spLocks noGrp="1"/>
          </p:cNvSpPr>
          <p:nvPr>
            <p:ph type="body" idx="1"/>
          </p:nvPr>
        </p:nvSpPr>
        <p:spPr>
          <a:xfrm>
            <a:off x="5775961" y="4269462"/>
            <a:ext cx="4048760" cy="1095017"/>
          </a:xfrm>
        </p:spPr>
        <p:txBody>
          <a:bodyPr vert="horz" lIns="91440" tIns="45720" rIns="91440" bIns="45720" rtlCol="0" anchor="t">
            <a:normAutofit/>
          </a:bodyPr>
          <a:lstStyle/>
          <a:p>
            <a:endParaRPr lang="en-US" sz="2000" kern="1200">
              <a:solidFill>
                <a:schemeClr val="tx1"/>
              </a:solidFill>
              <a:latin typeface="+mn-lt"/>
              <a:ea typeface="+mn-ea"/>
              <a:cs typeface="+mn-cs"/>
            </a:endParaRPr>
          </a:p>
        </p:txBody>
      </p:sp>
      <p:pic>
        <p:nvPicPr>
          <p:cNvPr id="6" name="Picture 8">
            <a:extLst>
              <a:ext uri="{FF2B5EF4-FFF2-40B4-BE49-F238E27FC236}">
                <a16:creationId xmlns:a16="http://schemas.microsoft.com/office/drawing/2014/main" id="{9900D874-4CFD-E52A-3413-0631CFF0B5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449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2CBD43-31EE-570D-A05A-A163D6A2F8EB}"/>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que 6" descr="Femme juge avec un remplissage uni">
            <a:extLst>
              <a:ext uri="{FF2B5EF4-FFF2-40B4-BE49-F238E27FC236}">
                <a16:creationId xmlns:a16="http://schemas.microsoft.com/office/drawing/2014/main" id="{2379DCE7-8779-110A-A09C-55B53E384BD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32" name="Freeform: Shape 31">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Right Triangle 3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5D9A289-9F5C-27D4-9C89-CB3C62DDC659}"/>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5600" kern="1200">
                <a:solidFill>
                  <a:schemeClr val="tx1"/>
                </a:solidFill>
                <a:latin typeface="+mj-lt"/>
                <a:ea typeface="+mj-ea"/>
                <a:cs typeface="+mj-cs"/>
              </a:rPr>
              <a:t>Contestation constitutionnelle</a:t>
            </a:r>
          </a:p>
        </p:txBody>
      </p:sp>
      <p:sp>
        <p:nvSpPr>
          <p:cNvPr id="3" name="Espace réservé du texte 2">
            <a:extLst>
              <a:ext uri="{FF2B5EF4-FFF2-40B4-BE49-F238E27FC236}">
                <a16:creationId xmlns:a16="http://schemas.microsoft.com/office/drawing/2014/main" id="{76076CD0-B440-EDAA-77FC-70C7E1A63D3A}"/>
              </a:ext>
            </a:extLst>
          </p:cNvPr>
          <p:cNvSpPr>
            <a:spLocks noGrp="1"/>
          </p:cNvSpPr>
          <p:nvPr>
            <p:ph type="body" idx="1"/>
          </p:nvPr>
        </p:nvSpPr>
        <p:spPr>
          <a:xfrm>
            <a:off x="5775961" y="4269462"/>
            <a:ext cx="4048760" cy="1095017"/>
          </a:xfrm>
        </p:spPr>
        <p:txBody>
          <a:bodyPr vert="horz" lIns="91440" tIns="45720" rIns="91440" bIns="45720" rtlCol="0" anchor="t">
            <a:normAutofit/>
          </a:bodyPr>
          <a:lstStyle/>
          <a:p>
            <a:endParaRPr lang="en-US" sz="2000" kern="1200">
              <a:solidFill>
                <a:schemeClr val="tx1"/>
              </a:solidFill>
              <a:latin typeface="+mn-lt"/>
              <a:ea typeface="+mn-ea"/>
              <a:cs typeface="+mn-cs"/>
            </a:endParaRPr>
          </a:p>
        </p:txBody>
      </p:sp>
      <p:pic>
        <p:nvPicPr>
          <p:cNvPr id="6" name="Picture 8">
            <a:extLst>
              <a:ext uri="{FF2B5EF4-FFF2-40B4-BE49-F238E27FC236}">
                <a16:creationId xmlns:a16="http://schemas.microsoft.com/office/drawing/2014/main" id="{F535DBC4-3D16-A578-E9F5-88FC568B1F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3845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15990F7-4CFB-FCAE-ACDE-93BB27D4A1E1}"/>
              </a:ext>
            </a:extLst>
          </p:cNvPr>
          <p:cNvSpPr>
            <a:spLocks noGrp="1"/>
          </p:cNvSpPr>
          <p:nvPr>
            <p:ph type="title"/>
          </p:nvPr>
        </p:nvSpPr>
        <p:spPr>
          <a:xfrm>
            <a:off x="1285240" y="773020"/>
            <a:ext cx="8074815" cy="1618489"/>
          </a:xfrm>
        </p:spPr>
        <p:txBody>
          <a:bodyPr anchor="ctr">
            <a:normAutofit/>
          </a:bodyPr>
          <a:lstStyle/>
          <a:p>
            <a:r>
              <a:rPr lang="fr-CA" sz="3600" dirty="0"/>
              <a:t> La contestation constitutionnelle</a:t>
            </a:r>
          </a:p>
        </p:txBody>
      </p:sp>
      <p:sp>
        <p:nvSpPr>
          <p:cNvPr id="3" name="Espace réservé du contenu 2">
            <a:extLst>
              <a:ext uri="{FF2B5EF4-FFF2-40B4-BE49-F238E27FC236}">
                <a16:creationId xmlns:a16="http://schemas.microsoft.com/office/drawing/2014/main" id="{7FFF8CB4-31A9-2F72-35DC-D6DDC89B7ACC}"/>
              </a:ext>
            </a:extLst>
          </p:cNvPr>
          <p:cNvSpPr>
            <a:spLocks noGrp="1"/>
          </p:cNvSpPr>
          <p:nvPr>
            <p:ph idx="1"/>
          </p:nvPr>
        </p:nvSpPr>
        <p:spPr>
          <a:xfrm>
            <a:off x="1285240" y="2186764"/>
            <a:ext cx="8266723" cy="3693471"/>
          </a:xfrm>
        </p:spPr>
        <p:txBody>
          <a:bodyPr anchor="t">
            <a:normAutofit lnSpcReduction="10000"/>
          </a:bodyPr>
          <a:lstStyle/>
          <a:p>
            <a:pPr algn="just"/>
            <a:r>
              <a:rPr lang="fr-CA" sz="1800" dirty="0"/>
              <a:t>L’ensemble des syndicats ont déposé des pourvois visant à contester la constitutionnalité de la Loi 14 – les pourvois sont regroupés dans la même instance;</a:t>
            </a:r>
          </a:p>
          <a:p>
            <a:pPr algn="just"/>
            <a:r>
              <a:rPr lang="fr-CA" sz="1800" dirty="0"/>
              <a:t>Le pourvoi en contrôle judiciaire de la FTQ vise à faire déclarer invalides et inapplicables :</a:t>
            </a:r>
          </a:p>
          <a:p>
            <a:pPr lvl="1" algn="just"/>
            <a:r>
              <a:rPr lang="fr-CA" sz="1800" dirty="0"/>
              <a:t>Le chapitre V.I.I. </a:t>
            </a:r>
            <a:r>
              <a:rPr lang="fr-CA" sz="1800" dirty="0">
                <a:sym typeface="Wingdings" panose="05000000000000000000" pitchFamily="2" charset="2"/>
              </a:rPr>
              <a:t> </a:t>
            </a:r>
            <a:r>
              <a:rPr lang="fr-CA" sz="1800" dirty="0"/>
              <a:t>Dispositions particulières relatives aux services à maintenir pour assurer le bien-être de la population;</a:t>
            </a:r>
          </a:p>
          <a:p>
            <a:pPr lvl="1" algn="just"/>
            <a:r>
              <a:rPr lang="fr-CA" sz="1800" dirty="0"/>
              <a:t>Les articles 111.22.3 et 111.22.4 </a:t>
            </a:r>
            <a:r>
              <a:rPr lang="fr-CA" sz="1800" dirty="0">
                <a:sym typeface="Wingdings" panose="05000000000000000000" pitchFamily="2" charset="2"/>
              </a:rPr>
              <a:t></a:t>
            </a:r>
            <a:r>
              <a:rPr lang="fr-CA" sz="1800" dirty="0"/>
              <a:t> Le pouvoir du Gouvernement de déterminer par décret qu’une association et un employeur sont visés par l’obligation de maintenir des services au bien-être qui selon les prétentions syndicales contreviennent à la liberté d’Association et la liberté d’expression garantie par les chartes.</a:t>
            </a:r>
          </a:p>
          <a:p>
            <a:pPr lvl="1" algn="just"/>
            <a:r>
              <a:rPr lang="fr-CA" sz="1800" dirty="0"/>
              <a:t>Article 6- Pouvoir spécial du ministre qui selon les prétentions syndicales contrevient à la liberté d’association garantie par les chartes.</a:t>
            </a:r>
          </a:p>
        </p:txBody>
      </p:sp>
      <p:pic>
        <p:nvPicPr>
          <p:cNvPr id="4" name="Picture 8">
            <a:extLst>
              <a:ext uri="{FF2B5EF4-FFF2-40B4-BE49-F238E27FC236}">
                <a16:creationId xmlns:a16="http://schemas.microsoft.com/office/drawing/2014/main" id="{C148CE80-6374-C2BD-BF65-C097FBE2E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061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2607FD-A96B-9411-FE2F-34C66844F9DA}"/>
            </a:ext>
          </a:extLst>
        </p:cNvPr>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que 4" descr="Balance de la justice avec un remplissage uni">
            <a:extLst>
              <a:ext uri="{FF2B5EF4-FFF2-40B4-BE49-F238E27FC236}">
                <a16:creationId xmlns:a16="http://schemas.microsoft.com/office/drawing/2014/main" id="{DB7CEA06-EF6D-9BC7-D43C-CA8054B91B9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31239" y="1525536"/>
            <a:ext cx="3775459" cy="3775459"/>
          </a:xfrm>
          <a:prstGeom prst="rect">
            <a:avLst/>
          </a:prstGeom>
        </p:spPr>
      </p:pic>
      <p:sp>
        <p:nvSpPr>
          <p:cNvPr id="43" name="Freeform: Shape 42">
            <a:extLst>
              <a:ext uri="{FF2B5EF4-FFF2-40B4-BE49-F238E27FC236}">
                <a16:creationId xmlns:a16="http://schemas.microsoft.com/office/drawing/2014/main" id="{B9A1D9BC-1455-4308-9ABD-A3F8EDB67A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ight Triangle 44">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C5F3BA1-8178-88E0-7D25-B47997834894}"/>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6700" kern="1200">
                <a:solidFill>
                  <a:schemeClr val="tx1"/>
                </a:solidFill>
                <a:latin typeface="+mj-lt"/>
                <a:ea typeface="+mj-ea"/>
                <a:cs typeface="+mj-cs"/>
              </a:rPr>
              <a:t>Réflexions sur le nouveau cadre juridique</a:t>
            </a:r>
          </a:p>
        </p:txBody>
      </p:sp>
      <p:sp>
        <p:nvSpPr>
          <p:cNvPr id="3" name="Espace réservé du texte 2">
            <a:extLst>
              <a:ext uri="{FF2B5EF4-FFF2-40B4-BE49-F238E27FC236}">
                <a16:creationId xmlns:a16="http://schemas.microsoft.com/office/drawing/2014/main" id="{686F58BC-D229-A8C0-7ECC-3C81156DEB93}"/>
              </a:ext>
            </a:extLst>
          </p:cNvPr>
          <p:cNvSpPr>
            <a:spLocks noGrp="1"/>
          </p:cNvSpPr>
          <p:nvPr>
            <p:ph type="body" idx="1"/>
          </p:nvPr>
        </p:nvSpPr>
        <p:spPr>
          <a:xfrm>
            <a:off x="5775961" y="4269462"/>
            <a:ext cx="4048760" cy="1095017"/>
          </a:xfrm>
        </p:spPr>
        <p:txBody>
          <a:bodyPr vert="horz" lIns="91440" tIns="45720" rIns="91440" bIns="45720" rtlCol="0" anchor="t">
            <a:normAutofit/>
          </a:bodyPr>
          <a:lstStyle/>
          <a:p>
            <a:endParaRPr lang="en-US" sz="2000" kern="1200" dirty="0">
              <a:solidFill>
                <a:schemeClr val="tx1"/>
              </a:solidFill>
              <a:latin typeface="+mn-lt"/>
              <a:ea typeface="+mn-ea"/>
              <a:cs typeface="+mn-cs"/>
            </a:endParaRPr>
          </a:p>
        </p:txBody>
      </p:sp>
      <p:pic>
        <p:nvPicPr>
          <p:cNvPr id="6" name="Picture 8">
            <a:extLst>
              <a:ext uri="{FF2B5EF4-FFF2-40B4-BE49-F238E27FC236}">
                <a16:creationId xmlns:a16="http://schemas.microsoft.com/office/drawing/2014/main" id="{5E1E4871-AA66-F357-0A17-6A468E5431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017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Triangle 2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AFEF97B-073E-E5A6-3A92-C7E3A9E8B935}"/>
              </a:ext>
            </a:extLst>
          </p:cNvPr>
          <p:cNvSpPr>
            <a:spLocks noGrp="1"/>
          </p:cNvSpPr>
          <p:nvPr>
            <p:ph type="title"/>
          </p:nvPr>
        </p:nvSpPr>
        <p:spPr>
          <a:xfrm>
            <a:off x="1075767" y="1188637"/>
            <a:ext cx="2988234" cy="4480726"/>
          </a:xfrm>
        </p:spPr>
        <p:txBody>
          <a:bodyPr>
            <a:normAutofit/>
          </a:bodyPr>
          <a:lstStyle/>
          <a:p>
            <a:pPr algn="r"/>
            <a:r>
              <a:rPr lang="fr-CA" sz="6100"/>
              <a:t>Mise en contexte</a:t>
            </a:r>
          </a:p>
        </p:txBody>
      </p:sp>
      <p:cxnSp>
        <p:nvCxnSpPr>
          <p:cNvPr id="27" name="Straight Connector 2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5CDD74A4-3E9C-C6BD-C998-AFC9B65CADD6}"/>
              </a:ext>
            </a:extLst>
          </p:cNvPr>
          <p:cNvSpPr>
            <a:spLocks noGrp="1"/>
          </p:cNvSpPr>
          <p:nvPr>
            <p:ph idx="1"/>
          </p:nvPr>
        </p:nvSpPr>
        <p:spPr>
          <a:xfrm>
            <a:off x="5255260" y="1648870"/>
            <a:ext cx="4702848" cy="3560260"/>
          </a:xfrm>
        </p:spPr>
        <p:txBody>
          <a:bodyPr anchor="ctr">
            <a:normAutofit fontScale="92500" lnSpcReduction="10000"/>
          </a:bodyPr>
          <a:lstStyle/>
          <a:p>
            <a:pPr algn="just">
              <a:buFont typeface="Aptos" panose="020B0004020202020204" pitchFamily="34" charset="0"/>
              <a:buChar char="–"/>
            </a:pPr>
            <a:r>
              <a:rPr lang="fr-CA" sz="2000" dirty="0"/>
              <a:t>Le Projet de loi 89 (PL89) est devenu la Loi 14;</a:t>
            </a:r>
          </a:p>
          <a:p>
            <a:pPr algn="just">
              <a:buFont typeface="Aptos" panose="020B0004020202020204" pitchFamily="34" charset="0"/>
              <a:buChar char="–"/>
            </a:pPr>
            <a:r>
              <a:rPr lang="fr-CA" sz="2000" dirty="0"/>
              <a:t>Entrée en vigueur le 30 novembre 2025;</a:t>
            </a:r>
          </a:p>
          <a:p>
            <a:pPr algn="just">
              <a:buFont typeface="Aptos" panose="020B0004020202020204" pitchFamily="34" charset="0"/>
              <a:buChar char="–"/>
            </a:pPr>
            <a:r>
              <a:rPr lang="fr-CA" sz="2000" dirty="0"/>
              <a:t>Objectif principal = encadrer l’exercice du droit de grève et de lock-out lorsque celui-ci risque de nuire au bien-être de la population;</a:t>
            </a:r>
          </a:p>
          <a:p>
            <a:pPr algn="just">
              <a:buFont typeface="Aptos" panose="020B0004020202020204" pitchFamily="34" charset="0"/>
              <a:buChar char="–"/>
            </a:pPr>
            <a:r>
              <a:rPr lang="fr-CA" sz="2000" dirty="0"/>
              <a:t>Réforme portée par le ministre du Travail, M. Jean Boulet, qui bouleverse le rapport de force dans le cadre des négociations collectives et transforme la façon d’appréhender les services essentiels.</a:t>
            </a:r>
          </a:p>
        </p:txBody>
      </p:sp>
      <p:pic>
        <p:nvPicPr>
          <p:cNvPr id="4" name="Picture 8">
            <a:extLst>
              <a:ext uri="{FF2B5EF4-FFF2-40B4-BE49-F238E27FC236}">
                <a16:creationId xmlns:a16="http://schemas.microsoft.com/office/drawing/2014/main" id="{B8B79357-4F46-D400-A4F9-24C95BCAD7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1501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8FEE4FF-4A0D-2D4D-C592-B10D3B6EC54F}"/>
              </a:ext>
            </a:extLst>
          </p:cNvPr>
          <p:cNvSpPr>
            <a:spLocks noGrp="1"/>
          </p:cNvSpPr>
          <p:nvPr>
            <p:ph type="title"/>
          </p:nvPr>
        </p:nvSpPr>
        <p:spPr>
          <a:xfrm>
            <a:off x="1285239" y="744701"/>
            <a:ext cx="8074815" cy="1618489"/>
          </a:xfrm>
        </p:spPr>
        <p:txBody>
          <a:bodyPr anchor="ctr">
            <a:normAutofit/>
          </a:bodyPr>
          <a:lstStyle/>
          <a:p>
            <a:r>
              <a:rPr lang="fr-CA" sz="3600" dirty="0"/>
              <a:t>Champ d’application de la Loi 14</a:t>
            </a:r>
          </a:p>
        </p:txBody>
      </p:sp>
      <p:graphicFrame>
        <p:nvGraphicFramePr>
          <p:cNvPr id="5" name="Espace réservé du contenu 4">
            <a:extLst>
              <a:ext uri="{FF2B5EF4-FFF2-40B4-BE49-F238E27FC236}">
                <a16:creationId xmlns:a16="http://schemas.microsoft.com/office/drawing/2014/main" id="{40C54375-55BF-0C3B-3081-56769D5B15CC}"/>
              </a:ext>
            </a:extLst>
          </p:cNvPr>
          <p:cNvGraphicFramePr>
            <a:graphicFrameLocks noGrp="1"/>
          </p:cNvGraphicFramePr>
          <p:nvPr>
            <p:ph idx="1"/>
            <p:extLst>
              <p:ext uri="{D42A27DB-BD31-4B8C-83A1-F6EECF244321}">
                <p14:modId xmlns:p14="http://schemas.microsoft.com/office/powerpoint/2010/main" val="821544617"/>
              </p:ext>
            </p:extLst>
          </p:nvPr>
        </p:nvGraphicFramePr>
        <p:xfrm>
          <a:off x="1285240" y="1947553"/>
          <a:ext cx="8074815" cy="40494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8">
            <a:extLst>
              <a:ext uri="{FF2B5EF4-FFF2-40B4-BE49-F238E27FC236}">
                <a16:creationId xmlns:a16="http://schemas.microsoft.com/office/drawing/2014/main" id="{BCB6DD98-F79A-0A0D-599C-E9372D4C89F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124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A59FD4B-E38F-2617-F6DA-5E5500FD6D66}"/>
              </a:ext>
            </a:extLst>
          </p:cNvPr>
          <p:cNvSpPr>
            <a:spLocks noGrp="1"/>
          </p:cNvSpPr>
          <p:nvPr>
            <p:ph type="title"/>
          </p:nvPr>
        </p:nvSpPr>
        <p:spPr>
          <a:xfrm>
            <a:off x="1075767" y="1188637"/>
            <a:ext cx="2988234" cy="4480726"/>
          </a:xfrm>
        </p:spPr>
        <p:txBody>
          <a:bodyPr>
            <a:normAutofit/>
          </a:bodyPr>
          <a:lstStyle/>
          <a:p>
            <a:pPr algn="ctr"/>
            <a:r>
              <a:rPr lang="fr-CA" sz="3600" dirty="0"/>
              <a:t>Les principales modifications découlant de la loi</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DA19CC12-C06A-4934-36F9-CF9E709E6F87}"/>
              </a:ext>
            </a:extLst>
          </p:cNvPr>
          <p:cNvSpPr>
            <a:spLocks noGrp="1"/>
          </p:cNvSpPr>
          <p:nvPr>
            <p:ph idx="1"/>
          </p:nvPr>
        </p:nvSpPr>
        <p:spPr>
          <a:xfrm>
            <a:off x="5255260" y="1648870"/>
            <a:ext cx="4702848" cy="3560260"/>
          </a:xfrm>
        </p:spPr>
        <p:txBody>
          <a:bodyPr anchor="ctr">
            <a:normAutofit/>
          </a:bodyPr>
          <a:lstStyle/>
          <a:p>
            <a:pPr marL="457200" indent="-457200" algn="just">
              <a:buFont typeface="+mj-lt"/>
              <a:buAutoNum type="arabicPeriod"/>
            </a:pPr>
            <a:r>
              <a:rPr lang="fr-CA" sz="2200" dirty="0"/>
              <a:t>Encadrement du droit au lock-out dans les services publics;</a:t>
            </a:r>
          </a:p>
          <a:p>
            <a:pPr marL="457200" indent="-457200" algn="just">
              <a:buFont typeface="+mj-lt"/>
              <a:buAutoNum type="arabicPeriod"/>
            </a:pPr>
            <a:r>
              <a:rPr lang="fr-CA" sz="2200" dirty="0"/>
              <a:t>Élargissement de l’encadrement du droit de grève avec l’ajout des services assurant le bien-être de la population;</a:t>
            </a:r>
          </a:p>
          <a:p>
            <a:pPr marL="457200" indent="-457200" algn="just">
              <a:buFont typeface="+mj-lt"/>
              <a:buAutoNum type="arabicPeriod"/>
            </a:pPr>
            <a:r>
              <a:rPr lang="fr-CA" sz="2200" dirty="0"/>
              <a:t>Élargissement des pouvoirs du ministre du Travail.</a:t>
            </a:r>
          </a:p>
        </p:txBody>
      </p:sp>
      <p:pic>
        <p:nvPicPr>
          <p:cNvPr id="4" name="Picture 8">
            <a:extLst>
              <a:ext uri="{FF2B5EF4-FFF2-40B4-BE49-F238E27FC236}">
                <a16:creationId xmlns:a16="http://schemas.microsoft.com/office/drawing/2014/main" id="{E32AC558-15CE-21C9-7740-F68F59A55D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109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4D87FF6-094E-E30E-53C6-0C155CFE46A2}"/>
              </a:ext>
            </a:extLst>
          </p:cNvPr>
          <p:cNvSpPr>
            <a:spLocks noGrp="1"/>
          </p:cNvSpPr>
          <p:nvPr>
            <p:ph type="title"/>
          </p:nvPr>
        </p:nvSpPr>
        <p:spPr>
          <a:xfrm>
            <a:off x="1285240" y="1050595"/>
            <a:ext cx="8074815" cy="1618489"/>
          </a:xfrm>
        </p:spPr>
        <p:txBody>
          <a:bodyPr anchor="ctr">
            <a:normAutofit/>
          </a:bodyPr>
          <a:lstStyle/>
          <a:p>
            <a:r>
              <a:rPr lang="fr-CA" sz="3600" dirty="0"/>
              <a:t>Encadrement du droit au lock-out dans les services publics </a:t>
            </a:r>
          </a:p>
        </p:txBody>
      </p:sp>
      <p:sp>
        <p:nvSpPr>
          <p:cNvPr id="3" name="Espace réservé du contenu 2">
            <a:extLst>
              <a:ext uri="{FF2B5EF4-FFF2-40B4-BE49-F238E27FC236}">
                <a16:creationId xmlns:a16="http://schemas.microsoft.com/office/drawing/2014/main" id="{2F12DC00-B845-F5A8-6660-411FC461A46D}"/>
              </a:ext>
            </a:extLst>
          </p:cNvPr>
          <p:cNvSpPr>
            <a:spLocks noGrp="1"/>
          </p:cNvSpPr>
          <p:nvPr>
            <p:ph idx="1"/>
          </p:nvPr>
        </p:nvSpPr>
        <p:spPr>
          <a:xfrm>
            <a:off x="1285240" y="2669085"/>
            <a:ext cx="8074815" cy="3100780"/>
          </a:xfrm>
        </p:spPr>
        <p:txBody>
          <a:bodyPr anchor="t">
            <a:normAutofit lnSpcReduction="10000"/>
          </a:bodyPr>
          <a:lstStyle/>
          <a:p>
            <a:pPr algn="just">
              <a:buFont typeface="Aptos" panose="020B0004020202020204" pitchFamily="34" charset="0"/>
              <a:buChar char="–"/>
            </a:pPr>
            <a:r>
              <a:rPr lang="fr-CA" sz="2400" dirty="0"/>
              <a:t>Conservation de l’interdiction du droit au lock-out dans les services publics soumis à l’obligation de maintenir des services essentiels lors d’une grève (111.0.26 CT);</a:t>
            </a:r>
          </a:p>
          <a:p>
            <a:pPr algn="just">
              <a:buFont typeface="Aptos" panose="020B0004020202020204" pitchFamily="34" charset="0"/>
              <a:buChar char="–"/>
            </a:pPr>
            <a:r>
              <a:rPr lang="fr-CA" sz="2400" dirty="0"/>
              <a:t>Pour les services publics non visés par une décision de maintien des services essentiels, le CT régit maintenant l’exercice de ce droit :</a:t>
            </a:r>
          </a:p>
          <a:p>
            <a:pPr lvl="1" algn="just">
              <a:buFont typeface="Aptos" panose="020B0004020202020204" pitchFamily="34" charset="0"/>
              <a:buChar char="–"/>
            </a:pPr>
            <a:r>
              <a:rPr lang="fr-CA" dirty="0"/>
              <a:t>Ex : lors d’un lock-out, l’Employeur doit soumettre un avis d’au moins sept (7) jours ouvrables francs à l’autre partie, au Ministre et au TAT (111.0.23 CT).</a:t>
            </a:r>
          </a:p>
        </p:txBody>
      </p:sp>
      <p:pic>
        <p:nvPicPr>
          <p:cNvPr id="4" name="Picture 8">
            <a:extLst>
              <a:ext uri="{FF2B5EF4-FFF2-40B4-BE49-F238E27FC236}">
                <a16:creationId xmlns:a16="http://schemas.microsoft.com/office/drawing/2014/main" id="{411683A4-D4CE-125B-B3BB-9EEF34EA59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6014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D6139EE-0F0D-110D-3B0A-6E766792F21A}"/>
              </a:ext>
            </a:extLst>
          </p:cNvPr>
          <p:cNvSpPr>
            <a:spLocks noGrp="1"/>
          </p:cNvSpPr>
          <p:nvPr>
            <p:ph type="title"/>
          </p:nvPr>
        </p:nvSpPr>
        <p:spPr>
          <a:xfrm>
            <a:off x="1075766" y="1188637"/>
            <a:ext cx="3139939" cy="4480726"/>
          </a:xfrm>
        </p:spPr>
        <p:txBody>
          <a:bodyPr>
            <a:normAutofit/>
          </a:bodyPr>
          <a:lstStyle/>
          <a:p>
            <a:pPr algn="ctr"/>
            <a:r>
              <a:rPr lang="fr-CA" sz="3100" dirty="0"/>
              <a:t>Élargissement de l’encadrement du droit de grève avec l’ajout des services assurant le bien-être de la population (SBEP)</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68395FED-B20E-AD8D-1D82-3883E31D760F}"/>
              </a:ext>
            </a:extLst>
          </p:cNvPr>
          <p:cNvSpPr>
            <a:spLocks noGrp="1"/>
          </p:cNvSpPr>
          <p:nvPr>
            <p:ph idx="1"/>
          </p:nvPr>
        </p:nvSpPr>
        <p:spPr>
          <a:xfrm>
            <a:off x="5092886" y="1647086"/>
            <a:ext cx="5425055" cy="3560260"/>
          </a:xfrm>
        </p:spPr>
        <p:txBody>
          <a:bodyPr anchor="ctr">
            <a:normAutofit/>
          </a:bodyPr>
          <a:lstStyle/>
          <a:p>
            <a:pPr>
              <a:buFont typeface="Aptos" panose="020B0004020202020204" pitchFamily="34" charset="0"/>
              <a:buChar char="–"/>
            </a:pPr>
            <a:r>
              <a:rPr lang="fr-CA" sz="2400" dirty="0">
                <a:effectLst>
                  <a:outerShdw blurRad="38100" dist="38100" dir="2700000" algn="tl">
                    <a:srgbClr val="000000">
                      <a:alpha val="43137"/>
                    </a:srgbClr>
                  </a:outerShdw>
                </a:effectLst>
              </a:rPr>
              <a:t>Avant l’EEV de la Loi 14 :</a:t>
            </a:r>
          </a:p>
          <a:p>
            <a:pPr lvl="1" algn="just">
              <a:buFont typeface="Aptos" panose="020B0004020202020204" pitchFamily="34" charset="0"/>
              <a:buChar char="–"/>
            </a:pPr>
            <a:r>
              <a:rPr lang="fr-CA" dirty="0"/>
              <a:t>La seule limite au droit de grève au Québec = maintien des services essentiels, dont l’absence est de nature à mettre en danger la santé ou la sécurité publique;</a:t>
            </a:r>
          </a:p>
          <a:p>
            <a:pPr lvl="1" algn="just">
              <a:buFont typeface="Aptos" panose="020B0004020202020204" pitchFamily="34" charset="0"/>
              <a:buChar char="–"/>
            </a:pPr>
            <a:r>
              <a:rPr lang="fr-CA" dirty="0"/>
              <a:t>Application restrictive de ce critère pour favoriser l’exercice du droit de grève au Québec.</a:t>
            </a:r>
          </a:p>
        </p:txBody>
      </p:sp>
      <p:pic>
        <p:nvPicPr>
          <p:cNvPr id="4" name="Picture 8">
            <a:extLst>
              <a:ext uri="{FF2B5EF4-FFF2-40B4-BE49-F238E27FC236}">
                <a16:creationId xmlns:a16="http://schemas.microsoft.com/office/drawing/2014/main" id="{1773C438-8CE6-54BD-C996-898BA86A14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0905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5F00B13-1EC3-575B-D36D-F19DE7744C58}"/>
              </a:ext>
            </a:extLst>
          </p:cNvPr>
          <p:cNvSpPr>
            <a:spLocks noGrp="1"/>
          </p:cNvSpPr>
          <p:nvPr>
            <p:ph type="title"/>
          </p:nvPr>
        </p:nvSpPr>
        <p:spPr>
          <a:xfrm>
            <a:off x="1285240" y="1050596"/>
            <a:ext cx="7977513" cy="1243691"/>
          </a:xfrm>
        </p:spPr>
        <p:txBody>
          <a:bodyPr anchor="ctr">
            <a:normAutofit/>
          </a:bodyPr>
          <a:lstStyle/>
          <a:p>
            <a:r>
              <a:rPr lang="fr-CA" sz="3600" dirty="0"/>
              <a:t>Le critère du danger à la santé ou la sécurité publique </a:t>
            </a:r>
          </a:p>
        </p:txBody>
      </p:sp>
      <p:sp>
        <p:nvSpPr>
          <p:cNvPr id="3" name="Espace réservé du contenu 2">
            <a:extLst>
              <a:ext uri="{FF2B5EF4-FFF2-40B4-BE49-F238E27FC236}">
                <a16:creationId xmlns:a16="http://schemas.microsoft.com/office/drawing/2014/main" id="{5D9B9558-E64E-D420-B36E-86B887F16FCD}"/>
              </a:ext>
            </a:extLst>
          </p:cNvPr>
          <p:cNvSpPr>
            <a:spLocks noGrp="1"/>
          </p:cNvSpPr>
          <p:nvPr>
            <p:ph idx="1"/>
          </p:nvPr>
        </p:nvSpPr>
        <p:spPr>
          <a:xfrm>
            <a:off x="1285240" y="2405408"/>
            <a:ext cx="7977513" cy="3714627"/>
          </a:xfrm>
        </p:spPr>
        <p:txBody>
          <a:bodyPr anchor="t">
            <a:noAutofit/>
          </a:bodyPr>
          <a:lstStyle/>
          <a:p>
            <a:pPr algn="just">
              <a:buFont typeface="Aptos" panose="020B0004020202020204" pitchFamily="34" charset="0"/>
              <a:buChar char="–"/>
            </a:pPr>
            <a:r>
              <a:rPr lang="fr-CA" sz="1600" dirty="0"/>
              <a:t>La juge administrative </a:t>
            </a:r>
            <a:r>
              <a:rPr lang="fr-CA" sz="1600" dirty="0" err="1"/>
              <a:t>Zaïkoff</a:t>
            </a:r>
            <a:r>
              <a:rPr lang="fr-CA" sz="1600" dirty="0"/>
              <a:t> dans la décision </a:t>
            </a:r>
            <a:r>
              <a:rPr lang="fr-CA" sz="1600" i="1" dirty="0"/>
              <a:t>Fabrique de la paroisse Notre-Dame </a:t>
            </a:r>
            <a:r>
              <a:rPr lang="fr-CA" sz="1600" dirty="0"/>
              <a:t>(2020 QCTAT 2274 (CanLII)) : </a:t>
            </a:r>
          </a:p>
          <a:p>
            <a:pPr marL="457200" lvl="1" indent="0" algn="just">
              <a:buNone/>
            </a:pPr>
            <a:r>
              <a:rPr lang="fr-CA" sz="1600" dirty="0"/>
              <a:t>[94] Les dispositions du Code sont conformes à cette définition stricte de services essentiels, puisque les articles 111.0.17 et 111.10 du Code </a:t>
            </a:r>
            <a:r>
              <a:rPr lang="fr-CA" sz="1600" u="sng" dirty="0"/>
              <a:t>renvoient à la nécessité de danger à la santé ou à la sécurité publique</a:t>
            </a:r>
            <a:r>
              <a:rPr lang="fr-CA" sz="1600" dirty="0"/>
              <a:t>.</a:t>
            </a:r>
          </a:p>
          <a:p>
            <a:pPr marL="457200" lvl="1" indent="0" algn="just">
              <a:buNone/>
            </a:pPr>
            <a:r>
              <a:rPr lang="fr-CA" sz="1600" dirty="0"/>
              <a:t>[95] Des critères d’ordre économique ou de contraintes dans la gestion de l’entreprise ne doivent pas être considérés.</a:t>
            </a:r>
          </a:p>
          <a:p>
            <a:pPr marL="457200" lvl="1" indent="0" algn="just">
              <a:buNone/>
            </a:pPr>
            <a:r>
              <a:rPr lang="fr-CA" sz="1600" dirty="0"/>
              <a:t>[96] De plus, il est inhérent à toute grève qu’elle entraîne son lot d’inconvénients. À titre d’exemple, il a ainsi été décidé que le report de greffes de la cornée en raison d’une grève des salariés d’une entreprise de gestion des organes destinés à la transplantation causerait un inconvénient, mais non un danger à la santé publique.</a:t>
            </a:r>
          </a:p>
          <a:p>
            <a:pPr marL="457200" lvl="1" indent="0" algn="just">
              <a:buNone/>
            </a:pPr>
            <a:r>
              <a:rPr lang="fr-CA" sz="1600" dirty="0"/>
              <a:t>[97] Il n’est donc pas suffisant que l’arrêt de travail cause un inconvénient, un inconfort ou porte atteinte au bien-être des citoyens. Il faut que la santé ou la sécurité publique soit mise en péril.</a:t>
            </a:r>
          </a:p>
        </p:txBody>
      </p:sp>
      <p:pic>
        <p:nvPicPr>
          <p:cNvPr id="4" name="Picture 8">
            <a:extLst>
              <a:ext uri="{FF2B5EF4-FFF2-40B4-BE49-F238E27FC236}">
                <a16:creationId xmlns:a16="http://schemas.microsoft.com/office/drawing/2014/main" id="{97E2A540-7F16-AC1D-5F57-47CC77C4A8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0319" y="5880234"/>
            <a:ext cx="1025652" cy="503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26190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FF8CBCF24194A96808D6C8D1BA734" ma:contentTypeVersion="17" ma:contentTypeDescription="Crée un document." ma:contentTypeScope="" ma:versionID="853e67b359e9a70a1fcf5347d62ec46d">
  <xsd:schema xmlns:xsd="http://www.w3.org/2001/XMLSchema" xmlns:xs="http://www.w3.org/2001/XMLSchema" xmlns:p="http://schemas.microsoft.com/office/2006/metadata/properties" xmlns:ns2="c7a57044-3cee-4b5a-b46c-6636a9ecae5f" xmlns:ns3="f175c8f9-2bf1-4dcb-aca1-be9f2549d1b6" targetNamespace="http://schemas.microsoft.com/office/2006/metadata/properties" ma:root="true" ma:fieldsID="cdaabbf357faced04c6822f6c84bd35c" ns2:_="" ns3:_="">
    <xsd:import namespace="c7a57044-3cee-4b5a-b46c-6636a9ecae5f"/>
    <xsd:import namespace="f175c8f9-2bf1-4dcb-aca1-be9f2549d1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a57044-3cee-4b5a-b46c-6636a9ec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f78e2543-12fc-43eb-810b-32d4cf0f4e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75c8f9-2bf1-4dcb-aca1-be9f2549d1b6"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8ba6b564-0a98-466e-8826-0b22ccce0e20}" ma:internalName="TaxCatchAll" ma:showField="CatchAllData" ma:web="f175c8f9-2bf1-4dcb-aca1-be9f2549d1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a57044-3cee-4b5a-b46c-6636a9ecae5f">
      <Terms xmlns="http://schemas.microsoft.com/office/infopath/2007/PartnerControls"/>
    </lcf76f155ced4ddcb4097134ff3c332f>
    <TaxCatchAll xmlns="f175c8f9-2bf1-4dcb-aca1-be9f2549d1b6" xsi:nil="true"/>
  </documentManagement>
</p:properties>
</file>

<file path=customXml/itemProps1.xml><?xml version="1.0" encoding="utf-8"?>
<ds:datastoreItem xmlns:ds="http://schemas.openxmlformats.org/officeDocument/2006/customXml" ds:itemID="{499913E0-2671-4039-AD82-F9C0939B0BA9}"/>
</file>

<file path=customXml/itemProps2.xml><?xml version="1.0" encoding="utf-8"?>
<ds:datastoreItem xmlns:ds="http://schemas.openxmlformats.org/officeDocument/2006/customXml" ds:itemID="{590724C3-C645-42A8-BD56-F1A60F838CA6}"/>
</file>

<file path=customXml/itemProps3.xml><?xml version="1.0" encoding="utf-8"?>
<ds:datastoreItem xmlns:ds="http://schemas.openxmlformats.org/officeDocument/2006/customXml" ds:itemID="{ECE85618-2864-452A-92AC-9E91E151BB20}"/>
</file>

<file path=docProps/app.xml><?xml version="1.0" encoding="utf-8"?>
<Properties xmlns="http://schemas.openxmlformats.org/officeDocument/2006/extended-properties" xmlns:vt="http://schemas.openxmlformats.org/officeDocument/2006/docPropsVTypes">
  <TotalTime>7919</TotalTime>
  <Words>8506</Words>
  <Application>Microsoft Office PowerPoint</Application>
  <PresentationFormat>Grand écran</PresentationFormat>
  <Paragraphs>349</Paragraphs>
  <Slides>32</Slides>
  <Notes>31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32</vt:i4>
      </vt:variant>
    </vt:vector>
  </HeadingPairs>
  <TitlesOfParts>
    <vt:vector size="37" baseType="lpstr">
      <vt:lpstr>Aptos</vt:lpstr>
      <vt:lpstr>Aptos Display</vt:lpstr>
      <vt:lpstr>Arial</vt:lpstr>
      <vt:lpstr>Wingdings</vt:lpstr>
      <vt:lpstr>Thème Office</vt:lpstr>
      <vt:lpstr>La Loi 14, un régime visant à considérer davantage les besoins de la population en cas de grève</vt:lpstr>
      <vt:lpstr>Plan de la présentation</vt:lpstr>
      <vt:lpstr>Le contenu de la loi</vt:lpstr>
      <vt:lpstr>Mise en contexte</vt:lpstr>
      <vt:lpstr>Champ d’application de la Loi 14</vt:lpstr>
      <vt:lpstr>Les principales modifications découlant de la loi</vt:lpstr>
      <vt:lpstr>Encadrement du droit au lock-out dans les services publics </vt:lpstr>
      <vt:lpstr>Élargissement de l’encadrement du droit de grève avec l’ajout des services assurant le bien-être de la population (SBEP)</vt:lpstr>
      <vt:lpstr>Le critère du danger à la santé ou la sécurité publique </vt:lpstr>
      <vt:lpstr>Élargissement de l’encadrement du droit de grève avec l’ajout des SBEP</vt:lpstr>
      <vt:lpstr>Élargissement de l’encadrement du droit de grève avec l’ajout des SBEP (suite)</vt:lpstr>
      <vt:lpstr>Le mécanisme d’assujettissement aux SBEP</vt:lpstr>
      <vt:lpstr>Le mécanisme d’assujettissement aux SBEP</vt:lpstr>
      <vt:lpstr>Le mécanisme d’assujettissement aux SBEP</vt:lpstr>
      <vt:lpstr>Champ d’application du nouveau pouvoir spécial du Ministre</vt:lpstr>
      <vt:lpstr>Ledit pouvoir du Ministre </vt:lpstr>
      <vt:lpstr>Mise en œuvre du pouvoir du Ministre</vt:lpstr>
      <vt:lpstr>Première application de la loi</vt:lpstr>
      <vt:lpstr>Centre de la petite enfance Le Jardin de Robi inc. et Syndicat des travailleuses des centres de la petite enfance et des bureaux coordonnateurs du Saguenay — Lac-Saint-Jean - FSSS-CSN (2026 QCTAT 1063 (CanLII))</vt:lpstr>
      <vt:lpstr>La définition des SBEP / Jardin de Robi</vt:lpstr>
      <vt:lpstr>La définition des SBEP / Jardin de Robi (suite)</vt:lpstr>
      <vt:lpstr>La sécurité sociale / Jardin de Robi</vt:lpstr>
      <vt:lpstr>La sécurité économique / Jardin de Robi </vt:lpstr>
      <vt:lpstr>Les effets disproportionnés / Jardin de Robi </vt:lpstr>
      <vt:lpstr>Les effets disproportionnés / Jardin de Robi (suite) </vt:lpstr>
      <vt:lpstr>La notion de population, notamment les personnes en situation de vulnérabilité / Jardin de Robi  </vt:lpstr>
      <vt:lpstr>Application du TAT aux faits / Jardin de Robi</vt:lpstr>
      <vt:lpstr>Centre de la petite enfance Le Jardin de Robi inc. et Syndicat des travailleuses des centres de la petite enfance et des bureaux coordonnateurs du Saguenay—Lac Saint-Jean - FSSS-CSN, 2026 QCTAT 1250 (CanLII)</vt:lpstr>
      <vt:lpstr>Centre de la petite enfance Le Jardin de Robi inc. et Syndicat des travailleuses des centres de la petite enfance et des bureaux coordonnateurs du Saguenay—Lac Saint-Jean - FSSS-CSN, 2026 QCTAT 1250 (CanLII) (suite)</vt:lpstr>
      <vt:lpstr>Contestation constitutionnelle</vt:lpstr>
      <vt:lpstr> La contestation constitutionnelle</vt:lpstr>
      <vt:lpstr>Réflexions sur le nouveau cadre juridique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Arianne Mireault</dc:creator>
  <cp:lastModifiedBy>Arianne Mireault</cp:lastModifiedBy>
  <cp:revision>1</cp:revision>
  <dcterms:created xsi:type="dcterms:W3CDTF">2026-05-01T19:36:43Z</dcterms:created>
  <dcterms:modified xsi:type="dcterms:W3CDTF">2026-05-11T14:31:24Z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0x01010091DFF8CBCF24194A96808D6C8D1BA734</vt:lpwstr>
  </property>
</Properties>
</file>